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embeddedFontLst>
    <p:embeddedFont>
      <p:font typeface="PT Serif"/>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5D7F926-3640-4BC8-A6CE-6357B314728D}">
  <a:tblStyle styleId="{B5D7F926-3640-4BC8-A6CE-6357B314728D}" styleName="Table_0"/>
</a:tblStyleLst>
</file>

<file path=ppt/_rels/presentation.xml.rels><?xml version="1.0" encoding="UTF-8" standalone="yes"?><Relationships xmlns="http://schemas.openxmlformats.org/package/2006/relationships"><Relationship Id="rId20" Type="http://schemas.openxmlformats.org/officeDocument/2006/relationships/font" Target="fonts/PTSerif-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TSerif-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TSerif-italic.fntdata"/><Relationship Id="rId6" Type="http://schemas.openxmlformats.org/officeDocument/2006/relationships/slide" Target="slides/slide1.xml"/><Relationship Id="rId18" Type="http://schemas.openxmlformats.org/officeDocument/2006/relationships/font" Target="fonts/PTSerif-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1" name="Shape 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71" name="Shape 2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80" name="Shape 280"/>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9" name="Shape 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2" name="Shape 1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
        <p:nvSpPr>
          <p:cNvPr id="120" name="Shape 1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21" name="Shape 12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4" name="Shape 1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4" name="Shape 2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1" name="Shape 2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0" name="Shape 23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Figure. Score contribution from a data set (RNASeq) changes dynamically as more platforms are added in the moGSA analysis. All datasets included 995 BRCA patients 50 hallmark genesets. The plots show the RNASeq score component (left) and data wise decomposed scores (right) in select MSigDB Hallmark pathways for patient ID: </a:t>
            </a:r>
            <a:r>
              <a:rPr b="1" i="0" lang="en-US" sz="1200" u="none" cap="none" strike="noStrike">
                <a:solidFill>
                  <a:schemeClr val="dk1"/>
                </a:solidFill>
                <a:latin typeface="Calibri"/>
                <a:ea typeface="Calibri"/>
                <a:cs typeface="Calibri"/>
                <a:sym typeface="Calibri"/>
              </a:rPr>
              <a:t>TCGA-BH-A0BQ-01</a:t>
            </a:r>
            <a:r>
              <a:rPr b="0" i="0" lang="en-US" sz="1200" u="none" cap="none" strike="noStrike">
                <a:solidFill>
                  <a:schemeClr val="dk1"/>
                </a:solidFill>
                <a:latin typeface="Calibri"/>
                <a:ea typeface="Calibri"/>
                <a:cs typeface="Calibri"/>
                <a:sym typeface="Calibri"/>
              </a:rPr>
              <a:t>. </a:t>
            </a:r>
            <a:br>
              <a:rPr b="0" i="0" lang="en-US" sz="1200" u="none" cap="none" strike="noStrike">
                <a:solidFill>
                  <a:schemeClr val="dk1"/>
                </a:solidFill>
                <a:latin typeface="Calibri"/>
                <a:ea typeface="Calibri"/>
                <a:cs typeface="Calibri"/>
                <a:sym typeface="Calibri"/>
              </a:rPr>
            </a:b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Note that the first moGSA analysis included RNASeq dataset twice, because moGSA requires 2 or more data sets. </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TFReg dataset refers to the Regulatory impact of 117 Transcription Factors (TF) on tumor specific gene expression patterns calculated by the RABIT tool</a:t>
            </a:r>
          </a:p>
        </p:txBody>
      </p:sp>
      <p:sp>
        <p:nvSpPr>
          <p:cNvPr id="231" name="Shape 23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1144587" y="685800"/>
            <a:ext cx="4570411"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1" name="Shape 261"/>
          <p:cNvSpPr txBox="1"/>
          <p:nvPr>
            <p:ph idx="1" type="body"/>
          </p:nvPr>
        </p:nvSpPr>
        <p:spPr>
          <a:xfrm>
            <a:off x="685800" y="4343400"/>
            <a:ext cx="5486399" cy="4114800"/>
          </a:xfrm>
          <a:prstGeom prst="rect">
            <a:avLst/>
          </a:prstGeom>
          <a:noFill/>
          <a:ln>
            <a:noFill/>
          </a:ln>
        </p:spPr>
        <p:txBody>
          <a:bodyPr anchorCtr="0" anchor="t" bIns="91400" lIns="91400" rIns="91400" tIns="914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4" name="Shape 14"/>
        <p:cNvGrpSpPr/>
        <p:nvPr/>
      </p:nvGrpSpPr>
      <p:grpSpPr>
        <a:xfrm>
          <a:off x="0" y="0"/>
          <a:ext cx="0" cy="0"/>
          <a:chOff x="0" y="0"/>
          <a:chExt cx="0" cy="0"/>
        </a:xfrm>
      </p:grpSpPr>
      <p:sp>
        <p:nvSpPr>
          <p:cNvPr id="15" name="Shape 1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1" type="ftr"/>
          </p:nvPr>
        </p:nvSpPr>
        <p:spPr>
          <a:xfrm>
            <a:off x="3124199" y="6356350"/>
            <a:ext cx="4187301"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7" name="Shape 17"/>
          <p:cNvSpPr txBox="1"/>
          <p:nvPr>
            <p:ph idx="12" type="sldNum"/>
          </p:nvPr>
        </p:nvSpPr>
        <p:spPr>
          <a:xfrm>
            <a:off x="6553200" y="6356350"/>
            <a:ext cx="21335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i="0" lang="en-US" sz="1800" u="none" cap="none" strike="noStrike">
                <a:solidFill>
                  <a:schemeClr val="dk1"/>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70" name="Shape 70"/>
        <p:cNvGrpSpPr/>
        <p:nvPr/>
      </p:nvGrpSpPr>
      <p:grpSpPr>
        <a:xfrm>
          <a:off x="0" y="0"/>
          <a:ext cx="0" cy="0"/>
          <a:chOff x="0" y="0"/>
          <a:chExt cx="0" cy="0"/>
        </a:xfrm>
      </p:grpSpPr>
      <p:sp>
        <p:nvSpPr>
          <p:cNvPr id="71" name="Shape 71"/>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2" name="Shape 72"/>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73" name="Shape 73"/>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Char char="●"/>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Char char="○"/>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Char char="■"/>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9pPr>
          </a:lstStyle>
          <a:p/>
        </p:txBody>
      </p:sp>
      <p:sp>
        <p:nvSpPr>
          <p:cNvPr id="74" name="Shape 7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5" name="Shape 75"/>
          <p:cNvSpPr txBox="1"/>
          <p:nvPr>
            <p:ph idx="11" type="ftr"/>
          </p:nvPr>
        </p:nvSpPr>
        <p:spPr>
          <a:xfrm>
            <a:off x="3124199" y="6356350"/>
            <a:ext cx="4187301"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2" type="sldNum"/>
          </p:nvPr>
        </p:nvSpPr>
        <p:spPr>
          <a:xfrm>
            <a:off x="6553200" y="6356350"/>
            <a:ext cx="21335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lang="en-US" sz="1800">
                <a:solidFill>
                  <a:schemeClr val="dk1"/>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77" name="Shape 77"/>
        <p:cNvGrpSpPr/>
        <p:nvPr/>
      </p:nvGrpSpPr>
      <p:grpSpPr>
        <a:xfrm>
          <a:off x="0" y="0"/>
          <a:ext cx="0" cy="0"/>
          <a:chOff x="0" y="0"/>
          <a:chExt cx="0" cy="0"/>
        </a:xfrm>
      </p:grpSpPr>
      <p:sp>
        <p:nvSpPr>
          <p:cNvPr id="78" name="Shape 7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9" name="Shape 79"/>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None/>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None/>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None/>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None/>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None/>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None/>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None/>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None/>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None/>
              <a:defRPr b="0" i="0" sz="2000" u="none" cap="none" strike="noStrike">
                <a:solidFill>
                  <a:schemeClr val="dk1"/>
                </a:solidFill>
                <a:latin typeface="Calibri"/>
                <a:ea typeface="Calibri"/>
                <a:cs typeface="Calibri"/>
                <a:sym typeface="Calibri"/>
              </a:defRPr>
            </a:lvl9pPr>
          </a:lstStyle>
          <a:p/>
        </p:txBody>
      </p:sp>
      <p:sp>
        <p:nvSpPr>
          <p:cNvPr id="80" name="Shape 8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1" type="ftr"/>
          </p:nvPr>
        </p:nvSpPr>
        <p:spPr>
          <a:xfrm>
            <a:off x="3124199" y="6356350"/>
            <a:ext cx="4187301"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2" type="sldNum"/>
          </p:nvPr>
        </p:nvSpPr>
        <p:spPr>
          <a:xfrm>
            <a:off x="6553200" y="6356350"/>
            <a:ext cx="21335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lang="en-US" sz="1800">
                <a:solidFill>
                  <a:schemeClr val="dk1"/>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83" name="Shape 83"/>
        <p:cNvGrpSpPr/>
        <p:nvPr/>
      </p:nvGrpSpPr>
      <p:grpSpPr>
        <a:xfrm>
          <a:off x="0" y="0"/>
          <a:ext cx="0" cy="0"/>
          <a:chOff x="0" y="0"/>
          <a:chExt cx="0" cy="0"/>
        </a:xfrm>
      </p:grpSpPr>
      <p:sp>
        <p:nvSpPr>
          <p:cNvPr id="84" name="Shape 84"/>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5" name="Shape 85"/>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None/>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None/>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None/>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None/>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None/>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None/>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None/>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None/>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None/>
              <a:defRPr b="0" i="0" sz="2000" u="none" cap="none" strike="noStrike">
                <a:solidFill>
                  <a:schemeClr val="dk1"/>
                </a:solidFill>
                <a:latin typeface="Calibri"/>
                <a:ea typeface="Calibri"/>
                <a:cs typeface="Calibri"/>
                <a:sym typeface="Calibri"/>
              </a:defRPr>
            </a:lvl9pPr>
          </a:lstStyle>
          <a:p/>
        </p:txBody>
      </p:sp>
      <p:sp>
        <p:nvSpPr>
          <p:cNvPr id="86" name="Shape 8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7" name="Shape 87"/>
          <p:cNvSpPr txBox="1"/>
          <p:nvPr>
            <p:ph idx="11" type="ftr"/>
          </p:nvPr>
        </p:nvSpPr>
        <p:spPr>
          <a:xfrm>
            <a:off x="3124199" y="6356350"/>
            <a:ext cx="4187301"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8" name="Shape 88"/>
          <p:cNvSpPr txBox="1"/>
          <p:nvPr>
            <p:ph idx="12" type="sldNum"/>
          </p:nvPr>
        </p:nvSpPr>
        <p:spPr>
          <a:xfrm>
            <a:off x="6553200" y="6356350"/>
            <a:ext cx="21335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lang="en-US" sz="1800">
                <a:solidFill>
                  <a:schemeClr val="dk1"/>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8" name="Shape 18"/>
        <p:cNvGrpSpPr/>
        <p:nvPr/>
      </p:nvGrpSpPr>
      <p:grpSpPr>
        <a:xfrm>
          <a:off x="0" y="0"/>
          <a:ext cx="0" cy="0"/>
          <a:chOff x="0" y="0"/>
          <a:chExt cx="0" cy="0"/>
        </a:xfrm>
      </p:grpSpPr>
      <p:sp>
        <p:nvSpPr>
          <p:cNvPr id="19" name="Shape 1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0" name="Shape 20"/>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None/>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None/>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None/>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None/>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None/>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None/>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None/>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None/>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None/>
              <a:defRPr b="0" i="0" sz="2000" u="none" cap="none" strike="noStrike">
                <a:solidFill>
                  <a:schemeClr val="dk1"/>
                </a:solidFill>
                <a:latin typeface="Calibri"/>
                <a:ea typeface="Calibri"/>
                <a:cs typeface="Calibri"/>
                <a:sym typeface="Calibri"/>
              </a:defRPr>
            </a:lvl9pPr>
          </a:lstStyle>
          <a:p/>
        </p:txBody>
      </p:sp>
      <p:sp>
        <p:nvSpPr>
          <p:cNvPr id="21" name="Shape 2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2" name="Shape 22"/>
          <p:cNvSpPr txBox="1"/>
          <p:nvPr>
            <p:ph idx="11" type="ftr"/>
          </p:nvPr>
        </p:nvSpPr>
        <p:spPr>
          <a:xfrm>
            <a:off x="3124199" y="6356350"/>
            <a:ext cx="4187301"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AndTwoObj">
  <p:cSld name="Title, Content, and 2 Content">
    <p:spTree>
      <p:nvGrpSpPr>
        <p:cNvPr id="23" name="Shape 23"/>
        <p:cNvGrpSpPr/>
        <p:nvPr/>
      </p:nvGrpSpPr>
      <p:grpSpPr>
        <a:xfrm>
          <a:off x="0" y="0"/>
          <a:ext cx="0" cy="0"/>
          <a:chOff x="0" y="0"/>
          <a:chExt cx="0" cy="0"/>
        </a:xfrm>
      </p:grpSpPr>
      <p:sp>
        <p:nvSpPr>
          <p:cNvPr id="24" name="Shape 24"/>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5" name="Shape 25"/>
          <p:cNvSpPr txBox="1"/>
          <p:nvPr>
            <p:ph idx="1" type="body"/>
          </p:nvPr>
        </p:nvSpPr>
        <p:spPr>
          <a:xfrm>
            <a:off x="685800" y="1981200"/>
            <a:ext cx="3809999" cy="4114800"/>
          </a:xfrm>
          <a:prstGeom prst="rect">
            <a:avLst/>
          </a:prstGeom>
          <a:noFill/>
          <a:ln>
            <a:noFill/>
          </a:ln>
        </p:spPr>
        <p:txBody>
          <a:bodyPr anchorCtr="0" anchor="t" bIns="91425" lIns="91425" rIns="91425" tIns="91425"/>
          <a:lstStyle>
            <a:lvl1pPr indent="-139700" lvl="0" marL="342900" marR="0" rtl="0" algn="l">
              <a:spcBef>
                <a:spcPts val="640"/>
              </a:spcBef>
              <a:buNone/>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None/>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None/>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None/>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None/>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None/>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None/>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None/>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None/>
              <a:defRPr b="0" i="0" sz="2000" u="none" cap="none" strike="noStrike">
                <a:solidFill>
                  <a:schemeClr val="dk1"/>
                </a:solidFill>
                <a:latin typeface="Calibri"/>
                <a:ea typeface="Calibri"/>
                <a:cs typeface="Calibri"/>
                <a:sym typeface="Calibri"/>
              </a:defRPr>
            </a:lvl9pPr>
          </a:lstStyle>
          <a:p/>
        </p:txBody>
      </p:sp>
      <p:sp>
        <p:nvSpPr>
          <p:cNvPr id="26" name="Shape 26"/>
          <p:cNvSpPr txBox="1"/>
          <p:nvPr>
            <p:ph idx="2" type="body"/>
          </p:nvPr>
        </p:nvSpPr>
        <p:spPr>
          <a:xfrm>
            <a:off x="4648200" y="1981200"/>
            <a:ext cx="3809999" cy="1981199"/>
          </a:xfrm>
          <a:prstGeom prst="rect">
            <a:avLst/>
          </a:prstGeom>
          <a:noFill/>
          <a:ln>
            <a:noFill/>
          </a:ln>
        </p:spPr>
        <p:txBody>
          <a:bodyPr anchorCtr="0" anchor="t" bIns="91425" lIns="91425" rIns="91425" tIns="91425"/>
          <a:lstStyle>
            <a:lvl1pPr indent="-139700" lvl="0" marL="342900" marR="0" rtl="0" algn="l">
              <a:spcBef>
                <a:spcPts val="640"/>
              </a:spcBef>
              <a:buNone/>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None/>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None/>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None/>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None/>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None/>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None/>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None/>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None/>
              <a:defRPr b="0" i="0" sz="2000" u="none" cap="none" strike="noStrike">
                <a:solidFill>
                  <a:schemeClr val="dk1"/>
                </a:solidFill>
                <a:latin typeface="Calibri"/>
                <a:ea typeface="Calibri"/>
                <a:cs typeface="Calibri"/>
                <a:sym typeface="Calibri"/>
              </a:defRPr>
            </a:lvl9pPr>
          </a:lstStyle>
          <a:p/>
        </p:txBody>
      </p:sp>
      <p:sp>
        <p:nvSpPr>
          <p:cNvPr id="27" name="Shape 27"/>
          <p:cNvSpPr txBox="1"/>
          <p:nvPr>
            <p:ph idx="3" type="body"/>
          </p:nvPr>
        </p:nvSpPr>
        <p:spPr>
          <a:xfrm>
            <a:off x="4648200" y="4114800"/>
            <a:ext cx="3809999" cy="1981199"/>
          </a:xfrm>
          <a:prstGeom prst="rect">
            <a:avLst/>
          </a:prstGeom>
          <a:noFill/>
          <a:ln>
            <a:noFill/>
          </a:ln>
        </p:spPr>
        <p:txBody>
          <a:bodyPr anchorCtr="0" anchor="t" bIns="91425" lIns="91425" rIns="91425" tIns="91425"/>
          <a:lstStyle>
            <a:lvl1pPr indent="-139700" lvl="0" marL="342900" marR="0" rtl="0" algn="l">
              <a:spcBef>
                <a:spcPts val="640"/>
              </a:spcBef>
              <a:buNone/>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None/>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None/>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None/>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None/>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None/>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None/>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None/>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None/>
              <a:defRPr b="0" i="0" sz="2000" u="none" cap="none" strike="noStrike">
                <a:solidFill>
                  <a:schemeClr val="dk1"/>
                </a:solidFill>
                <a:latin typeface="Calibri"/>
                <a:ea typeface="Calibri"/>
                <a:cs typeface="Calibri"/>
                <a:sym typeface="Calibri"/>
              </a:defRPr>
            </a:lvl9pPr>
          </a:lstStyle>
          <a:p/>
        </p:txBody>
      </p:sp>
      <p:sp>
        <p:nvSpPr>
          <p:cNvPr id="28" name="Shape 28"/>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0" name="Shape 30"/>
          <p:cNvSpPr/>
          <p:nvPr>
            <p:ph idx="12" type="sldNum"/>
          </p:nvPr>
        </p:nvSpPr>
        <p:spPr>
          <a:xfrm>
            <a:off x="6553200" y="6248400"/>
            <a:ext cx="1904999" cy="457200"/>
          </a:xfrm>
          <a:prstGeom prst="ellipse">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lang="en-US" sz="1800">
                <a:solidFill>
                  <a:schemeClr val="dk1"/>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31" name="Shape 31"/>
        <p:cNvGrpSpPr/>
        <p:nvPr/>
      </p:nvGrpSpPr>
      <p:grpSpPr>
        <a:xfrm>
          <a:off x="0" y="0"/>
          <a:ext cx="0" cy="0"/>
          <a:chOff x="0" y="0"/>
          <a:chExt cx="0" cy="0"/>
        </a:xfrm>
      </p:grpSpPr>
      <p:sp>
        <p:nvSpPr>
          <p:cNvPr id="32" name="Shape 32"/>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 name="Shape 33"/>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34" name="Shape 3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1" type="ftr"/>
          </p:nvPr>
        </p:nvSpPr>
        <p:spPr>
          <a:xfrm>
            <a:off x="3124199" y="6356350"/>
            <a:ext cx="4187301"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6" name="Shape 36"/>
        <p:cNvGrpSpPr/>
        <p:nvPr/>
      </p:nvGrpSpPr>
      <p:grpSpPr>
        <a:xfrm>
          <a:off x="0" y="0"/>
          <a:ext cx="0" cy="0"/>
          <a:chOff x="0" y="0"/>
          <a:chExt cx="0" cy="0"/>
        </a:xfrm>
      </p:grpSpPr>
      <p:sp>
        <p:nvSpPr>
          <p:cNvPr id="37" name="Shape 3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1" type="ftr"/>
          </p:nvPr>
        </p:nvSpPr>
        <p:spPr>
          <a:xfrm>
            <a:off x="3124199" y="6356350"/>
            <a:ext cx="4187301"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12" type="sldNum"/>
          </p:nvPr>
        </p:nvSpPr>
        <p:spPr>
          <a:xfrm>
            <a:off x="6553200" y="6356350"/>
            <a:ext cx="21335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lang="en-US" sz="1800">
                <a:solidFill>
                  <a:schemeClr val="dk1"/>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41" name="Shape 41"/>
        <p:cNvGrpSpPr/>
        <p:nvPr/>
      </p:nvGrpSpPr>
      <p:grpSpPr>
        <a:xfrm>
          <a:off x="0" y="0"/>
          <a:ext cx="0" cy="0"/>
          <a:chOff x="0" y="0"/>
          <a:chExt cx="0" cy="0"/>
        </a:xfrm>
      </p:grpSpPr>
      <p:sp>
        <p:nvSpPr>
          <p:cNvPr id="42" name="Shape 42"/>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3" name="Shape 4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Char char="●"/>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Char char="○"/>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Char char="■"/>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Char char="●"/>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Char char="○"/>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Char char="■"/>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Char char="●"/>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Char char="○"/>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Char char="■"/>
              <a:defRPr b="0" i="0" sz="1400" u="none" cap="none" strike="noStrike">
                <a:solidFill>
                  <a:srgbClr val="888888"/>
                </a:solidFill>
                <a:latin typeface="Calibri"/>
                <a:ea typeface="Calibri"/>
                <a:cs typeface="Calibri"/>
                <a:sym typeface="Calibri"/>
              </a:defRPr>
            </a:lvl9pPr>
          </a:lstStyle>
          <a:p/>
        </p:txBody>
      </p:sp>
      <p:sp>
        <p:nvSpPr>
          <p:cNvPr id="44" name="Shape 4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5" name="Shape 45"/>
          <p:cNvSpPr txBox="1"/>
          <p:nvPr>
            <p:ph idx="11" type="ftr"/>
          </p:nvPr>
        </p:nvSpPr>
        <p:spPr>
          <a:xfrm>
            <a:off x="3124199" y="6356350"/>
            <a:ext cx="4187301"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2" type="sldNum"/>
          </p:nvPr>
        </p:nvSpPr>
        <p:spPr>
          <a:xfrm>
            <a:off x="6553200" y="6356350"/>
            <a:ext cx="21335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lang="en-US" sz="1800">
                <a:solidFill>
                  <a:schemeClr val="dk1"/>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47" name="Shape 47"/>
        <p:cNvGrpSpPr/>
        <p:nvPr/>
      </p:nvGrpSpPr>
      <p:grpSpPr>
        <a:xfrm>
          <a:off x="0" y="0"/>
          <a:ext cx="0" cy="0"/>
          <a:chOff x="0" y="0"/>
          <a:chExt cx="0" cy="0"/>
        </a:xfrm>
      </p:grpSpPr>
      <p:sp>
        <p:nvSpPr>
          <p:cNvPr id="48" name="Shape 4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9" name="Shape 4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None/>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None/>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None/>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None/>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None/>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None/>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None/>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None/>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None/>
              <a:defRPr b="0" i="0" sz="1800" u="none" cap="none" strike="noStrike">
                <a:solidFill>
                  <a:schemeClr val="dk1"/>
                </a:solidFill>
                <a:latin typeface="Calibri"/>
                <a:ea typeface="Calibri"/>
                <a:cs typeface="Calibri"/>
                <a:sym typeface="Calibri"/>
              </a:defRPr>
            </a:lvl9pPr>
          </a:lstStyle>
          <a:p/>
        </p:txBody>
      </p:sp>
      <p:sp>
        <p:nvSpPr>
          <p:cNvPr id="50" name="Shape 5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None/>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None/>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None/>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None/>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None/>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None/>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None/>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None/>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None/>
              <a:defRPr b="0" i="0" sz="1800" u="none" cap="none" strike="noStrike">
                <a:solidFill>
                  <a:schemeClr val="dk1"/>
                </a:solidFill>
                <a:latin typeface="Calibri"/>
                <a:ea typeface="Calibri"/>
                <a:cs typeface="Calibri"/>
                <a:sym typeface="Calibri"/>
              </a:defRPr>
            </a:lvl9pPr>
          </a:lstStyle>
          <a:p/>
        </p:txBody>
      </p:sp>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199" y="6356350"/>
            <a:ext cx="4187301"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lang="en-US" sz="1800">
                <a:solidFill>
                  <a:schemeClr val="dk1"/>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54" name="Shape 54"/>
        <p:cNvGrpSpPr/>
        <p:nvPr/>
      </p:nvGrpSpPr>
      <p:grpSpPr>
        <a:xfrm>
          <a:off x="0" y="0"/>
          <a:ext cx="0" cy="0"/>
          <a:chOff x="0" y="0"/>
          <a:chExt cx="0" cy="0"/>
        </a:xfrm>
      </p:grpSpPr>
      <p:sp>
        <p:nvSpPr>
          <p:cNvPr id="55" name="Shape 5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Char char="●"/>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Char char="○"/>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Char char="■"/>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None/>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None/>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None/>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None/>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None/>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None/>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None/>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None/>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None/>
              <a:defRPr b="0" i="0" sz="1600" u="none" cap="none" strike="noStrike">
                <a:solidFill>
                  <a:schemeClr val="dk1"/>
                </a:solidFill>
                <a:latin typeface="Calibri"/>
                <a:ea typeface="Calibri"/>
                <a:cs typeface="Calibri"/>
                <a:sym typeface="Calibri"/>
              </a:defRPr>
            </a:lvl9pPr>
          </a:lstStyle>
          <a:p/>
        </p:txBody>
      </p:sp>
      <p:sp>
        <p:nvSpPr>
          <p:cNvPr id="58" name="Shape 58"/>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Char char="●"/>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Char char="○"/>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Char char="■"/>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9pPr>
          </a:lstStyle>
          <a:p/>
        </p:txBody>
      </p:sp>
      <p:sp>
        <p:nvSpPr>
          <p:cNvPr id="59" name="Shape 59"/>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None/>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None/>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None/>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None/>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None/>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None/>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None/>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None/>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None/>
              <a:defRPr b="0" i="0" sz="1600" u="none" cap="none" strike="noStrike">
                <a:solidFill>
                  <a:schemeClr val="dk1"/>
                </a:solidFill>
                <a:latin typeface="Calibri"/>
                <a:ea typeface="Calibri"/>
                <a:cs typeface="Calibri"/>
                <a:sym typeface="Calibri"/>
              </a:defRPr>
            </a:lvl9pPr>
          </a:lstStyle>
          <a:p/>
        </p:txBody>
      </p:sp>
      <p:sp>
        <p:nvSpPr>
          <p:cNvPr id="60" name="Shape 6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1" type="ftr"/>
          </p:nvPr>
        </p:nvSpPr>
        <p:spPr>
          <a:xfrm>
            <a:off x="3124199" y="6356350"/>
            <a:ext cx="4187301"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2" name="Shape 62"/>
          <p:cNvSpPr txBox="1"/>
          <p:nvPr>
            <p:ph idx="12" type="sldNum"/>
          </p:nvPr>
        </p:nvSpPr>
        <p:spPr>
          <a:xfrm>
            <a:off x="6553200" y="6356350"/>
            <a:ext cx="21335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lang="en-US" sz="1800">
                <a:solidFill>
                  <a:schemeClr val="dk1"/>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63" name="Shape 63"/>
        <p:cNvGrpSpPr/>
        <p:nvPr/>
      </p:nvGrpSpPr>
      <p:grpSpPr>
        <a:xfrm>
          <a:off x="0" y="0"/>
          <a:ext cx="0" cy="0"/>
          <a:chOff x="0" y="0"/>
          <a:chExt cx="0" cy="0"/>
        </a:xfrm>
      </p:grpSpPr>
      <p:sp>
        <p:nvSpPr>
          <p:cNvPr id="64" name="Shape 64"/>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5" name="Shape 65"/>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None/>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None/>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None/>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None/>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None/>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None/>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None/>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None/>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None/>
              <a:defRPr b="0" i="0" sz="2000" u="none" cap="none" strike="noStrike">
                <a:solidFill>
                  <a:schemeClr val="dk1"/>
                </a:solidFill>
                <a:latin typeface="Calibri"/>
                <a:ea typeface="Calibri"/>
                <a:cs typeface="Calibri"/>
                <a:sym typeface="Calibri"/>
              </a:defRPr>
            </a:lvl9pPr>
          </a:lstStyle>
          <a:p/>
        </p:txBody>
      </p:sp>
      <p:sp>
        <p:nvSpPr>
          <p:cNvPr id="66" name="Shape 66"/>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Char char="●"/>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Char char="○"/>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Char char="■"/>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9pPr>
          </a:lstStyle>
          <a:p/>
        </p:txBody>
      </p:sp>
      <p:sp>
        <p:nvSpPr>
          <p:cNvPr id="67" name="Shape 6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8" name="Shape 68"/>
          <p:cNvSpPr txBox="1"/>
          <p:nvPr>
            <p:ph idx="11" type="ftr"/>
          </p:nvPr>
        </p:nvSpPr>
        <p:spPr>
          <a:xfrm>
            <a:off x="3124199" y="6356350"/>
            <a:ext cx="4187301"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9" name="Shape 69"/>
          <p:cNvSpPr txBox="1"/>
          <p:nvPr>
            <p:ph idx="12" type="sldNum"/>
          </p:nvPr>
        </p:nvSpPr>
        <p:spPr>
          <a:xfrm>
            <a:off x="6553200" y="6356350"/>
            <a:ext cx="2133599" cy="3651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lang="en-US" sz="1800">
                <a:solidFill>
                  <a:schemeClr val="dk1"/>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None/>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None/>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None/>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None/>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None/>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None/>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None/>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None/>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None/>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199" y="6356350"/>
            <a:ext cx="4187301"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pic>
        <p:nvPicPr>
          <p:cNvPr id="93" name="Shape 93"/>
          <p:cNvPicPr preferRelativeResize="0"/>
          <p:nvPr/>
        </p:nvPicPr>
        <p:blipFill rotWithShape="1">
          <a:blip r:embed="rId3">
            <a:alphaModFix/>
          </a:blip>
          <a:srcRect b="0" l="0" r="0" t="0"/>
          <a:stretch/>
        </p:blipFill>
        <p:spPr>
          <a:xfrm>
            <a:off x="2653443" y="189658"/>
            <a:ext cx="6148994" cy="6058741"/>
          </a:xfrm>
          <a:prstGeom prst="rect">
            <a:avLst/>
          </a:prstGeom>
          <a:noFill/>
          <a:ln>
            <a:noFill/>
          </a:ln>
        </p:spPr>
      </p:pic>
      <p:sp>
        <p:nvSpPr>
          <p:cNvPr id="94" name="Shape 94"/>
          <p:cNvSpPr/>
          <p:nvPr/>
        </p:nvSpPr>
        <p:spPr>
          <a:xfrm>
            <a:off x="152400" y="1600200"/>
            <a:ext cx="2286000" cy="175432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800">
                <a:solidFill>
                  <a:schemeClr val="dk1"/>
                </a:solidFill>
                <a:latin typeface="Calibri"/>
                <a:ea typeface="Calibri"/>
                <a:cs typeface="Calibri"/>
                <a:sym typeface="Calibri"/>
              </a:rPr>
              <a:t>Dimension reduction methods for multiple &gt;2 datasets</a:t>
            </a:r>
          </a:p>
          <a:p>
            <a:pPr indent="0" lvl="0" marL="0" marR="0" rtl="0" algn="l">
              <a:spcBef>
                <a:spcPts val="0"/>
              </a:spcBef>
              <a:buNone/>
            </a:pPr>
            <a:r>
              <a:t/>
            </a:r>
            <a:endParaRPr b="1" sz="1800">
              <a:solidFill>
                <a:schemeClr val="dk1"/>
              </a:solidFill>
              <a:latin typeface="Calibri"/>
              <a:ea typeface="Calibri"/>
              <a:cs typeface="Calibri"/>
              <a:sym typeface="Calibri"/>
            </a:endParaRPr>
          </a:p>
          <a:p>
            <a:pPr indent="0" lvl="0" marL="0" marR="0" rtl="0" algn="l">
              <a:spcBef>
                <a:spcPts val="0"/>
              </a:spcBef>
              <a:buSzPct val="25000"/>
              <a:buNone/>
            </a:pPr>
            <a:r>
              <a:rPr b="1" lang="en-US" sz="1800">
                <a:solidFill>
                  <a:schemeClr val="dk1"/>
                </a:solidFill>
                <a:latin typeface="Calibri"/>
                <a:ea typeface="Calibri"/>
                <a:cs typeface="Calibri"/>
                <a:sym typeface="Calibri"/>
              </a:rPr>
              <a:t>(aka tensor decomposition)</a:t>
            </a:r>
          </a:p>
        </p:txBody>
      </p:sp>
      <p:sp>
        <p:nvSpPr>
          <p:cNvPr id="95" name="Shape 95"/>
          <p:cNvSpPr/>
          <p:nvPr/>
        </p:nvSpPr>
        <p:spPr>
          <a:xfrm>
            <a:off x="447460" y="5856610"/>
            <a:ext cx="7467600" cy="52321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400">
                <a:solidFill>
                  <a:srgbClr val="4183A7"/>
                </a:solidFill>
                <a:latin typeface="Calibri"/>
                <a:ea typeface="Calibri"/>
                <a:cs typeface="Calibri"/>
                <a:sym typeface="Calibri"/>
              </a:rPr>
              <a:t>Meng C, Zeleznik OA, Thallinger GG,, Amin Gholami A, Kuster B, Culhane AC. Dimension</a:t>
            </a:r>
            <a:r>
              <a:rPr b="1" lang="en-US" sz="1400">
                <a:solidFill>
                  <a:srgbClr val="4183A7"/>
                </a:solidFill>
                <a:latin typeface="Calibri"/>
                <a:ea typeface="Calibri"/>
                <a:cs typeface="Calibri"/>
                <a:sym typeface="Calibri"/>
              </a:rPr>
              <a:t> </a:t>
            </a:r>
            <a:r>
              <a:rPr lang="en-US" sz="1400">
                <a:solidFill>
                  <a:srgbClr val="4183A7"/>
                </a:solidFill>
                <a:latin typeface="Calibri"/>
                <a:ea typeface="Calibri"/>
                <a:cs typeface="Calibri"/>
                <a:sym typeface="Calibri"/>
              </a:rPr>
              <a:t>reduction techniques for the integrative analysis of multi-omics data Brief Bioinform (2016) 17 (4): 628-641</a:t>
            </a:r>
          </a:p>
        </p:txBody>
      </p:sp>
      <p:sp>
        <p:nvSpPr>
          <p:cNvPr id="96" name="Shape 96"/>
          <p:cNvSpPr/>
          <p:nvPr/>
        </p:nvSpPr>
        <p:spPr>
          <a:xfrm>
            <a:off x="27023" y="6562275"/>
            <a:ext cx="9144000" cy="307777"/>
          </a:xfrm>
          <a:prstGeom prst="rect">
            <a:avLst/>
          </a:prstGeom>
          <a:solidFill>
            <a:schemeClr val="dk2"/>
          </a:solidFill>
          <a:ln cap="flat" cmpd="sng" w="9525">
            <a:solidFill>
              <a:schemeClr val="dk2"/>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lang="en-US" sz="1400">
                <a:solidFill>
                  <a:schemeClr val="lt1"/>
                </a:solidFill>
                <a:latin typeface="Calibri"/>
                <a:ea typeface="Calibri"/>
                <a:cs typeface="Calibri"/>
                <a:sym typeface="Calibri"/>
              </a:rPr>
              <a:t>Bioc2017									aedin@jimmy.harvard.edu  		@AedinCulhane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moGSA applied to TCGA panImmune Cluster discovery</a:t>
            </a:r>
          </a:p>
        </p:txBody>
      </p:sp>
      <p:pic>
        <p:nvPicPr>
          <p:cNvPr descr="Screen Shot 2017-07-26 at 13.18.35.png" id="274" name="Shape 274"/>
          <p:cNvPicPr preferRelativeResize="0"/>
          <p:nvPr/>
        </p:nvPicPr>
        <p:blipFill rotWithShape="1">
          <a:blip r:embed="rId3">
            <a:alphaModFix/>
          </a:blip>
          <a:srcRect b="0" l="0" r="0" t="0"/>
          <a:stretch/>
        </p:blipFill>
        <p:spPr>
          <a:xfrm>
            <a:off x="4583739" y="3703932"/>
            <a:ext cx="4293560" cy="2605223"/>
          </a:xfrm>
          <a:prstGeom prst="rect">
            <a:avLst/>
          </a:prstGeom>
          <a:noFill/>
          <a:ln>
            <a:noFill/>
          </a:ln>
        </p:spPr>
      </p:pic>
      <p:pic>
        <p:nvPicPr>
          <p:cNvPr descr="fig-c16-1.pdf" id="275" name="Shape 275"/>
          <p:cNvPicPr preferRelativeResize="0"/>
          <p:nvPr/>
        </p:nvPicPr>
        <p:blipFill rotWithShape="1">
          <a:blip r:embed="rId4">
            <a:alphaModFix/>
          </a:blip>
          <a:srcRect b="0" l="0" r="0" t="0"/>
          <a:stretch/>
        </p:blipFill>
        <p:spPr>
          <a:xfrm>
            <a:off x="335594" y="1809068"/>
            <a:ext cx="5075574" cy="3513859"/>
          </a:xfrm>
          <a:prstGeom prst="rect">
            <a:avLst/>
          </a:prstGeom>
          <a:noFill/>
          <a:ln>
            <a:noFill/>
          </a:ln>
        </p:spPr>
      </p:pic>
      <p:sp>
        <p:nvSpPr>
          <p:cNvPr id="276" name="Shape 276"/>
          <p:cNvSpPr/>
          <p:nvPr/>
        </p:nvSpPr>
        <p:spPr>
          <a:xfrm>
            <a:off x="0" y="6589295"/>
            <a:ext cx="9144000" cy="307777"/>
          </a:xfrm>
          <a:prstGeom prst="rect">
            <a:avLst/>
          </a:prstGeom>
          <a:solidFill>
            <a:schemeClr val="dk2"/>
          </a:solidFill>
          <a:ln cap="flat" cmpd="sng" w="9525">
            <a:solidFill>
              <a:schemeClr val="dk2"/>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lang="en-US" sz="1400">
                <a:solidFill>
                  <a:schemeClr val="lt1"/>
                </a:solidFill>
                <a:latin typeface="Calibri"/>
                <a:ea typeface="Calibri"/>
                <a:cs typeface="Calibri"/>
                <a:sym typeface="Calibri"/>
              </a:rPr>
              <a:t>Bioc2017									aedin@jimmy.harvard.edu  		@AedinCulhane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Shape 282"/>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a:t>Using MFA to impute NA</a:t>
            </a:r>
          </a:p>
        </p:txBody>
      </p:sp>
      <p:pic>
        <p:nvPicPr>
          <p:cNvPr id="283" name="Shape 283"/>
          <p:cNvPicPr preferRelativeResize="0"/>
          <p:nvPr/>
        </p:nvPicPr>
        <p:blipFill>
          <a:blip r:embed="rId3">
            <a:alphaModFix/>
          </a:blip>
          <a:stretch>
            <a:fillRect/>
          </a:stretch>
        </p:blipFill>
        <p:spPr>
          <a:xfrm>
            <a:off x="4788510" y="2211149"/>
            <a:ext cx="4141939" cy="2958499"/>
          </a:xfrm>
          <a:prstGeom prst="rect">
            <a:avLst/>
          </a:prstGeom>
          <a:noFill/>
          <a:ln>
            <a:noFill/>
          </a:ln>
        </p:spPr>
      </p:pic>
      <p:pic>
        <p:nvPicPr>
          <p:cNvPr id="284" name="Shape 284"/>
          <p:cNvPicPr preferRelativeResize="0"/>
          <p:nvPr/>
        </p:nvPicPr>
        <p:blipFill>
          <a:blip r:embed="rId4">
            <a:alphaModFix/>
          </a:blip>
          <a:stretch>
            <a:fillRect/>
          </a:stretch>
        </p:blipFill>
        <p:spPr>
          <a:xfrm>
            <a:off x="190200" y="2397853"/>
            <a:ext cx="4477524" cy="2771796"/>
          </a:xfrm>
          <a:prstGeom prst="rect">
            <a:avLst/>
          </a:prstGeom>
          <a:noFill/>
          <a:ln>
            <a:noFill/>
          </a:ln>
        </p:spPr>
      </p:pic>
      <p:sp>
        <p:nvSpPr>
          <p:cNvPr id="285" name="Shape 285"/>
          <p:cNvSpPr txBox="1"/>
          <p:nvPr/>
        </p:nvSpPr>
        <p:spPr>
          <a:xfrm>
            <a:off x="623450" y="5686650"/>
            <a:ext cx="7953900" cy="857100"/>
          </a:xfrm>
          <a:prstGeom prst="rect">
            <a:avLst/>
          </a:prstGeom>
          <a:noFill/>
          <a:ln>
            <a:noFill/>
          </a:ln>
        </p:spPr>
        <p:txBody>
          <a:bodyPr anchorCtr="0" anchor="t" bIns="91425" lIns="91425" rIns="91425" tIns="91425">
            <a:noAutofit/>
          </a:bodyPr>
          <a:lstStyle/>
          <a:p>
            <a:pPr lvl="0">
              <a:spcBef>
                <a:spcPts val="0"/>
              </a:spcBef>
              <a:buNone/>
            </a:pPr>
            <a:r>
              <a:rPr lang="en-US" sz="1800">
                <a:solidFill>
                  <a:srgbClr val="0000FF"/>
                </a:solidFill>
              </a:rPr>
              <a:t>MFA (blue),</a:t>
            </a:r>
            <a:r>
              <a:rPr lang="en-US" sz="1800">
                <a:solidFill>
                  <a:srgbClr val="FF0000"/>
                </a:solidFill>
              </a:rPr>
              <a:t> </a:t>
            </a:r>
            <a:r>
              <a:rPr lang="en-US" sz="1800">
                <a:solidFill>
                  <a:srgbClr val="FF0000"/>
                </a:solidFill>
              </a:rPr>
              <a:t>low rank SVD (red),</a:t>
            </a:r>
            <a:r>
              <a:rPr lang="en-US" sz="1800">
                <a:solidFill>
                  <a:schemeClr val="dk1"/>
                </a:solidFill>
              </a:rPr>
              <a:t> </a:t>
            </a:r>
            <a:r>
              <a:rPr lang="en-US" sz="1800">
                <a:solidFill>
                  <a:srgbClr val="38761D"/>
                </a:solidFill>
              </a:rPr>
              <a:t>fast alternatively least square (ALS, green)</a:t>
            </a:r>
          </a:p>
        </p:txBody>
      </p:sp>
      <p:sp>
        <p:nvSpPr>
          <p:cNvPr id="286" name="Shape 286"/>
          <p:cNvSpPr txBox="1"/>
          <p:nvPr/>
        </p:nvSpPr>
        <p:spPr>
          <a:xfrm>
            <a:off x="340075" y="1681450"/>
            <a:ext cx="3419700" cy="857100"/>
          </a:xfrm>
          <a:prstGeom prst="rect">
            <a:avLst/>
          </a:prstGeom>
          <a:noFill/>
          <a:ln>
            <a:noFill/>
          </a:ln>
        </p:spPr>
        <p:txBody>
          <a:bodyPr anchorCtr="0" anchor="t" bIns="91425" lIns="91425" rIns="91425" tIns="91425">
            <a:noAutofit/>
          </a:bodyPr>
          <a:lstStyle/>
          <a:p>
            <a:pPr indent="-342900" lvl="0" marL="457200">
              <a:spcBef>
                <a:spcPts val="0"/>
              </a:spcBef>
              <a:buSzPct val="100000"/>
              <a:buAutoNum type="alphaUcParenR"/>
            </a:pPr>
            <a:r>
              <a:rPr lang="en-US" sz="1800"/>
              <a:t> </a:t>
            </a:r>
            <a:r>
              <a:rPr lang="en-US" sz="1800"/>
              <a:t>Missing (at random) </a:t>
            </a:r>
          </a:p>
        </p:txBody>
      </p:sp>
      <p:sp>
        <p:nvSpPr>
          <p:cNvPr id="287" name="Shape 287"/>
          <p:cNvSpPr txBox="1"/>
          <p:nvPr/>
        </p:nvSpPr>
        <p:spPr>
          <a:xfrm>
            <a:off x="5045600" y="1681450"/>
            <a:ext cx="3419700" cy="857100"/>
          </a:xfrm>
          <a:prstGeom prst="rect">
            <a:avLst/>
          </a:prstGeom>
          <a:noFill/>
          <a:ln>
            <a:noFill/>
          </a:ln>
        </p:spPr>
        <p:txBody>
          <a:bodyPr anchorCtr="0" anchor="t" bIns="91425" lIns="91425" rIns="91425" tIns="91425">
            <a:noAutofit/>
          </a:bodyPr>
          <a:lstStyle/>
          <a:p>
            <a:pPr lvl="0" rtl="0">
              <a:spcBef>
                <a:spcPts val="0"/>
              </a:spcBef>
              <a:buNone/>
            </a:pPr>
            <a:r>
              <a:rPr lang="en-US" sz="1800"/>
              <a:t>B) </a:t>
            </a:r>
            <a:r>
              <a:rPr lang="en-US" sz="1800"/>
              <a:t> </a:t>
            </a:r>
            <a:r>
              <a:rPr lang="en-US" sz="1800"/>
              <a:t>Missing row/cols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grpSp>
        <p:nvGrpSpPr>
          <p:cNvPr id="101" name="Shape 101"/>
          <p:cNvGrpSpPr/>
          <p:nvPr/>
        </p:nvGrpSpPr>
        <p:grpSpPr>
          <a:xfrm>
            <a:off x="1828799" y="1325874"/>
            <a:ext cx="6096000" cy="5151126"/>
            <a:chOff x="2460877" y="-89415"/>
            <a:chExt cx="6968872" cy="6868168"/>
          </a:xfrm>
        </p:grpSpPr>
        <p:pic>
          <p:nvPicPr>
            <p:cNvPr id="102" name="Shape 102"/>
            <p:cNvPicPr preferRelativeResize="0"/>
            <p:nvPr/>
          </p:nvPicPr>
          <p:blipFill rotWithShape="1">
            <a:blip r:embed="rId3">
              <a:alphaModFix/>
            </a:blip>
            <a:srcRect b="0" l="0" r="0" t="0"/>
            <a:stretch/>
          </p:blipFill>
          <p:spPr>
            <a:xfrm>
              <a:off x="2762250" y="95250"/>
              <a:ext cx="6667500" cy="6667500"/>
            </a:xfrm>
            <a:prstGeom prst="rect">
              <a:avLst/>
            </a:prstGeom>
            <a:noFill/>
            <a:ln>
              <a:noFill/>
            </a:ln>
          </p:spPr>
        </p:pic>
        <p:pic>
          <p:nvPicPr>
            <p:cNvPr id="103" name="Shape 103"/>
            <p:cNvPicPr preferRelativeResize="0"/>
            <p:nvPr/>
          </p:nvPicPr>
          <p:blipFill rotWithShape="1">
            <a:blip r:embed="rId4">
              <a:alphaModFix/>
            </a:blip>
            <a:srcRect b="0" l="0" r="0" t="0"/>
            <a:stretch/>
          </p:blipFill>
          <p:spPr>
            <a:xfrm>
              <a:off x="2460877" y="95250"/>
              <a:ext cx="2241021" cy="1599438"/>
            </a:xfrm>
            <a:prstGeom prst="rect">
              <a:avLst/>
            </a:prstGeom>
            <a:noFill/>
            <a:ln>
              <a:noFill/>
            </a:ln>
          </p:spPr>
        </p:pic>
        <p:pic>
          <p:nvPicPr>
            <p:cNvPr id="104" name="Shape 104"/>
            <p:cNvPicPr preferRelativeResize="0"/>
            <p:nvPr/>
          </p:nvPicPr>
          <p:blipFill rotWithShape="1">
            <a:blip r:embed="rId5">
              <a:alphaModFix/>
            </a:blip>
            <a:srcRect b="0" l="0" r="0" t="0"/>
            <a:stretch/>
          </p:blipFill>
          <p:spPr>
            <a:xfrm>
              <a:off x="2460878" y="4681728"/>
              <a:ext cx="2518459" cy="2097023"/>
            </a:xfrm>
            <a:prstGeom prst="rect">
              <a:avLst/>
            </a:prstGeom>
            <a:noFill/>
            <a:ln>
              <a:noFill/>
            </a:ln>
          </p:spPr>
        </p:pic>
        <p:sp>
          <p:nvSpPr>
            <p:cNvPr id="105" name="Shape 105"/>
            <p:cNvSpPr txBox="1"/>
            <p:nvPr/>
          </p:nvSpPr>
          <p:spPr>
            <a:xfrm>
              <a:off x="8705088" y="-89415"/>
              <a:ext cx="34137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A</a:t>
              </a:r>
            </a:p>
          </p:txBody>
        </p:sp>
        <p:sp>
          <p:nvSpPr>
            <p:cNvPr id="106" name="Shape 106"/>
            <p:cNvSpPr txBox="1"/>
            <p:nvPr/>
          </p:nvSpPr>
          <p:spPr>
            <a:xfrm>
              <a:off x="2728341" y="-89415"/>
              <a:ext cx="34137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B</a:t>
              </a:r>
            </a:p>
          </p:txBody>
        </p:sp>
        <p:sp>
          <p:nvSpPr>
            <p:cNvPr id="107" name="Shape 107"/>
            <p:cNvSpPr txBox="1"/>
            <p:nvPr/>
          </p:nvSpPr>
          <p:spPr>
            <a:xfrm>
              <a:off x="2762250" y="4362450"/>
              <a:ext cx="34137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C</a:t>
              </a:r>
            </a:p>
          </p:txBody>
        </p:sp>
      </p:grpSp>
      <p:sp>
        <p:nvSpPr>
          <p:cNvPr id="108" name="Shape 108"/>
          <p:cNvSpPr txBox="1"/>
          <p:nvPr>
            <p:ph type="title"/>
          </p:nvPr>
        </p:nvSpPr>
        <p:spPr>
          <a:xfrm>
            <a:off x="914400" y="-152400"/>
            <a:ext cx="77724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MCIA of 5 data sets (NCI60)</a:t>
            </a:r>
          </a:p>
        </p:txBody>
      </p:sp>
      <p:sp>
        <p:nvSpPr>
          <p:cNvPr id="109" name="Shape 109"/>
          <p:cNvSpPr/>
          <p:nvPr/>
        </p:nvSpPr>
        <p:spPr>
          <a:xfrm>
            <a:off x="0" y="6616314"/>
            <a:ext cx="9144000" cy="307777"/>
          </a:xfrm>
          <a:prstGeom prst="rect">
            <a:avLst/>
          </a:prstGeom>
          <a:solidFill>
            <a:schemeClr val="dk2"/>
          </a:solidFill>
          <a:ln cap="flat" cmpd="sng" w="9525">
            <a:solidFill>
              <a:schemeClr val="dk2"/>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lang="en-US" sz="1400">
                <a:solidFill>
                  <a:schemeClr val="lt1"/>
                </a:solidFill>
                <a:latin typeface="Calibri"/>
                <a:ea typeface="Calibri"/>
                <a:cs typeface="Calibri"/>
                <a:sym typeface="Calibri"/>
              </a:rPr>
              <a:t>Bioc2017									aedin@jimmy.harvard.edu  		@AedinCulhane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mogsa (Bioconductor package)</a:t>
            </a:r>
          </a:p>
        </p:txBody>
      </p:sp>
      <p:sp>
        <p:nvSpPr>
          <p:cNvPr id="115" name="Shape 115"/>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1" i="0" lang="en-US" sz="2800" u="none" cap="none" strike="noStrike">
                <a:solidFill>
                  <a:schemeClr val="dk1"/>
                </a:solidFill>
                <a:latin typeface="Calibri"/>
                <a:ea typeface="Calibri"/>
                <a:cs typeface="Calibri"/>
                <a:sym typeface="Calibri"/>
              </a:rPr>
              <a:t>moa() </a:t>
            </a:r>
            <a:r>
              <a:rPr b="0" i="0" lang="en-US" sz="2800" u="none" cap="none" strike="noStrike">
                <a:solidFill>
                  <a:schemeClr val="dk1"/>
                </a:solidFill>
                <a:latin typeface="Calibri"/>
                <a:ea typeface="Calibri"/>
                <a:cs typeface="Calibri"/>
                <a:sym typeface="Calibri"/>
              </a:rPr>
              <a:t>performs multiple factor analysis or STATIS </a:t>
            </a:r>
            <a:r>
              <a:rPr b="1" i="0" lang="en-US" sz="2800" u="none" cap="none" strike="noStrike">
                <a:solidFill>
                  <a:schemeClr val="dk1"/>
                </a:solidFill>
                <a:latin typeface="Calibri"/>
                <a:ea typeface="Calibri"/>
                <a:cs typeface="Calibri"/>
                <a:sym typeface="Calibri"/>
              </a:rPr>
              <a:t>mbpca() </a:t>
            </a:r>
            <a:r>
              <a:rPr b="0" i="0" lang="en-US" sz="2800" u="none" cap="none" strike="noStrike">
                <a:solidFill>
                  <a:schemeClr val="dk1"/>
                </a:solidFill>
                <a:latin typeface="Calibri"/>
                <a:ea typeface="Calibri"/>
                <a:cs typeface="Calibri"/>
                <a:sym typeface="Calibri"/>
              </a:rPr>
              <a:t>performs either consensus PCA, generalized CCA and multiple co-inertia analysis</a:t>
            </a:r>
          </a:p>
          <a:p>
            <a:pPr indent="-228600" lvl="2" marL="11430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method= “globalScore” : consensus PCA</a:t>
            </a:r>
          </a:p>
          <a:p>
            <a:pPr indent="-228600" lvl="2" marL="11430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method= “blockScore” :  generalized canonical correlation analysis</a:t>
            </a:r>
          </a:p>
          <a:p>
            <a:pPr indent="-228600" lvl="2" marL="11430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method= “blockLoading” : multiple co-inertia analysis</a:t>
            </a:r>
          </a:p>
          <a:p>
            <a:pPr indent="-228600" lvl="2" marL="1143000" marR="0" rtl="0" algn="l">
              <a:spcBef>
                <a:spcPts val="480"/>
              </a:spcBef>
              <a:spcAft>
                <a:spcPts val="0"/>
              </a:spcAft>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spcBef>
                <a:spcPts val="360"/>
              </a:spcBef>
              <a:spcAft>
                <a:spcPts val="0"/>
              </a:spcAft>
              <a:buClr>
                <a:srgbClr val="800080"/>
              </a:buClr>
              <a:buSzPct val="25000"/>
              <a:buFont typeface="Arial"/>
              <a:buNone/>
            </a:pPr>
            <a:r>
              <a:rPr b="0" i="0" lang="en-US" sz="1800" u="none" cap="none" strike="noStrike">
                <a:solidFill>
                  <a:srgbClr val="800080"/>
                </a:solidFill>
                <a:latin typeface="Courier"/>
                <a:ea typeface="Courier"/>
                <a:cs typeface="Courier"/>
                <a:sym typeface="Courier"/>
              </a:rPr>
              <a:t>se.cPCA&lt;-mbpca(lapply(se, exprs), ncomp=10, method="globalScore")  # cPCA</a:t>
            </a: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116" name="Shape 116"/>
          <p:cNvSpPr/>
          <p:nvPr/>
        </p:nvSpPr>
        <p:spPr>
          <a:xfrm>
            <a:off x="457200" y="5824150"/>
            <a:ext cx="8305799" cy="584776"/>
          </a:xfrm>
          <a:prstGeom prst="rect">
            <a:avLst/>
          </a:prstGeom>
          <a:noFill/>
          <a:ln cap="flat" cmpd="sng" w="9525">
            <a:solidFill>
              <a:srgbClr val="00206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lang="en-US" sz="1600">
                <a:solidFill>
                  <a:srgbClr val="002060"/>
                </a:solidFill>
                <a:latin typeface="Calibri"/>
                <a:ea typeface="Calibri"/>
                <a:cs typeface="Calibri"/>
                <a:sym typeface="Calibri"/>
              </a:rPr>
              <a:t>Meng C, Kuster B, </a:t>
            </a:r>
            <a:r>
              <a:rPr b="1" lang="en-US" sz="1600" u="sng">
                <a:solidFill>
                  <a:srgbClr val="002060"/>
                </a:solidFill>
                <a:latin typeface="Calibri"/>
                <a:ea typeface="Calibri"/>
                <a:cs typeface="Calibri"/>
                <a:sym typeface="Calibri"/>
              </a:rPr>
              <a:t>Culhane AC* </a:t>
            </a:r>
            <a:r>
              <a:rPr lang="en-US" sz="1600">
                <a:solidFill>
                  <a:srgbClr val="002060"/>
                </a:solidFill>
                <a:latin typeface="Calibri"/>
                <a:ea typeface="Calibri"/>
                <a:cs typeface="Calibri"/>
                <a:sym typeface="Calibri"/>
              </a:rPr>
              <a:t>and Gholami AM* (2014) A multivariate approach to the integration of multi-omics datasets. </a:t>
            </a:r>
            <a:r>
              <a:rPr i="1" lang="en-US" sz="1600">
                <a:solidFill>
                  <a:srgbClr val="002060"/>
                </a:solidFill>
                <a:latin typeface="Calibri"/>
                <a:ea typeface="Calibri"/>
                <a:cs typeface="Calibri"/>
                <a:sym typeface="Calibri"/>
              </a:rPr>
              <a:t>BMC bioinformatics </a:t>
            </a:r>
            <a:r>
              <a:rPr lang="en-US" sz="1600">
                <a:solidFill>
                  <a:srgbClr val="002060"/>
                </a:solidFill>
                <a:latin typeface="Calibri"/>
                <a:ea typeface="Calibri"/>
                <a:cs typeface="Calibri"/>
                <a:sym typeface="Calibri"/>
              </a:rPr>
              <a:t>15(1), 162</a:t>
            </a:r>
          </a:p>
        </p:txBody>
      </p:sp>
      <p:sp>
        <p:nvSpPr>
          <p:cNvPr id="117" name="Shape 117"/>
          <p:cNvSpPr/>
          <p:nvPr/>
        </p:nvSpPr>
        <p:spPr>
          <a:xfrm>
            <a:off x="0" y="6589295"/>
            <a:ext cx="9144000" cy="307777"/>
          </a:xfrm>
          <a:prstGeom prst="rect">
            <a:avLst/>
          </a:prstGeom>
          <a:solidFill>
            <a:schemeClr val="dk2"/>
          </a:solidFill>
          <a:ln cap="flat" cmpd="sng" w="9525">
            <a:solidFill>
              <a:schemeClr val="dk2"/>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lang="en-US" sz="1400">
                <a:solidFill>
                  <a:schemeClr val="lt1"/>
                </a:solidFill>
                <a:latin typeface="Calibri"/>
                <a:ea typeface="Calibri"/>
                <a:cs typeface="Calibri"/>
                <a:sym typeface="Calibri"/>
              </a:rPr>
              <a:t>Bioc2017									aedin@jimmy.harvard.edu  		@AedinCulhane</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nvSpPr>
        <p:spPr>
          <a:xfrm>
            <a:off x="5867400" y="2895600"/>
            <a:ext cx="1295400" cy="36671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u="none">
                <a:solidFill>
                  <a:schemeClr val="dk1"/>
                </a:solidFill>
                <a:latin typeface="Arial"/>
                <a:ea typeface="Arial"/>
                <a:cs typeface="Arial"/>
                <a:sym typeface="Arial"/>
              </a:rPr>
              <a:t>GO Terms</a:t>
            </a:r>
          </a:p>
        </p:txBody>
      </p:sp>
      <p:sp>
        <p:nvSpPr>
          <p:cNvPr id="124" name="Shape 124"/>
          <p:cNvSpPr txBox="1"/>
          <p:nvPr/>
        </p:nvSpPr>
        <p:spPr>
          <a:xfrm>
            <a:off x="5716587" y="381000"/>
            <a:ext cx="1447800" cy="36671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u="none">
                <a:solidFill>
                  <a:schemeClr val="dk1"/>
                </a:solidFill>
                <a:latin typeface="Arial"/>
                <a:ea typeface="Arial"/>
                <a:cs typeface="Arial"/>
                <a:sym typeface="Arial"/>
              </a:rPr>
              <a:t>Variables</a:t>
            </a:r>
          </a:p>
        </p:txBody>
      </p:sp>
      <p:pic>
        <p:nvPicPr>
          <p:cNvPr id="125" name="Shape 125"/>
          <p:cNvPicPr preferRelativeResize="0"/>
          <p:nvPr>
            <p:ph idx="1" type="body"/>
          </p:nvPr>
        </p:nvPicPr>
        <p:blipFill rotWithShape="1">
          <a:blip r:embed="rId3">
            <a:alphaModFix/>
          </a:blip>
          <a:srcRect b="0" l="0" r="0" t="0"/>
          <a:stretch/>
        </p:blipFill>
        <p:spPr>
          <a:xfrm>
            <a:off x="107950" y="1676400"/>
            <a:ext cx="4459288" cy="2879724"/>
          </a:xfrm>
          <a:prstGeom prst="rect">
            <a:avLst/>
          </a:prstGeom>
          <a:noFill/>
          <a:ln>
            <a:noFill/>
          </a:ln>
        </p:spPr>
      </p:pic>
      <p:pic>
        <p:nvPicPr>
          <p:cNvPr id="126" name="Shape 126"/>
          <p:cNvPicPr preferRelativeResize="0"/>
          <p:nvPr>
            <p:ph idx="2" type="body"/>
          </p:nvPr>
        </p:nvPicPr>
        <p:blipFill rotWithShape="1">
          <a:blip r:embed="rId4">
            <a:alphaModFix/>
          </a:blip>
          <a:srcRect b="0" l="0" r="0" t="0"/>
          <a:stretch/>
        </p:blipFill>
        <p:spPr>
          <a:xfrm>
            <a:off x="4251325" y="685800"/>
            <a:ext cx="4857750" cy="1800225"/>
          </a:xfrm>
          <a:prstGeom prst="rect">
            <a:avLst/>
          </a:prstGeom>
          <a:noFill/>
          <a:ln>
            <a:noFill/>
          </a:ln>
        </p:spPr>
      </p:pic>
      <p:sp>
        <p:nvSpPr>
          <p:cNvPr id="127" name="Shape 127"/>
          <p:cNvSpPr txBox="1"/>
          <p:nvPr/>
        </p:nvSpPr>
        <p:spPr>
          <a:xfrm>
            <a:off x="323850" y="1196975"/>
            <a:ext cx="3313112" cy="33654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u="none">
                <a:solidFill>
                  <a:schemeClr val="dk1"/>
                </a:solidFill>
                <a:latin typeface="Arial"/>
                <a:ea typeface="Arial"/>
                <a:cs typeface="Arial"/>
                <a:sym typeface="Arial"/>
              </a:rPr>
              <a:t>Sample with variables</a:t>
            </a:r>
          </a:p>
        </p:txBody>
      </p:sp>
      <p:pic>
        <p:nvPicPr>
          <p:cNvPr id="128" name="Shape 128"/>
          <p:cNvPicPr preferRelativeResize="0"/>
          <p:nvPr>
            <p:ph idx="3" type="body"/>
          </p:nvPr>
        </p:nvPicPr>
        <p:blipFill rotWithShape="1">
          <a:blip r:embed="rId5">
            <a:alphaModFix/>
          </a:blip>
          <a:srcRect b="0" l="0" r="0" t="0"/>
          <a:stretch/>
        </p:blipFill>
        <p:spPr>
          <a:xfrm>
            <a:off x="4211637" y="3333750"/>
            <a:ext cx="4513261" cy="1800225"/>
          </a:xfrm>
          <a:prstGeom prst="rect">
            <a:avLst/>
          </a:prstGeom>
          <a:noFill/>
          <a:ln>
            <a:noFill/>
          </a:ln>
        </p:spPr>
      </p:pic>
      <p:sp>
        <p:nvSpPr>
          <p:cNvPr id="129" name="Shape 129"/>
          <p:cNvSpPr txBox="1"/>
          <p:nvPr/>
        </p:nvSpPr>
        <p:spPr>
          <a:xfrm>
            <a:off x="539750" y="260350"/>
            <a:ext cx="8278812" cy="57943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3200" u="none">
                <a:solidFill>
                  <a:schemeClr val="dk1"/>
                </a:solidFill>
                <a:latin typeface="Calibri"/>
                <a:ea typeface="Calibri"/>
                <a:cs typeface="Calibri"/>
                <a:sym typeface="Calibri"/>
              </a:rPr>
              <a:t>Projection of GO terms</a:t>
            </a:r>
          </a:p>
        </p:txBody>
      </p:sp>
      <p:sp>
        <p:nvSpPr>
          <p:cNvPr id="130" name="Shape 130"/>
          <p:cNvSpPr/>
          <p:nvPr/>
        </p:nvSpPr>
        <p:spPr>
          <a:xfrm>
            <a:off x="304800" y="5791200"/>
            <a:ext cx="8645524" cy="609599"/>
          </a:xfrm>
          <a:prstGeom prst="rect">
            <a:avLst/>
          </a:prstGeom>
          <a:noFill/>
          <a:ln cap="flat" cmpd="sng" w="28575">
            <a:solidFill>
              <a:srgbClr val="990033"/>
            </a:solidFill>
            <a:prstDash val="solid"/>
            <a:miter/>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lang="en-US" sz="1600" u="none">
                <a:solidFill>
                  <a:schemeClr val="dk1"/>
                </a:solidFill>
                <a:latin typeface="Calibri"/>
                <a:ea typeface="Calibri"/>
                <a:cs typeface="Calibri"/>
                <a:sym typeface="Calibri"/>
              </a:rPr>
              <a:t>Fagan A, </a:t>
            </a:r>
            <a:r>
              <a:rPr b="1" lang="en-US" sz="1600" u="none">
                <a:solidFill>
                  <a:schemeClr val="dk1"/>
                </a:solidFill>
                <a:latin typeface="Calibri"/>
                <a:ea typeface="Calibri"/>
                <a:cs typeface="Calibri"/>
                <a:sym typeface="Calibri"/>
              </a:rPr>
              <a:t>Culhane AC</a:t>
            </a:r>
            <a:r>
              <a:rPr lang="en-US" sz="1600" u="none">
                <a:solidFill>
                  <a:schemeClr val="dk1"/>
                </a:solidFill>
                <a:latin typeface="Calibri"/>
                <a:ea typeface="Calibri"/>
                <a:cs typeface="Calibri"/>
                <a:sym typeface="Calibri"/>
              </a:rPr>
              <a:t>, Higgins DG. (2007) A Multivariate Analysis approach to the Integration of Proteomic and Gene Expression Data. </a:t>
            </a:r>
            <a:r>
              <a:rPr i="1" lang="en-US" sz="1600" u="none">
                <a:solidFill>
                  <a:schemeClr val="dk1"/>
                </a:solidFill>
                <a:latin typeface="Calibri"/>
                <a:ea typeface="Calibri"/>
                <a:cs typeface="Calibri"/>
                <a:sym typeface="Calibri"/>
              </a:rPr>
              <a:t>Proteomics.</a:t>
            </a:r>
            <a:r>
              <a:rPr lang="en-US" sz="1600" u="none">
                <a:solidFill>
                  <a:schemeClr val="dk1"/>
                </a:solidFill>
                <a:latin typeface="Calibri"/>
                <a:ea typeface="Calibri"/>
                <a:cs typeface="Calibri"/>
                <a:sym typeface="Calibri"/>
              </a:rPr>
              <a:t> </a:t>
            </a:r>
            <a:r>
              <a:rPr lang="en-US" sz="1600" u="none">
                <a:solidFill>
                  <a:schemeClr val="dk1"/>
                </a:solidFill>
                <a:latin typeface="Arial"/>
                <a:ea typeface="Arial"/>
                <a:cs typeface="Arial"/>
                <a:sym typeface="Arial"/>
              </a:rPr>
              <a:t>7(13):2162-71. </a:t>
            </a:r>
          </a:p>
        </p:txBody>
      </p:sp>
      <p:sp>
        <p:nvSpPr>
          <p:cNvPr id="131" name="Shape 131"/>
          <p:cNvSpPr/>
          <p:nvPr/>
        </p:nvSpPr>
        <p:spPr>
          <a:xfrm>
            <a:off x="0" y="6589295"/>
            <a:ext cx="9144000" cy="307777"/>
          </a:xfrm>
          <a:prstGeom prst="rect">
            <a:avLst/>
          </a:prstGeom>
          <a:solidFill>
            <a:schemeClr val="dk2"/>
          </a:solidFill>
          <a:ln cap="flat" cmpd="sng" w="9525">
            <a:solidFill>
              <a:schemeClr val="dk2"/>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lang="en-US" sz="1400">
                <a:solidFill>
                  <a:schemeClr val="lt1"/>
                </a:solidFill>
                <a:latin typeface="Calibri"/>
                <a:ea typeface="Calibri"/>
                <a:cs typeface="Calibri"/>
                <a:sym typeface="Calibri"/>
              </a:rPr>
              <a:t>Bioc2017									aedin@jimmy.harvard.edu  		@AedinCulhane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grpSp>
        <p:nvGrpSpPr>
          <p:cNvPr id="136" name="Shape 136"/>
          <p:cNvGrpSpPr/>
          <p:nvPr/>
        </p:nvGrpSpPr>
        <p:grpSpPr>
          <a:xfrm>
            <a:off x="1429751" y="1578482"/>
            <a:ext cx="6897820" cy="4045449"/>
            <a:chOff x="2414936" y="895350"/>
            <a:chExt cx="4897881" cy="3830026"/>
          </a:xfrm>
        </p:grpSpPr>
        <p:grpSp>
          <p:nvGrpSpPr>
            <p:cNvPr id="137" name="Shape 137"/>
            <p:cNvGrpSpPr/>
            <p:nvPr/>
          </p:nvGrpSpPr>
          <p:grpSpPr>
            <a:xfrm>
              <a:off x="2414936" y="935996"/>
              <a:ext cx="4853246" cy="3789381"/>
              <a:chOff x="2414936" y="935996"/>
              <a:chExt cx="4853246" cy="3789381"/>
            </a:xfrm>
          </p:grpSpPr>
          <p:grpSp>
            <p:nvGrpSpPr>
              <p:cNvPr id="138" name="Shape 138"/>
              <p:cNvGrpSpPr/>
              <p:nvPr/>
            </p:nvGrpSpPr>
            <p:grpSpPr>
              <a:xfrm>
                <a:off x="2414936" y="935996"/>
                <a:ext cx="4853246" cy="3773400"/>
                <a:chOff x="2243486" y="764546"/>
                <a:chExt cx="4853246" cy="3773400"/>
              </a:xfrm>
            </p:grpSpPr>
            <p:grpSp>
              <p:nvGrpSpPr>
                <p:cNvPr id="139" name="Shape 139"/>
                <p:cNvGrpSpPr/>
                <p:nvPr/>
              </p:nvGrpSpPr>
              <p:grpSpPr>
                <a:xfrm>
                  <a:off x="2243486" y="764546"/>
                  <a:ext cx="4702149" cy="3773400"/>
                  <a:chOff x="2183789" y="1246692"/>
                  <a:chExt cx="4582486" cy="3570754"/>
                </a:xfrm>
              </p:grpSpPr>
              <p:grpSp>
                <p:nvGrpSpPr>
                  <p:cNvPr id="140" name="Shape 140"/>
                  <p:cNvGrpSpPr/>
                  <p:nvPr/>
                </p:nvGrpSpPr>
                <p:grpSpPr>
                  <a:xfrm>
                    <a:off x="2301436" y="1434109"/>
                    <a:ext cx="863013" cy="979701"/>
                    <a:chOff x="1177101" y="1582953"/>
                    <a:chExt cx="863013" cy="979701"/>
                  </a:xfrm>
                </p:grpSpPr>
                <p:sp>
                  <p:nvSpPr>
                    <p:cNvPr id="141" name="Shape 141"/>
                    <p:cNvSpPr/>
                    <p:nvPr/>
                  </p:nvSpPr>
                  <p:spPr>
                    <a:xfrm>
                      <a:off x="1204491" y="1595319"/>
                      <a:ext cx="835623" cy="967335"/>
                    </a:xfrm>
                    <a:prstGeom prst="roundRect">
                      <a:avLst>
                        <a:gd fmla="val 16667" name="adj"/>
                      </a:avLst>
                    </a:prstGeom>
                    <a:solidFill>
                      <a:schemeClr val="lt2"/>
                    </a:solidFill>
                    <a:ln>
                      <a:noFill/>
                    </a:ln>
                  </p:spPr>
                  <p:txBody>
                    <a:bodyPr anchorCtr="0" anchor="ctr" bIns="45700" lIns="91425" rIns="91425" tIns="45700">
                      <a:noAutofit/>
                    </a:bodyPr>
                    <a:lstStyle/>
                    <a:p>
                      <a:pPr indent="0" lvl="0" marL="0" marR="0" rtl="0" algn="ctr">
                        <a:spcBef>
                          <a:spcPts val="0"/>
                        </a:spcBef>
                        <a:buNone/>
                      </a:pPr>
                      <a:r>
                        <a:t/>
                      </a:r>
                      <a:endParaRPr sz="2000">
                        <a:solidFill>
                          <a:schemeClr val="lt1"/>
                        </a:solidFill>
                        <a:latin typeface="Calibri"/>
                        <a:ea typeface="Calibri"/>
                        <a:cs typeface="Calibri"/>
                        <a:sym typeface="Calibri"/>
                      </a:endParaRPr>
                    </a:p>
                  </p:txBody>
                </p:sp>
                <p:sp>
                  <p:nvSpPr>
                    <p:cNvPr id="142" name="Shape 142"/>
                    <p:cNvSpPr/>
                    <p:nvPr/>
                  </p:nvSpPr>
                  <p:spPr>
                    <a:xfrm>
                      <a:off x="1378887" y="1757457"/>
                      <a:ext cx="383127" cy="473901"/>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300">
                        <a:solidFill>
                          <a:schemeClr val="lt1"/>
                        </a:solidFill>
                        <a:latin typeface="Calibri"/>
                        <a:ea typeface="Calibri"/>
                        <a:cs typeface="Calibri"/>
                        <a:sym typeface="Calibri"/>
                      </a:endParaRPr>
                    </a:p>
                  </p:txBody>
                </p:sp>
                <p:sp>
                  <p:nvSpPr>
                    <p:cNvPr id="143" name="Shape 143"/>
                    <p:cNvSpPr/>
                    <p:nvPr/>
                  </p:nvSpPr>
                  <p:spPr>
                    <a:xfrm>
                      <a:off x="1455087" y="1814607"/>
                      <a:ext cx="383127" cy="673927"/>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300">
                        <a:solidFill>
                          <a:schemeClr val="lt1"/>
                        </a:solidFill>
                        <a:latin typeface="Calibri"/>
                        <a:ea typeface="Calibri"/>
                        <a:cs typeface="Calibri"/>
                        <a:sym typeface="Calibri"/>
                      </a:endParaRPr>
                    </a:p>
                  </p:txBody>
                </p:sp>
                <p:sp>
                  <p:nvSpPr>
                    <p:cNvPr id="144" name="Shape 144"/>
                    <p:cNvSpPr/>
                    <p:nvPr/>
                  </p:nvSpPr>
                  <p:spPr>
                    <a:xfrm>
                      <a:off x="1531287" y="1877694"/>
                      <a:ext cx="383127" cy="321500"/>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300">
                        <a:solidFill>
                          <a:schemeClr val="lt1"/>
                        </a:solidFill>
                        <a:latin typeface="Calibri"/>
                        <a:ea typeface="Calibri"/>
                        <a:cs typeface="Calibri"/>
                        <a:sym typeface="Calibri"/>
                      </a:endParaRPr>
                    </a:p>
                  </p:txBody>
                </p:sp>
                <p:sp>
                  <p:nvSpPr>
                    <p:cNvPr id="145" name="Shape 145"/>
                    <p:cNvSpPr txBox="1"/>
                    <p:nvPr/>
                  </p:nvSpPr>
                  <p:spPr>
                    <a:xfrm rot="-5400000">
                      <a:off x="1097625" y="2002574"/>
                      <a:ext cx="368912" cy="20996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100">
                          <a:solidFill>
                            <a:schemeClr val="dk1"/>
                          </a:solidFill>
                          <a:latin typeface="Calibri"/>
                          <a:ea typeface="Calibri"/>
                          <a:cs typeface="Calibri"/>
                          <a:sym typeface="Calibri"/>
                        </a:rPr>
                        <a:t>gene</a:t>
                      </a:r>
                    </a:p>
                  </p:txBody>
                </p:sp>
                <p:sp>
                  <p:nvSpPr>
                    <p:cNvPr id="146" name="Shape 146"/>
                    <p:cNvSpPr txBox="1"/>
                    <p:nvPr/>
                  </p:nvSpPr>
                  <p:spPr>
                    <a:xfrm>
                      <a:off x="1305050" y="1582953"/>
                      <a:ext cx="665813" cy="203873"/>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SzPct val="25000"/>
                        <a:buNone/>
                      </a:pPr>
                      <a:r>
                        <a:rPr lang="en-US" sz="1017">
                          <a:solidFill>
                            <a:schemeClr val="dk1"/>
                          </a:solidFill>
                          <a:latin typeface="Calibri"/>
                          <a:ea typeface="Calibri"/>
                          <a:cs typeface="Calibri"/>
                          <a:sym typeface="Calibri"/>
                        </a:rPr>
                        <a:t>observation</a:t>
                      </a:r>
                    </a:p>
                  </p:txBody>
                </p:sp>
              </p:grpSp>
              <p:grpSp>
                <p:nvGrpSpPr>
                  <p:cNvPr id="147" name="Shape 147"/>
                  <p:cNvGrpSpPr/>
                  <p:nvPr/>
                </p:nvGrpSpPr>
                <p:grpSpPr>
                  <a:xfrm>
                    <a:off x="3875640" y="1459202"/>
                    <a:ext cx="1078994" cy="979617"/>
                    <a:chOff x="4804719" y="991412"/>
                    <a:chExt cx="1078994" cy="979617"/>
                  </a:xfrm>
                </p:grpSpPr>
                <p:sp>
                  <p:nvSpPr>
                    <p:cNvPr id="148" name="Shape 148"/>
                    <p:cNvSpPr/>
                    <p:nvPr/>
                  </p:nvSpPr>
                  <p:spPr>
                    <a:xfrm>
                      <a:off x="4804719" y="1003695"/>
                      <a:ext cx="1078994" cy="967335"/>
                    </a:xfrm>
                    <a:prstGeom prst="roundRect">
                      <a:avLst>
                        <a:gd fmla="val 16667" name="adj"/>
                      </a:avLst>
                    </a:prstGeom>
                    <a:solidFill>
                      <a:schemeClr val="lt2"/>
                    </a:solidFill>
                    <a:ln>
                      <a:noFill/>
                    </a:ln>
                  </p:spPr>
                  <p:txBody>
                    <a:bodyPr anchorCtr="0" anchor="ctr" bIns="45700" lIns="91425" rIns="91425" tIns="45700">
                      <a:noAutofit/>
                    </a:bodyPr>
                    <a:lstStyle/>
                    <a:p>
                      <a:pPr indent="0" lvl="0" marL="0" marR="0" rtl="0" algn="ctr">
                        <a:spcBef>
                          <a:spcPts val="0"/>
                        </a:spcBef>
                        <a:buNone/>
                      </a:pPr>
                      <a:r>
                        <a:t/>
                      </a:r>
                      <a:endParaRPr sz="2000">
                        <a:solidFill>
                          <a:schemeClr val="lt1"/>
                        </a:solidFill>
                        <a:latin typeface="Calibri"/>
                        <a:ea typeface="Calibri"/>
                        <a:cs typeface="Calibri"/>
                        <a:sym typeface="Calibri"/>
                      </a:endParaRPr>
                    </a:p>
                  </p:txBody>
                </p:sp>
                <p:sp>
                  <p:nvSpPr>
                    <p:cNvPr id="149" name="Shape 149"/>
                    <p:cNvSpPr/>
                    <p:nvPr/>
                  </p:nvSpPr>
                  <p:spPr>
                    <a:xfrm>
                      <a:off x="5049310" y="1180126"/>
                      <a:ext cx="621141" cy="473901"/>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300">
                        <a:solidFill>
                          <a:schemeClr val="lt1"/>
                        </a:solidFill>
                        <a:latin typeface="Calibri"/>
                        <a:ea typeface="Calibri"/>
                        <a:cs typeface="Calibri"/>
                        <a:sym typeface="Calibri"/>
                      </a:endParaRPr>
                    </a:p>
                  </p:txBody>
                </p:sp>
                <p:sp>
                  <p:nvSpPr>
                    <p:cNvPr id="150" name="Shape 150"/>
                    <p:cNvSpPr/>
                    <p:nvPr/>
                  </p:nvSpPr>
                  <p:spPr>
                    <a:xfrm>
                      <a:off x="5125510" y="1237276"/>
                      <a:ext cx="621141" cy="673927"/>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300">
                        <a:solidFill>
                          <a:schemeClr val="lt1"/>
                        </a:solidFill>
                        <a:latin typeface="Calibri"/>
                        <a:ea typeface="Calibri"/>
                        <a:cs typeface="Calibri"/>
                        <a:sym typeface="Calibri"/>
                      </a:endParaRPr>
                    </a:p>
                  </p:txBody>
                </p:sp>
                <p:sp>
                  <p:nvSpPr>
                    <p:cNvPr id="151" name="Shape 151"/>
                    <p:cNvSpPr/>
                    <p:nvPr/>
                  </p:nvSpPr>
                  <p:spPr>
                    <a:xfrm>
                      <a:off x="5201710" y="1300365"/>
                      <a:ext cx="621141" cy="321500"/>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300">
                        <a:solidFill>
                          <a:schemeClr val="lt1"/>
                        </a:solidFill>
                        <a:latin typeface="Calibri"/>
                        <a:ea typeface="Calibri"/>
                        <a:cs typeface="Calibri"/>
                        <a:sym typeface="Calibri"/>
                      </a:endParaRPr>
                    </a:p>
                  </p:txBody>
                </p:sp>
                <p:sp>
                  <p:nvSpPr>
                    <p:cNvPr id="152" name="Shape 152"/>
                    <p:cNvSpPr txBox="1"/>
                    <p:nvPr/>
                  </p:nvSpPr>
                  <p:spPr>
                    <a:xfrm rot="-5400000">
                      <a:off x="4727985" y="1410951"/>
                      <a:ext cx="368914" cy="20996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100">
                          <a:solidFill>
                            <a:schemeClr val="dk1"/>
                          </a:solidFill>
                          <a:latin typeface="Calibri"/>
                          <a:ea typeface="Calibri"/>
                          <a:cs typeface="Calibri"/>
                          <a:sym typeface="Calibri"/>
                        </a:rPr>
                        <a:t>gene</a:t>
                      </a:r>
                    </a:p>
                  </p:txBody>
                </p:sp>
                <p:sp>
                  <p:nvSpPr>
                    <p:cNvPr id="153" name="Shape 153"/>
                    <p:cNvSpPr txBox="1"/>
                    <p:nvPr/>
                  </p:nvSpPr>
                  <p:spPr>
                    <a:xfrm>
                      <a:off x="5113310" y="991412"/>
                      <a:ext cx="562708" cy="203873"/>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SzPct val="25000"/>
                        <a:buNone/>
                      </a:pPr>
                      <a:r>
                        <a:rPr lang="en-US" sz="1017">
                          <a:solidFill>
                            <a:schemeClr val="dk1"/>
                          </a:solidFill>
                          <a:latin typeface="Calibri"/>
                          <a:ea typeface="Calibri"/>
                          <a:cs typeface="Calibri"/>
                          <a:sym typeface="Calibri"/>
                        </a:rPr>
                        <a:t>gene sets</a:t>
                      </a:r>
                    </a:p>
                  </p:txBody>
                </p:sp>
              </p:grpSp>
              <p:grpSp>
                <p:nvGrpSpPr>
                  <p:cNvPr id="154" name="Shape 154"/>
                  <p:cNvGrpSpPr/>
                  <p:nvPr/>
                </p:nvGrpSpPr>
                <p:grpSpPr>
                  <a:xfrm>
                    <a:off x="3015996" y="2839009"/>
                    <a:ext cx="726625" cy="968856"/>
                    <a:chOff x="8157503" y="1011066"/>
                    <a:chExt cx="726625" cy="968856"/>
                  </a:xfrm>
                </p:grpSpPr>
                <p:sp>
                  <p:nvSpPr>
                    <p:cNvPr id="155" name="Shape 155"/>
                    <p:cNvSpPr/>
                    <p:nvPr/>
                  </p:nvSpPr>
                  <p:spPr>
                    <a:xfrm>
                      <a:off x="8157503" y="1012587"/>
                      <a:ext cx="726625" cy="967335"/>
                    </a:xfrm>
                    <a:prstGeom prst="roundRect">
                      <a:avLst>
                        <a:gd fmla="val 16667" name="adj"/>
                      </a:avLst>
                    </a:prstGeom>
                    <a:solidFill>
                      <a:schemeClr val="lt2"/>
                    </a:solidFill>
                    <a:ln>
                      <a:noFill/>
                    </a:ln>
                  </p:spPr>
                  <p:txBody>
                    <a:bodyPr anchorCtr="0" anchor="ctr" bIns="45700" lIns="91425" rIns="91425" tIns="45700">
                      <a:noAutofit/>
                    </a:bodyPr>
                    <a:lstStyle/>
                    <a:p>
                      <a:pPr indent="0" lvl="0" marL="0" marR="0" rtl="0" algn="ctr">
                        <a:spcBef>
                          <a:spcPts val="0"/>
                        </a:spcBef>
                        <a:buNone/>
                      </a:pPr>
                      <a:r>
                        <a:t/>
                      </a:r>
                      <a:endParaRPr sz="2000">
                        <a:solidFill>
                          <a:schemeClr val="lt1"/>
                        </a:solidFill>
                        <a:latin typeface="Calibri"/>
                        <a:ea typeface="Calibri"/>
                        <a:cs typeface="Calibri"/>
                        <a:sym typeface="Calibri"/>
                      </a:endParaRPr>
                    </a:p>
                  </p:txBody>
                </p:sp>
                <p:sp>
                  <p:nvSpPr>
                    <p:cNvPr id="156" name="Shape 156"/>
                    <p:cNvSpPr txBox="1"/>
                    <p:nvPr/>
                  </p:nvSpPr>
                  <p:spPr>
                    <a:xfrm rot="-5400000">
                      <a:off x="8032228" y="1419843"/>
                      <a:ext cx="465996" cy="20996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100">
                          <a:solidFill>
                            <a:schemeClr val="dk1"/>
                          </a:solidFill>
                          <a:latin typeface="Calibri"/>
                          <a:ea typeface="Calibri"/>
                          <a:cs typeface="Calibri"/>
                          <a:sym typeface="Calibri"/>
                        </a:rPr>
                        <a:t>feature</a:t>
                      </a:r>
                    </a:p>
                  </p:txBody>
                </p:sp>
                <p:sp>
                  <p:nvSpPr>
                    <p:cNvPr id="157" name="Shape 157"/>
                    <p:cNvSpPr txBox="1"/>
                    <p:nvPr/>
                  </p:nvSpPr>
                  <p:spPr>
                    <a:xfrm>
                      <a:off x="8362067" y="1011066"/>
                      <a:ext cx="334626" cy="20387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100">
                          <a:solidFill>
                            <a:schemeClr val="dk1"/>
                          </a:solidFill>
                          <a:latin typeface="Calibri"/>
                          <a:ea typeface="Calibri"/>
                          <a:cs typeface="Calibri"/>
                          <a:sym typeface="Calibri"/>
                        </a:rPr>
                        <a:t>axis</a:t>
                      </a:r>
                    </a:p>
                  </p:txBody>
                </p:sp>
                <p:sp>
                  <p:nvSpPr>
                    <p:cNvPr id="158" name="Shape 158"/>
                    <p:cNvSpPr/>
                    <p:nvPr/>
                  </p:nvSpPr>
                  <p:spPr>
                    <a:xfrm>
                      <a:off x="8372947" y="1188998"/>
                      <a:ext cx="240252" cy="473901"/>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300">
                        <a:solidFill>
                          <a:schemeClr val="lt1"/>
                        </a:solidFill>
                        <a:latin typeface="Calibri"/>
                        <a:ea typeface="Calibri"/>
                        <a:cs typeface="Calibri"/>
                        <a:sym typeface="Calibri"/>
                      </a:endParaRPr>
                    </a:p>
                  </p:txBody>
                </p:sp>
                <p:sp>
                  <p:nvSpPr>
                    <p:cNvPr id="159" name="Shape 159"/>
                    <p:cNvSpPr/>
                    <p:nvPr/>
                  </p:nvSpPr>
                  <p:spPr>
                    <a:xfrm>
                      <a:off x="8449147" y="1246148"/>
                      <a:ext cx="240252" cy="673927"/>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300">
                        <a:solidFill>
                          <a:schemeClr val="lt1"/>
                        </a:solidFill>
                        <a:latin typeface="Calibri"/>
                        <a:ea typeface="Calibri"/>
                        <a:cs typeface="Calibri"/>
                        <a:sym typeface="Calibri"/>
                      </a:endParaRPr>
                    </a:p>
                  </p:txBody>
                </p:sp>
                <p:sp>
                  <p:nvSpPr>
                    <p:cNvPr id="160" name="Shape 160"/>
                    <p:cNvSpPr/>
                    <p:nvPr/>
                  </p:nvSpPr>
                  <p:spPr>
                    <a:xfrm>
                      <a:off x="8525347" y="1309236"/>
                      <a:ext cx="240252" cy="321500"/>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300">
                        <a:solidFill>
                          <a:schemeClr val="lt1"/>
                        </a:solidFill>
                        <a:latin typeface="Calibri"/>
                        <a:ea typeface="Calibri"/>
                        <a:cs typeface="Calibri"/>
                        <a:sym typeface="Calibri"/>
                      </a:endParaRPr>
                    </a:p>
                  </p:txBody>
                </p:sp>
              </p:grpSp>
              <p:grpSp>
                <p:nvGrpSpPr>
                  <p:cNvPr id="161" name="Shape 161"/>
                  <p:cNvGrpSpPr/>
                  <p:nvPr/>
                </p:nvGrpSpPr>
                <p:grpSpPr>
                  <a:xfrm>
                    <a:off x="4968066" y="2698639"/>
                    <a:ext cx="691846" cy="1064342"/>
                    <a:chOff x="8528353" y="4279182"/>
                    <a:chExt cx="691846" cy="1064342"/>
                  </a:xfrm>
                </p:grpSpPr>
                <p:sp>
                  <p:nvSpPr>
                    <p:cNvPr id="162" name="Shape 162"/>
                    <p:cNvSpPr/>
                    <p:nvPr/>
                  </p:nvSpPr>
                  <p:spPr>
                    <a:xfrm>
                      <a:off x="8538559" y="4297732"/>
                      <a:ext cx="681640" cy="1045792"/>
                    </a:xfrm>
                    <a:prstGeom prst="roundRect">
                      <a:avLst>
                        <a:gd fmla="val 16667" name="adj"/>
                      </a:avLst>
                    </a:prstGeom>
                    <a:solidFill>
                      <a:schemeClr val="lt2"/>
                    </a:solidFill>
                    <a:ln>
                      <a:noFill/>
                    </a:ln>
                  </p:spPr>
                  <p:txBody>
                    <a:bodyPr anchorCtr="0" anchor="ctr" bIns="45700" lIns="91425" rIns="91425" tIns="45700">
                      <a:noAutofit/>
                    </a:bodyPr>
                    <a:lstStyle/>
                    <a:p>
                      <a:pPr indent="0" lvl="0" marL="0" marR="0" rtl="0" algn="ctr">
                        <a:spcBef>
                          <a:spcPts val="0"/>
                        </a:spcBef>
                        <a:buNone/>
                      </a:pPr>
                      <a:r>
                        <a:t/>
                      </a:r>
                      <a:endParaRPr sz="2000">
                        <a:solidFill>
                          <a:schemeClr val="lt1"/>
                        </a:solidFill>
                        <a:latin typeface="Calibri"/>
                        <a:ea typeface="Calibri"/>
                        <a:cs typeface="Calibri"/>
                        <a:sym typeface="Calibri"/>
                      </a:endParaRPr>
                    </a:p>
                  </p:txBody>
                </p:sp>
                <p:sp>
                  <p:nvSpPr>
                    <p:cNvPr id="163" name="Shape 163"/>
                    <p:cNvSpPr txBox="1"/>
                    <p:nvPr/>
                  </p:nvSpPr>
                  <p:spPr>
                    <a:xfrm rot="-5400000">
                      <a:off x="8379098" y="4772417"/>
                      <a:ext cx="508471" cy="20996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100">
                          <a:solidFill>
                            <a:schemeClr val="dk1"/>
                          </a:solidFill>
                          <a:latin typeface="Calibri"/>
                          <a:ea typeface="Calibri"/>
                          <a:cs typeface="Calibri"/>
                          <a:sym typeface="Calibri"/>
                        </a:rPr>
                        <a:t>gene set</a:t>
                      </a:r>
                    </a:p>
                  </p:txBody>
                </p:sp>
                <p:sp>
                  <p:nvSpPr>
                    <p:cNvPr id="164" name="Shape 164"/>
                    <p:cNvSpPr txBox="1"/>
                    <p:nvPr/>
                  </p:nvSpPr>
                  <p:spPr>
                    <a:xfrm>
                      <a:off x="8712447" y="4279182"/>
                      <a:ext cx="334626" cy="20387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100">
                          <a:solidFill>
                            <a:schemeClr val="dk1"/>
                          </a:solidFill>
                          <a:latin typeface="Calibri"/>
                          <a:ea typeface="Calibri"/>
                          <a:cs typeface="Calibri"/>
                          <a:sym typeface="Calibri"/>
                        </a:rPr>
                        <a:t>axis</a:t>
                      </a:r>
                    </a:p>
                  </p:txBody>
                </p:sp>
                <p:sp>
                  <p:nvSpPr>
                    <p:cNvPr id="165" name="Shape 165"/>
                    <p:cNvSpPr/>
                    <p:nvPr/>
                  </p:nvSpPr>
                  <p:spPr>
                    <a:xfrm>
                      <a:off x="8725960" y="4454028"/>
                      <a:ext cx="260144" cy="673927"/>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300">
                        <a:solidFill>
                          <a:schemeClr val="lt1"/>
                        </a:solidFill>
                        <a:latin typeface="Calibri"/>
                        <a:ea typeface="Calibri"/>
                        <a:cs typeface="Calibri"/>
                        <a:sym typeface="Calibri"/>
                      </a:endParaRPr>
                    </a:p>
                  </p:txBody>
                </p:sp>
                <p:sp>
                  <p:nvSpPr>
                    <p:cNvPr id="166" name="Shape 166"/>
                    <p:cNvSpPr/>
                    <p:nvPr/>
                  </p:nvSpPr>
                  <p:spPr>
                    <a:xfrm>
                      <a:off x="8802049" y="4520750"/>
                      <a:ext cx="260144" cy="673927"/>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300">
                        <a:solidFill>
                          <a:schemeClr val="lt1"/>
                        </a:solidFill>
                        <a:latin typeface="Calibri"/>
                        <a:ea typeface="Calibri"/>
                        <a:cs typeface="Calibri"/>
                        <a:sym typeface="Calibri"/>
                      </a:endParaRPr>
                    </a:p>
                  </p:txBody>
                </p:sp>
                <p:sp>
                  <p:nvSpPr>
                    <p:cNvPr id="167" name="Shape 167"/>
                    <p:cNvSpPr/>
                    <p:nvPr/>
                  </p:nvSpPr>
                  <p:spPr>
                    <a:xfrm>
                      <a:off x="8884129" y="4587471"/>
                      <a:ext cx="260144" cy="673927"/>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300">
                        <a:solidFill>
                          <a:schemeClr val="lt1"/>
                        </a:solidFill>
                        <a:latin typeface="Calibri"/>
                        <a:ea typeface="Calibri"/>
                        <a:cs typeface="Calibri"/>
                        <a:sym typeface="Calibri"/>
                      </a:endParaRPr>
                    </a:p>
                  </p:txBody>
                </p:sp>
              </p:grpSp>
              <p:grpSp>
                <p:nvGrpSpPr>
                  <p:cNvPr id="168" name="Shape 168"/>
                  <p:cNvGrpSpPr/>
                  <p:nvPr/>
                </p:nvGrpSpPr>
                <p:grpSpPr>
                  <a:xfrm>
                    <a:off x="6059532" y="1588134"/>
                    <a:ext cx="706742" cy="967638"/>
                    <a:chOff x="9004098" y="3224150"/>
                    <a:chExt cx="706742" cy="967638"/>
                  </a:xfrm>
                </p:grpSpPr>
                <p:sp>
                  <p:nvSpPr>
                    <p:cNvPr id="169" name="Shape 169"/>
                    <p:cNvSpPr/>
                    <p:nvPr/>
                  </p:nvSpPr>
                  <p:spPr>
                    <a:xfrm>
                      <a:off x="9033800" y="3224150"/>
                      <a:ext cx="675377" cy="967638"/>
                    </a:xfrm>
                    <a:prstGeom prst="roundRect">
                      <a:avLst>
                        <a:gd fmla="val 16667" name="adj"/>
                      </a:avLst>
                    </a:prstGeom>
                    <a:solidFill>
                      <a:schemeClr val="lt2"/>
                    </a:solidFill>
                    <a:ln>
                      <a:noFill/>
                    </a:ln>
                  </p:spPr>
                  <p:txBody>
                    <a:bodyPr anchorCtr="0" anchor="ctr" bIns="45700" lIns="91425" rIns="91425" tIns="45700">
                      <a:noAutofit/>
                    </a:bodyPr>
                    <a:lstStyle/>
                    <a:p>
                      <a:pPr indent="0" lvl="0" marL="0" marR="0" rtl="0" algn="ctr">
                        <a:spcBef>
                          <a:spcPts val="0"/>
                        </a:spcBef>
                        <a:buNone/>
                      </a:pPr>
                      <a:r>
                        <a:t/>
                      </a:r>
                      <a:endParaRPr sz="2000">
                        <a:solidFill>
                          <a:schemeClr val="lt1"/>
                        </a:solidFill>
                        <a:latin typeface="Calibri"/>
                        <a:ea typeface="Calibri"/>
                        <a:cs typeface="Calibri"/>
                        <a:sym typeface="Calibri"/>
                      </a:endParaRPr>
                    </a:p>
                  </p:txBody>
                </p:sp>
                <p:sp>
                  <p:nvSpPr>
                    <p:cNvPr id="170" name="Shape 170"/>
                    <p:cNvSpPr txBox="1"/>
                    <p:nvPr/>
                  </p:nvSpPr>
                  <p:spPr>
                    <a:xfrm rot="-5400000">
                      <a:off x="8847258" y="3620685"/>
                      <a:ext cx="523640" cy="20996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100">
                          <a:solidFill>
                            <a:schemeClr val="dk1"/>
                          </a:solidFill>
                          <a:latin typeface="Calibri"/>
                          <a:ea typeface="Calibri"/>
                          <a:cs typeface="Calibri"/>
                          <a:sym typeface="Calibri"/>
                        </a:rPr>
                        <a:t>Gene set</a:t>
                      </a:r>
                    </a:p>
                  </p:txBody>
                </p:sp>
                <p:sp>
                  <p:nvSpPr>
                    <p:cNvPr id="171" name="Shape 171"/>
                    <p:cNvSpPr txBox="1"/>
                    <p:nvPr/>
                  </p:nvSpPr>
                  <p:spPr>
                    <a:xfrm>
                      <a:off x="9045027" y="3242683"/>
                      <a:ext cx="665813" cy="203873"/>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SzPct val="25000"/>
                        <a:buNone/>
                      </a:pPr>
                      <a:r>
                        <a:rPr lang="en-US" sz="1017">
                          <a:solidFill>
                            <a:schemeClr val="dk1"/>
                          </a:solidFill>
                          <a:latin typeface="Calibri"/>
                          <a:ea typeface="Calibri"/>
                          <a:cs typeface="Calibri"/>
                          <a:sym typeface="Calibri"/>
                        </a:rPr>
                        <a:t>observation</a:t>
                      </a:r>
                    </a:p>
                  </p:txBody>
                </p:sp>
                <p:sp>
                  <p:nvSpPr>
                    <p:cNvPr id="172" name="Shape 172"/>
                    <p:cNvSpPr/>
                    <p:nvPr/>
                  </p:nvSpPr>
                  <p:spPr>
                    <a:xfrm>
                      <a:off x="9209267" y="3425689"/>
                      <a:ext cx="403572" cy="673927"/>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300">
                        <a:solidFill>
                          <a:schemeClr val="lt1"/>
                        </a:solidFill>
                        <a:latin typeface="Calibri"/>
                        <a:ea typeface="Calibri"/>
                        <a:cs typeface="Calibri"/>
                        <a:sym typeface="Calibri"/>
                      </a:endParaRPr>
                    </a:p>
                  </p:txBody>
                </p:sp>
              </p:grpSp>
              <p:grpSp>
                <p:nvGrpSpPr>
                  <p:cNvPr id="173" name="Shape 173"/>
                  <p:cNvGrpSpPr/>
                  <p:nvPr/>
                </p:nvGrpSpPr>
                <p:grpSpPr>
                  <a:xfrm>
                    <a:off x="3084674" y="3837411"/>
                    <a:ext cx="509794" cy="702921"/>
                    <a:chOff x="8325856" y="2201811"/>
                    <a:chExt cx="509794" cy="702921"/>
                  </a:xfrm>
                </p:grpSpPr>
                <p:sp>
                  <p:nvSpPr>
                    <p:cNvPr id="174" name="Shape 174"/>
                    <p:cNvSpPr/>
                    <p:nvPr/>
                  </p:nvSpPr>
                  <p:spPr>
                    <a:xfrm>
                      <a:off x="8334529" y="2214177"/>
                      <a:ext cx="501120" cy="647427"/>
                    </a:xfrm>
                    <a:prstGeom prst="roundRect">
                      <a:avLst>
                        <a:gd fmla="val 16667" name="adj"/>
                      </a:avLst>
                    </a:prstGeom>
                    <a:solidFill>
                      <a:schemeClr val="lt2"/>
                    </a:solidFill>
                    <a:ln>
                      <a:noFill/>
                    </a:ln>
                  </p:spPr>
                  <p:txBody>
                    <a:bodyPr anchorCtr="0" anchor="ctr" bIns="45700" lIns="91425" rIns="91425" tIns="45700">
                      <a:noAutofit/>
                    </a:bodyPr>
                    <a:lstStyle/>
                    <a:p>
                      <a:pPr indent="0" lvl="0" marL="0" marR="0" rtl="0" algn="ctr">
                        <a:spcBef>
                          <a:spcPts val="0"/>
                        </a:spcBef>
                        <a:buNone/>
                      </a:pPr>
                      <a:r>
                        <a:t/>
                      </a:r>
                      <a:endParaRPr sz="2000">
                        <a:solidFill>
                          <a:schemeClr val="lt1"/>
                        </a:solidFill>
                        <a:latin typeface="Calibri"/>
                        <a:ea typeface="Calibri"/>
                        <a:cs typeface="Calibri"/>
                        <a:sym typeface="Calibri"/>
                      </a:endParaRPr>
                    </a:p>
                  </p:txBody>
                </p:sp>
                <p:sp>
                  <p:nvSpPr>
                    <p:cNvPr id="175" name="Shape 175"/>
                    <p:cNvSpPr/>
                    <p:nvPr/>
                  </p:nvSpPr>
                  <p:spPr>
                    <a:xfrm rot="-5400000">
                      <a:off x="8441771" y="2504521"/>
                      <a:ext cx="383127" cy="238015"/>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300">
                        <a:solidFill>
                          <a:schemeClr val="lt1"/>
                        </a:solidFill>
                        <a:latin typeface="Calibri"/>
                        <a:ea typeface="Calibri"/>
                        <a:cs typeface="Calibri"/>
                        <a:sym typeface="Calibri"/>
                      </a:endParaRPr>
                    </a:p>
                  </p:txBody>
                </p:sp>
                <p:sp>
                  <p:nvSpPr>
                    <p:cNvPr id="176" name="Shape 176"/>
                    <p:cNvSpPr txBox="1"/>
                    <p:nvPr/>
                  </p:nvSpPr>
                  <p:spPr>
                    <a:xfrm rot="-5400000">
                      <a:off x="8107582" y="2476497"/>
                      <a:ext cx="646509" cy="20996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100">
                          <a:solidFill>
                            <a:schemeClr val="dk1"/>
                          </a:solidFill>
                          <a:latin typeface="Calibri"/>
                          <a:ea typeface="Calibri"/>
                          <a:cs typeface="Calibri"/>
                          <a:sym typeface="Calibri"/>
                        </a:rPr>
                        <a:t>observation</a:t>
                      </a:r>
                    </a:p>
                  </p:txBody>
                </p:sp>
                <p:sp>
                  <p:nvSpPr>
                    <p:cNvPr id="177" name="Shape 177"/>
                    <p:cNvSpPr txBox="1"/>
                    <p:nvPr/>
                  </p:nvSpPr>
                  <p:spPr>
                    <a:xfrm>
                      <a:off x="8454139" y="2201811"/>
                      <a:ext cx="334626" cy="20387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100">
                          <a:solidFill>
                            <a:schemeClr val="dk1"/>
                          </a:solidFill>
                          <a:latin typeface="Calibri"/>
                          <a:ea typeface="Calibri"/>
                          <a:cs typeface="Calibri"/>
                          <a:sym typeface="Calibri"/>
                        </a:rPr>
                        <a:t>axis</a:t>
                      </a:r>
                    </a:p>
                  </p:txBody>
                </p:sp>
              </p:grpSp>
              <p:grpSp>
                <p:nvGrpSpPr>
                  <p:cNvPr id="178" name="Shape 178"/>
                  <p:cNvGrpSpPr/>
                  <p:nvPr/>
                </p:nvGrpSpPr>
                <p:grpSpPr>
                  <a:xfrm>
                    <a:off x="2183789" y="1246692"/>
                    <a:ext cx="4434804" cy="3570754"/>
                    <a:chOff x="5562053" y="1743757"/>
                    <a:chExt cx="3788873" cy="3049640"/>
                  </a:xfrm>
                </p:grpSpPr>
                <p:sp>
                  <p:nvSpPr>
                    <p:cNvPr id="179" name="Shape 179"/>
                    <p:cNvSpPr/>
                    <p:nvPr/>
                  </p:nvSpPr>
                  <p:spPr>
                    <a:xfrm>
                      <a:off x="5578571" y="2908535"/>
                      <a:ext cx="1469352" cy="1873013"/>
                    </a:xfrm>
                    <a:prstGeom prst="roundRect">
                      <a:avLst>
                        <a:gd fmla="val 16667" name="adj"/>
                      </a:avLst>
                    </a:prstGeom>
                    <a:noFill/>
                    <a:ln cap="flat" cmpd="sng" w="22225">
                      <a:solidFill>
                        <a:srgbClr val="938953"/>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2000">
                        <a:solidFill>
                          <a:schemeClr val="lt1"/>
                        </a:solidFill>
                        <a:latin typeface="Calibri"/>
                        <a:ea typeface="Calibri"/>
                        <a:cs typeface="Calibri"/>
                        <a:sym typeface="Calibri"/>
                      </a:endParaRPr>
                    </a:p>
                  </p:txBody>
                </p:sp>
                <p:sp>
                  <p:nvSpPr>
                    <p:cNvPr id="180" name="Shape 180"/>
                    <p:cNvSpPr/>
                    <p:nvPr/>
                  </p:nvSpPr>
                  <p:spPr>
                    <a:xfrm>
                      <a:off x="7115800" y="2903608"/>
                      <a:ext cx="1641264" cy="1201278"/>
                    </a:xfrm>
                    <a:prstGeom prst="roundRect">
                      <a:avLst>
                        <a:gd fmla="val 16667" name="adj"/>
                      </a:avLst>
                    </a:prstGeom>
                    <a:noFill/>
                    <a:ln cap="flat" cmpd="sng" w="22225">
                      <a:solidFill>
                        <a:srgbClr val="938953"/>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2000">
                        <a:solidFill>
                          <a:schemeClr val="lt1"/>
                        </a:solidFill>
                        <a:latin typeface="Calibri"/>
                        <a:ea typeface="Calibri"/>
                        <a:cs typeface="Calibri"/>
                        <a:sym typeface="Calibri"/>
                      </a:endParaRPr>
                    </a:p>
                  </p:txBody>
                </p:sp>
                <p:sp>
                  <p:nvSpPr>
                    <p:cNvPr id="181" name="Shape 181"/>
                    <p:cNvSpPr/>
                    <p:nvPr/>
                  </p:nvSpPr>
                  <p:spPr>
                    <a:xfrm>
                      <a:off x="5562053" y="1743757"/>
                      <a:ext cx="3195011" cy="1111041"/>
                    </a:xfrm>
                    <a:prstGeom prst="roundRect">
                      <a:avLst>
                        <a:gd fmla="val 16667" name="adj"/>
                      </a:avLst>
                    </a:prstGeom>
                    <a:noFill/>
                    <a:ln cap="flat" cmpd="sng" w="22225">
                      <a:solidFill>
                        <a:srgbClr val="938953"/>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2000">
                        <a:solidFill>
                          <a:schemeClr val="lt1"/>
                        </a:solidFill>
                        <a:latin typeface="Calibri"/>
                        <a:ea typeface="Calibri"/>
                        <a:cs typeface="Calibri"/>
                        <a:sym typeface="Calibri"/>
                      </a:endParaRPr>
                    </a:p>
                  </p:txBody>
                </p:sp>
                <p:sp>
                  <p:nvSpPr>
                    <p:cNvPr id="182" name="Shape 182"/>
                    <p:cNvSpPr/>
                    <p:nvPr/>
                  </p:nvSpPr>
                  <p:spPr>
                    <a:xfrm rot="5400000">
                      <a:off x="7075647" y="3086278"/>
                      <a:ext cx="768381" cy="150008"/>
                    </a:xfrm>
                    <a:prstGeom prst="rect">
                      <a:avLst/>
                    </a:prstGeom>
                    <a:solidFill>
                      <a:srgbClr val="C4BD97"/>
                    </a:solidFill>
                    <a:ln>
                      <a:noFill/>
                    </a:ln>
                  </p:spPr>
                  <p:txBody>
                    <a:bodyPr anchorCtr="0" anchor="ctr" bIns="45700" lIns="91425" rIns="91425" tIns="45700">
                      <a:noAutofit/>
                    </a:bodyPr>
                    <a:lstStyle/>
                    <a:p>
                      <a:pPr indent="0" lvl="0" marL="0" marR="0" rtl="0" algn="ctr">
                        <a:spcBef>
                          <a:spcPts val="0"/>
                        </a:spcBef>
                        <a:buNone/>
                      </a:pPr>
                      <a:r>
                        <a:t/>
                      </a:r>
                      <a:endParaRPr sz="1000">
                        <a:solidFill>
                          <a:schemeClr val="lt1"/>
                        </a:solidFill>
                        <a:latin typeface="Calibri"/>
                        <a:ea typeface="Calibri"/>
                        <a:cs typeface="Calibri"/>
                        <a:sym typeface="Calibri"/>
                      </a:endParaRPr>
                    </a:p>
                  </p:txBody>
                </p:sp>
                <p:sp>
                  <p:nvSpPr>
                    <p:cNvPr id="183" name="Shape 183"/>
                    <p:cNvSpPr/>
                    <p:nvPr/>
                  </p:nvSpPr>
                  <p:spPr>
                    <a:xfrm rot="5400000">
                      <a:off x="5210163" y="3346832"/>
                      <a:ext cx="1648450" cy="458910"/>
                    </a:xfrm>
                    <a:prstGeom prst="bentUpArrow">
                      <a:avLst>
                        <a:gd fmla="val 35640" name="adj1"/>
                        <a:gd fmla="val 25000" name="adj2"/>
                        <a:gd fmla="val 25000" name="adj3"/>
                      </a:avLst>
                    </a:prstGeom>
                    <a:solidFill>
                      <a:srgbClr val="C4BD97"/>
                    </a:solidFill>
                    <a:ln>
                      <a:noFill/>
                    </a:ln>
                  </p:spPr>
                  <p:txBody>
                    <a:bodyPr anchorCtr="0" anchor="ctr" bIns="45700" lIns="91425" rIns="91425" tIns="45700">
                      <a:noAutofit/>
                    </a:bodyPr>
                    <a:lstStyle/>
                    <a:p>
                      <a:pPr indent="0" lvl="0" marL="0" marR="0" rtl="0" algn="ctr">
                        <a:spcBef>
                          <a:spcPts val="0"/>
                        </a:spcBef>
                        <a:buNone/>
                      </a:pPr>
                      <a:r>
                        <a:t/>
                      </a:r>
                      <a:endParaRPr sz="1100">
                        <a:solidFill>
                          <a:schemeClr val="lt1"/>
                        </a:solidFill>
                        <a:latin typeface="Calibri"/>
                        <a:ea typeface="Calibri"/>
                        <a:cs typeface="Calibri"/>
                        <a:sym typeface="Calibri"/>
                      </a:endParaRPr>
                    </a:p>
                  </p:txBody>
                </p:sp>
                <p:sp>
                  <p:nvSpPr>
                    <p:cNvPr id="184" name="Shape 184"/>
                    <p:cNvSpPr/>
                    <p:nvPr/>
                  </p:nvSpPr>
                  <p:spPr>
                    <a:xfrm>
                      <a:off x="5870032" y="3371273"/>
                      <a:ext cx="393811" cy="300353"/>
                    </a:xfrm>
                    <a:prstGeom prst="rightArrow">
                      <a:avLst>
                        <a:gd fmla="val 50000" name="adj1"/>
                        <a:gd fmla="val 50000" name="adj2"/>
                      </a:avLst>
                    </a:prstGeom>
                    <a:solidFill>
                      <a:srgbClr val="C4BD97"/>
                    </a:solidFill>
                    <a:ln>
                      <a:noFill/>
                    </a:ln>
                  </p:spPr>
                  <p:txBody>
                    <a:bodyPr anchorCtr="0" anchor="ctr" bIns="45700" lIns="91425" rIns="91425" tIns="45700">
                      <a:noAutofit/>
                    </a:bodyPr>
                    <a:lstStyle/>
                    <a:p>
                      <a:pPr indent="0" lvl="0" marL="0" marR="0" rtl="0" algn="ctr">
                        <a:lnSpc>
                          <a:spcPct val="80000"/>
                        </a:lnSpc>
                        <a:spcBef>
                          <a:spcPts val="0"/>
                        </a:spcBef>
                        <a:buNone/>
                      </a:pPr>
                      <a:r>
                        <a:t/>
                      </a:r>
                      <a:endParaRPr sz="775">
                        <a:solidFill>
                          <a:schemeClr val="lt1"/>
                        </a:solidFill>
                        <a:latin typeface="Calibri"/>
                        <a:ea typeface="Calibri"/>
                        <a:cs typeface="Calibri"/>
                        <a:sym typeface="Calibri"/>
                      </a:endParaRPr>
                    </a:p>
                  </p:txBody>
                </p:sp>
                <p:sp>
                  <p:nvSpPr>
                    <p:cNvPr id="185" name="Shape 185"/>
                    <p:cNvSpPr/>
                    <p:nvPr/>
                  </p:nvSpPr>
                  <p:spPr>
                    <a:xfrm>
                      <a:off x="6886809" y="3447182"/>
                      <a:ext cx="1055367" cy="283741"/>
                    </a:xfrm>
                    <a:prstGeom prst="rightArrow">
                      <a:avLst>
                        <a:gd fmla="val 50000" name="adj1"/>
                        <a:gd fmla="val 50000" name="adj2"/>
                      </a:avLst>
                    </a:prstGeom>
                    <a:solidFill>
                      <a:srgbClr val="C4BD97"/>
                    </a:solidFill>
                    <a:ln>
                      <a:noFill/>
                    </a:ln>
                  </p:spPr>
                  <p:txBody>
                    <a:bodyPr anchorCtr="0" anchor="ctr" bIns="45700" lIns="91425" rIns="91425" tIns="45700">
                      <a:noAutofit/>
                    </a:bodyPr>
                    <a:lstStyle/>
                    <a:p>
                      <a:pPr indent="0" lvl="0" marL="0" marR="0" rtl="0" algn="ctr">
                        <a:lnSpc>
                          <a:spcPct val="80000"/>
                        </a:lnSpc>
                        <a:spcBef>
                          <a:spcPts val="0"/>
                        </a:spcBef>
                        <a:buNone/>
                      </a:pPr>
                      <a:r>
                        <a:t/>
                      </a:r>
                      <a:endParaRPr sz="697">
                        <a:solidFill>
                          <a:schemeClr val="lt1"/>
                        </a:solidFill>
                        <a:latin typeface="Calibri"/>
                        <a:ea typeface="Calibri"/>
                        <a:cs typeface="Calibri"/>
                        <a:sym typeface="Calibri"/>
                      </a:endParaRPr>
                    </a:p>
                  </p:txBody>
                </p:sp>
                <p:sp>
                  <p:nvSpPr>
                    <p:cNvPr id="186" name="Shape 186"/>
                    <p:cNvSpPr/>
                    <p:nvPr/>
                  </p:nvSpPr>
                  <p:spPr>
                    <a:xfrm>
                      <a:off x="8569985" y="3505492"/>
                      <a:ext cx="663246" cy="161796"/>
                    </a:xfrm>
                    <a:prstGeom prst="rect">
                      <a:avLst/>
                    </a:prstGeom>
                    <a:solidFill>
                      <a:srgbClr val="C4BD97"/>
                    </a:solidFill>
                    <a:ln>
                      <a:noFill/>
                    </a:ln>
                  </p:spPr>
                  <p:txBody>
                    <a:bodyPr anchorCtr="0" anchor="ctr" bIns="45700" lIns="91425" rIns="91425" tIns="45700">
                      <a:noAutofit/>
                    </a:bodyPr>
                    <a:lstStyle/>
                    <a:p>
                      <a:pPr indent="0" lvl="0" marL="0" marR="0" rtl="0" algn="ctr">
                        <a:lnSpc>
                          <a:spcPct val="80000"/>
                        </a:lnSpc>
                        <a:spcBef>
                          <a:spcPts val="0"/>
                        </a:spcBef>
                        <a:buNone/>
                      </a:pPr>
                      <a:r>
                        <a:t/>
                      </a:r>
                      <a:endParaRPr sz="935">
                        <a:solidFill>
                          <a:schemeClr val="lt1"/>
                        </a:solidFill>
                        <a:latin typeface="Calibri"/>
                        <a:ea typeface="Calibri"/>
                        <a:cs typeface="Calibri"/>
                        <a:sym typeface="Calibri"/>
                      </a:endParaRPr>
                    </a:p>
                  </p:txBody>
                </p:sp>
                <p:sp>
                  <p:nvSpPr>
                    <p:cNvPr id="187" name="Shape 187"/>
                    <p:cNvSpPr txBox="1"/>
                    <p:nvPr/>
                  </p:nvSpPr>
                  <p:spPr>
                    <a:xfrm>
                      <a:off x="5646076" y="4522310"/>
                      <a:ext cx="402003" cy="18655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300">
                          <a:solidFill>
                            <a:schemeClr val="dk1"/>
                          </a:solidFill>
                          <a:latin typeface="Calibri"/>
                          <a:ea typeface="Calibri"/>
                          <a:cs typeface="Calibri"/>
                          <a:sym typeface="Calibri"/>
                        </a:rPr>
                        <a:t>Step 1</a:t>
                      </a:r>
                    </a:p>
                  </p:txBody>
                </p:sp>
                <p:sp>
                  <p:nvSpPr>
                    <p:cNvPr id="188" name="Shape 188"/>
                    <p:cNvSpPr txBox="1"/>
                    <p:nvPr/>
                  </p:nvSpPr>
                  <p:spPr>
                    <a:xfrm>
                      <a:off x="7213490" y="3900519"/>
                      <a:ext cx="402003" cy="18655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300">
                          <a:solidFill>
                            <a:schemeClr val="dk1"/>
                          </a:solidFill>
                          <a:latin typeface="Calibri"/>
                          <a:ea typeface="Calibri"/>
                          <a:cs typeface="Calibri"/>
                          <a:sym typeface="Calibri"/>
                        </a:rPr>
                        <a:t>Step 2</a:t>
                      </a:r>
                    </a:p>
                  </p:txBody>
                </p:sp>
                <p:sp>
                  <p:nvSpPr>
                    <p:cNvPr id="189" name="Shape 189"/>
                    <p:cNvSpPr txBox="1"/>
                    <p:nvPr/>
                  </p:nvSpPr>
                  <p:spPr>
                    <a:xfrm>
                      <a:off x="8261459" y="2556978"/>
                      <a:ext cx="368636" cy="18655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300">
                          <a:solidFill>
                            <a:schemeClr val="dk1"/>
                          </a:solidFill>
                          <a:latin typeface="Calibri"/>
                          <a:ea typeface="Calibri"/>
                          <a:cs typeface="Calibri"/>
                          <a:sym typeface="Calibri"/>
                        </a:rPr>
                        <a:t>Input</a:t>
                      </a:r>
                    </a:p>
                  </p:txBody>
                </p:sp>
                <p:sp>
                  <p:nvSpPr>
                    <p:cNvPr id="190" name="Shape 190"/>
                    <p:cNvSpPr txBox="1"/>
                    <p:nvPr/>
                  </p:nvSpPr>
                  <p:spPr>
                    <a:xfrm>
                      <a:off x="5637894" y="1749748"/>
                      <a:ext cx="930534" cy="186557"/>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SzPct val="25000"/>
                        <a:buNone/>
                      </a:pPr>
                      <a:r>
                        <a:rPr lang="en-US" sz="1202">
                          <a:solidFill>
                            <a:schemeClr val="dk1"/>
                          </a:solidFill>
                          <a:latin typeface="Calibri"/>
                          <a:ea typeface="Calibri"/>
                          <a:cs typeface="Calibri"/>
                          <a:sym typeface="Calibri"/>
                        </a:rPr>
                        <a:t>Multiple omics data</a:t>
                      </a:r>
                    </a:p>
                  </p:txBody>
                </p:sp>
                <p:sp>
                  <p:nvSpPr>
                    <p:cNvPr id="191" name="Shape 191"/>
                    <p:cNvSpPr txBox="1"/>
                    <p:nvPr/>
                  </p:nvSpPr>
                  <p:spPr>
                    <a:xfrm>
                      <a:off x="6755509" y="1758053"/>
                      <a:ext cx="1564504" cy="186557"/>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SzPct val="25000"/>
                        <a:buNone/>
                      </a:pPr>
                      <a:r>
                        <a:rPr lang="en-US" sz="1202">
                          <a:solidFill>
                            <a:schemeClr val="dk1"/>
                          </a:solidFill>
                          <a:latin typeface="Calibri"/>
                          <a:ea typeface="Calibri"/>
                          <a:cs typeface="Calibri"/>
                          <a:sym typeface="Calibri"/>
                        </a:rPr>
                        <a:t>Binary gene set annotation matrices</a:t>
                      </a:r>
                    </a:p>
                  </p:txBody>
                </p:sp>
                <p:sp>
                  <p:nvSpPr>
                    <p:cNvPr id="192" name="Shape 192"/>
                    <p:cNvSpPr txBox="1"/>
                    <p:nvPr/>
                  </p:nvSpPr>
                  <p:spPr>
                    <a:xfrm>
                      <a:off x="6198673" y="2942286"/>
                      <a:ext cx="603539" cy="186557"/>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SzPct val="25000"/>
                        <a:buNone/>
                      </a:pPr>
                      <a:r>
                        <a:rPr lang="en-US" sz="1202">
                          <a:solidFill>
                            <a:schemeClr val="dk1"/>
                          </a:solidFill>
                          <a:latin typeface="Calibri"/>
                          <a:ea typeface="Calibri"/>
                          <a:cs typeface="Calibri"/>
                          <a:sym typeface="Calibri"/>
                        </a:rPr>
                        <a:t>Gene space</a:t>
                      </a:r>
                    </a:p>
                  </p:txBody>
                </p:sp>
                <p:sp>
                  <p:nvSpPr>
                    <p:cNvPr id="193" name="Shape 193"/>
                    <p:cNvSpPr txBox="1"/>
                    <p:nvPr/>
                  </p:nvSpPr>
                  <p:spPr>
                    <a:xfrm>
                      <a:off x="6108450" y="4494905"/>
                      <a:ext cx="929587" cy="298491"/>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SzPct val="25000"/>
                        <a:buNone/>
                      </a:pPr>
                      <a:r>
                        <a:rPr lang="en-US" sz="1202">
                          <a:solidFill>
                            <a:schemeClr val="dk1"/>
                          </a:solidFill>
                          <a:latin typeface="Calibri"/>
                          <a:ea typeface="Calibri"/>
                          <a:cs typeface="Calibri"/>
                          <a:sym typeface="Calibri"/>
                        </a:rPr>
                        <a:t>Observation space/</a:t>
                      </a:r>
                    </a:p>
                    <a:p>
                      <a:pPr indent="0" lvl="0" marL="0" marR="0" rtl="0" algn="l">
                        <a:lnSpc>
                          <a:spcPct val="80000"/>
                        </a:lnSpc>
                        <a:spcBef>
                          <a:spcPts val="0"/>
                        </a:spcBef>
                        <a:buSzPct val="25000"/>
                        <a:buNone/>
                      </a:pPr>
                      <a:r>
                        <a:rPr lang="en-US" sz="1202">
                          <a:solidFill>
                            <a:schemeClr val="dk1"/>
                          </a:solidFill>
                          <a:latin typeface="Calibri"/>
                          <a:ea typeface="Calibri"/>
                          <a:cs typeface="Calibri"/>
                          <a:sym typeface="Calibri"/>
                        </a:rPr>
                        <a:t>Latent variables</a:t>
                      </a:r>
                    </a:p>
                  </p:txBody>
                </p:sp>
                <p:sp>
                  <p:nvSpPr>
                    <p:cNvPr id="194" name="Shape 194"/>
                    <p:cNvSpPr txBox="1"/>
                    <p:nvPr/>
                  </p:nvSpPr>
                  <p:spPr>
                    <a:xfrm>
                      <a:off x="7880942" y="3892821"/>
                      <a:ext cx="742346" cy="186557"/>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SzPct val="25000"/>
                        <a:buNone/>
                      </a:pPr>
                      <a:r>
                        <a:rPr lang="en-US" sz="1202">
                          <a:solidFill>
                            <a:schemeClr val="dk1"/>
                          </a:solidFill>
                          <a:latin typeface="Calibri"/>
                          <a:ea typeface="Calibri"/>
                          <a:cs typeface="Calibri"/>
                          <a:sym typeface="Calibri"/>
                        </a:rPr>
                        <a:t>Gene set space</a:t>
                      </a:r>
                    </a:p>
                  </p:txBody>
                </p:sp>
                <p:sp>
                  <p:nvSpPr>
                    <p:cNvPr id="195" name="Shape 195"/>
                    <p:cNvSpPr txBox="1"/>
                    <p:nvPr/>
                  </p:nvSpPr>
                  <p:spPr>
                    <a:xfrm rot="-5400000">
                      <a:off x="5423074" y="3499125"/>
                      <a:ext cx="942115" cy="19219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i="1" lang="en-US" sz="1300">
                          <a:solidFill>
                            <a:schemeClr val="dk1"/>
                          </a:solidFill>
                          <a:latin typeface="Calibri"/>
                          <a:ea typeface="Calibri"/>
                          <a:cs typeface="Calibri"/>
                          <a:sym typeface="Calibri"/>
                        </a:rPr>
                        <a:t>Multivariate analysis</a:t>
                      </a:r>
                    </a:p>
                  </p:txBody>
                </p:sp>
                <p:sp>
                  <p:nvSpPr>
                    <p:cNvPr id="196" name="Shape 196"/>
                    <p:cNvSpPr txBox="1"/>
                    <p:nvPr/>
                  </p:nvSpPr>
                  <p:spPr>
                    <a:xfrm>
                      <a:off x="6883288" y="3490646"/>
                      <a:ext cx="977248" cy="186557"/>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SzPct val="25000"/>
                        <a:buNone/>
                      </a:pPr>
                      <a:r>
                        <a:rPr i="1" lang="en-US" sz="1202">
                          <a:solidFill>
                            <a:schemeClr val="dk1"/>
                          </a:solidFill>
                          <a:latin typeface="Calibri"/>
                          <a:ea typeface="Calibri"/>
                          <a:cs typeface="Calibri"/>
                          <a:sym typeface="Calibri"/>
                        </a:rPr>
                        <a:t>Matrix multiplication</a:t>
                      </a:r>
                    </a:p>
                  </p:txBody>
                </p:sp>
                <p:sp>
                  <p:nvSpPr>
                    <p:cNvPr id="197" name="Shape 197"/>
                    <p:cNvSpPr txBox="1"/>
                    <p:nvPr/>
                  </p:nvSpPr>
                  <p:spPr>
                    <a:xfrm rot="-5400000">
                      <a:off x="8699317" y="3541338"/>
                      <a:ext cx="956173" cy="192192"/>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SzPct val="25000"/>
                        <a:buNone/>
                      </a:pPr>
                      <a:r>
                        <a:rPr i="1" lang="en-US" sz="910">
                          <a:solidFill>
                            <a:schemeClr val="dk1"/>
                          </a:solidFill>
                          <a:latin typeface="Calibri"/>
                          <a:ea typeface="Calibri"/>
                          <a:cs typeface="Calibri"/>
                          <a:sym typeface="Calibri"/>
                        </a:rPr>
                        <a:t>Matrix multiplication</a:t>
                      </a:r>
                    </a:p>
                  </p:txBody>
                </p:sp>
                <p:sp>
                  <p:nvSpPr>
                    <p:cNvPr id="198" name="Shape 198"/>
                    <p:cNvSpPr txBox="1"/>
                    <p:nvPr/>
                  </p:nvSpPr>
                  <p:spPr>
                    <a:xfrm>
                      <a:off x="7228992" y="4540362"/>
                      <a:ext cx="402003" cy="18655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300">
                          <a:solidFill>
                            <a:schemeClr val="dk1"/>
                          </a:solidFill>
                          <a:latin typeface="Calibri"/>
                          <a:ea typeface="Calibri"/>
                          <a:cs typeface="Calibri"/>
                          <a:sym typeface="Calibri"/>
                        </a:rPr>
                        <a:t>Step 3</a:t>
                      </a:r>
                    </a:p>
                  </p:txBody>
                </p:sp>
                <p:sp>
                  <p:nvSpPr>
                    <p:cNvPr id="199" name="Shape 199"/>
                    <p:cNvSpPr/>
                    <p:nvPr/>
                  </p:nvSpPr>
                  <p:spPr>
                    <a:xfrm>
                      <a:off x="6805964" y="2950350"/>
                      <a:ext cx="2544963" cy="1431836"/>
                    </a:xfrm>
                    <a:prstGeom prst="bentUpArrow">
                      <a:avLst>
                        <a:gd fmla="val 11193" name="adj1"/>
                        <a:gd fmla="val 11640" name="adj2"/>
                        <a:gd fmla="val 9977" name="adj3"/>
                      </a:avLst>
                    </a:prstGeom>
                    <a:solidFill>
                      <a:srgbClr val="C4BD97"/>
                    </a:solidFill>
                    <a:ln>
                      <a:noFill/>
                    </a:ln>
                  </p:spPr>
                  <p:txBody>
                    <a:bodyPr anchorCtr="0" anchor="ctr" bIns="45700" lIns="91425" rIns="91425" tIns="45700">
                      <a:noAutofit/>
                    </a:bodyPr>
                    <a:lstStyle/>
                    <a:p>
                      <a:pPr indent="0" lvl="0" marL="0" marR="0" rtl="0" algn="ctr">
                        <a:lnSpc>
                          <a:spcPct val="80000"/>
                        </a:lnSpc>
                        <a:spcBef>
                          <a:spcPts val="0"/>
                        </a:spcBef>
                        <a:buNone/>
                      </a:pPr>
                      <a:r>
                        <a:t/>
                      </a:r>
                      <a:endParaRPr sz="935">
                        <a:solidFill>
                          <a:schemeClr val="lt1"/>
                        </a:solidFill>
                        <a:latin typeface="Calibri"/>
                        <a:ea typeface="Calibri"/>
                        <a:cs typeface="Calibri"/>
                        <a:sym typeface="Calibri"/>
                      </a:endParaRPr>
                    </a:p>
                  </p:txBody>
                </p:sp>
              </p:grpSp>
            </p:grpSp>
            <p:sp>
              <p:nvSpPr>
                <p:cNvPr id="200" name="Shape 200"/>
                <p:cNvSpPr/>
                <p:nvPr/>
              </p:nvSpPr>
              <p:spPr>
                <a:xfrm flipH="1">
                  <a:off x="4120947" y="764547"/>
                  <a:ext cx="2975785" cy="3758738"/>
                </a:xfrm>
                <a:prstGeom prst="corner">
                  <a:avLst>
                    <a:gd fmla="val 26116" name="adj1"/>
                    <a:gd fmla="val 31449" name="adj2"/>
                  </a:avLst>
                </a:prstGeom>
                <a:noFill/>
                <a:ln cap="flat" cmpd="sng" w="22225">
                  <a:solidFill>
                    <a:srgbClr val="938953"/>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2000">
                    <a:solidFill>
                      <a:schemeClr val="lt1"/>
                    </a:solidFill>
                    <a:latin typeface="Calibri"/>
                    <a:ea typeface="Calibri"/>
                    <a:cs typeface="Calibri"/>
                    <a:sym typeface="Calibri"/>
                  </a:endParaRPr>
                </a:p>
              </p:txBody>
            </p:sp>
          </p:grpSp>
          <p:grpSp>
            <p:nvGrpSpPr>
              <p:cNvPr id="201" name="Shape 201"/>
              <p:cNvGrpSpPr/>
              <p:nvPr/>
            </p:nvGrpSpPr>
            <p:grpSpPr>
              <a:xfrm>
                <a:off x="4266708" y="3884486"/>
                <a:ext cx="213426" cy="840891"/>
                <a:chOff x="3865185" y="4535007"/>
                <a:chExt cx="213426" cy="840891"/>
              </a:xfrm>
            </p:grpSpPr>
            <p:sp>
              <p:nvSpPr>
                <p:cNvPr id="202" name="Shape 202"/>
                <p:cNvSpPr/>
                <p:nvPr/>
              </p:nvSpPr>
              <p:spPr>
                <a:xfrm>
                  <a:off x="3865185" y="4535007"/>
                  <a:ext cx="208100" cy="840891"/>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2000">
                    <a:solidFill>
                      <a:schemeClr val="lt1"/>
                    </a:solidFill>
                    <a:latin typeface="Calibri"/>
                    <a:ea typeface="Calibri"/>
                    <a:cs typeface="Calibri"/>
                    <a:sym typeface="Calibri"/>
                  </a:endParaRPr>
                </a:p>
              </p:txBody>
            </p:sp>
            <p:sp>
              <p:nvSpPr>
                <p:cNvPr id="203" name="Shape 203"/>
                <p:cNvSpPr/>
                <p:nvPr/>
              </p:nvSpPr>
              <p:spPr>
                <a:xfrm>
                  <a:off x="3869062" y="4567492"/>
                  <a:ext cx="209549" cy="777776"/>
                </a:xfrm>
                <a:prstGeom prst="leftBracket">
                  <a:avLst>
                    <a:gd fmla="val 93970" name="adj"/>
                  </a:avLst>
                </a:prstGeom>
                <a:noFill/>
                <a:ln cap="flat" cmpd="sng" w="22225">
                  <a:solidFill>
                    <a:srgbClr val="938953"/>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2000">
                    <a:solidFill>
                      <a:schemeClr val="dk1"/>
                    </a:solidFill>
                    <a:latin typeface="Calibri"/>
                    <a:ea typeface="Calibri"/>
                    <a:cs typeface="Calibri"/>
                    <a:sym typeface="Calibri"/>
                  </a:endParaRPr>
                </a:p>
              </p:txBody>
            </p:sp>
          </p:grpSp>
        </p:grpSp>
        <p:sp>
          <p:nvSpPr>
            <p:cNvPr id="204" name="Shape 204"/>
            <p:cNvSpPr/>
            <p:nvPr/>
          </p:nvSpPr>
          <p:spPr>
            <a:xfrm>
              <a:off x="3916548" y="2428947"/>
              <a:ext cx="3056617" cy="1771648"/>
            </a:xfrm>
            <a:prstGeom prst="bentUpArrow">
              <a:avLst>
                <a:gd fmla="val 11193" name="adj1"/>
                <a:gd fmla="val 11640" name="adj2"/>
                <a:gd fmla="val 9977" name="adj3"/>
              </a:avLst>
            </a:prstGeom>
            <a:solidFill>
              <a:srgbClr val="C4BD97"/>
            </a:solidFill>
            <a:ln>
              <a:noFill/>
            </a:ln>
          </p:spPr>
          <p:txBody>
            <a:bodyPr anchorCtr="0" anchor="ctr" bIns="45700" lIns="91425" rIns="91425" tIns="45700">
              <a:noAutofit/>
            </a:bodyPr>
            <a:lstStyle/>
            <a:p>
              <a:pPr indent="0" lvl="0" marL="0" marR="0" rtl="0" algn="ctr">
                <a:lnSpc>
                  <a:spcPct val="80000"/>
                </a:lnSpc>
                <a:spcBef>
                  <a:spcPts val="0"/>
                </a:spcBef>
                <a:buNone/>
              </a:pPr>
              <a:r>
                <a:t/>
              </a:r>
              <a:endParaRPr sz="935">
                <a:solidFill>
                  <a:schemeClr val="lt1"/>
                </a:solidFill>
                <a:latin typeface="Calibri"/>
                <a:ea typeface="Calibri"/>
                <a:cs typeface="Calibri"/>
                <a:sym typeface="Calibri"/>
              </a:endParaRPr>
            </a:p>
          </p:txBody>
        </p:sp>
        <p:grpSp>
          <p:nvGrpSpPr>
            <p:cNvPr id="205" name="Shape 205"/>
            <p:cNvGrpSpPr/>
            <p:nvPr/>
          </p:nvGrpSpPr>
          <p:grpSpPr>
            <a:xfrm>
              <a:off x="6301366" y="895350"/>
              <a:ext cx="1011451" cy="238729"/>
              <a:chOff x="6300783" y="516505"/>
              <a:chExt cx="1011451" cy="238729"/>
            </a:xfrm>
          </p:grpSpPr>
          <p:sp>
            <p:nvSpPr>
              <p:cNvPr id="206" name="Shape 206"/>
              <p:cNvSpPr/>
              <p:nvPr/>
            </p:nvSpPr>
            <p:spPr>
              <a:xfrm rot="5400000">
                <a:off x="6687375" y="129913"/>
                <a:ext cx="238265" cy="1011451"/>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sz="2000">
                  <a:solidFill>
                    <a:schemeClr val="lt1"/>
                  </a:solidFill>
                  <a:latin typeface="Calibri"/>
                  <a:ea typeface="Calibri"/>
                  <a:cs typeface="Calibri"/>
                  <a:sym typeface="Calibri"/>
                </a:endParaRPr>
              </a:p>
            </p:txBody>
          </p:sp>
          <p:sp>
            <p:nvSpPr>
              <p:cNvPr id="207" name="Shape 207"/>
              <p:cNvSpPr/>
              <p:nvPr/>
            </p:nvSpPr>
            <p:spPr>
              <a:xfrm rot="5400000">
                <a:off x="6694593" y="182835"/>
                <a:ext cx="209549" cy="935248"/>
              </a:xfrm>
              <a:prstGeom prst="leftBracket">
                <a:avLst>
                  <a:gd fmla="val 93970" name="adj"/>
                </a:avLst>
              </a:prstGeom>
              <a:noFill/>
              <a:ln cap="flat" cmpd="sng" w="22225">
                <a:solidFill>
                  <a:srgbClr val="938953"/>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2000">
                  <a:solidFill>
                    <a:schemeClr val="dk1"/>
                  </a:solidFill>
                  <a:latin typeface="Calibri"/>
                  <a:ea typeface="Calibri"/>
                  <a:cs typeface="Calibri"/>
                  <a:sym typeface="Calibri"/>
                </a:endParaRPr>
              </a:p>
            </p:txBody>
          </p:sp>
        </p:grpSp>
        <p:sp>
          <p:nvSpPr>
            <p:cNvPr id="208" name="Shape 208"/>
            <p:cNvSpPr txBox="1"/>
            <p:nvPr/>
          </p:nvSpPr>
          <p:spPr>
            <a:xfrm>
              <a:off x="6558734" y="974824"/>
              <a:ext cx="530915" cy="2308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300">
                  <a:solidFill>
                    <a:schemeClr val="dk1"/>
                  </a:solidFill>
                  <a:latin typeface="Calibri"/>
                  <a:ea typeface="Calibri"/>
                  <a:cs typeface="Calibri"/>
                  <a:sym typeface="Calibri"/>
                </a:rPr>
                <a:t>Output</a:t>
              </a:r>
            </a:p>
          </p:txBody>
        </p:sp>
      </p:grpSp>
      <p:sp>
        <p:nvSpPr>
          <p:cNvPr id="209" name="Shape 20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MOGSA</a:t>
            </a:r>
          </a:p>
        </p:txBody>
      </p:sp>
      <p:sp>
        <p:nvSpPr>
          <p:cNvPr id="210" name="Shape 210"/>
          <p:cNvSpPr/>
          <p:nvPr/>
        </p:nvSpPr>
        <p:spPr>
          <a:xfrm>
            <a:off x="1059834" y="5791200"/>
            <a:ext cx="7619999" cy="58477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dk1"/>
                </a:solidFill>
                <a:latin typeface="Calibri"/>
                <a:ea typeface="Calibri"/>
                <a:cs typeface="Calibri"/>
                <a:sym typeface="Calibri"/>
              </a:rPr>
              <a:t>Meng C, Kuster B , Peters B, Gholami AM, Culhane AC.  moGSA: a multivariate approach for integrative gene-set analysis of multiple omics data. </a:t>
            </a:r>
            <a:r>
              <a:rPr i="1" lang="en-US" sz="1600">
                <a:solidFill>
                  <a:schemeClr val="dk1"/>
                </a:solidFill>
                <a:latin typeface="Calibri"/>
                <a:ea typeface="Calibri"/>
                <a:cs typeface="Calibri"/>
                <a:sym typeface="Calibri"/>
              </a:rPr>
              <a:t>BMC Bioinformatics.  </a:t>
            </a:r>
            <a:r>
              <a:rPr lang="en-US" sz="1600">
                <a:solidFill>
                  <a:schemeClr val="dk1"/>
                </a:solidFill>
                <a:latin typeface="Calibri"/>
                <a:ea typeface="Calibri"/>
                <a:cs typeface="Calibri"/>
                <a:sym typeface="Calibri"/>
              </a:rPr>
              <a:t>In Review.</a:t>
            </a:r>
          </a:p>
        </p:txBody>
      </p:sp>
      <p:sp>
        <p:nvSpPr>
          <p:cNvPr id="211" name="Shape 211"/>
          <p:cNvSpPr/>
          <p:nvPr/>
        </p:nvSpPr>
        <p:spPr>
          <a:xfrm>
            <a:off x="0" y="6575785"/>
            <a:ext cx="9144000" cy="307777"/>
          </a:xfrm>
          <a:prstGeom prst="rect">
            <a:avLst/>
          </a:prstGeom>
          <a:solidFill>
            <a:schemeClr val="dk2"/>
          </a:solidFill>
          <a:ln cap="flat" cmpd="sng" w="9525">
            <a:solidFill>
              <a:schemeClr val="dk2"/>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lang="en-US" sz="1400">
                <a:solidFill>
                  <a:schemeClr val="lt1"/>
                </a:solidFill>
                <a:latin typeface="Calibri"/>
                <a:ea typeface="Calibri"/>
                <a:cs typeface="Calibri"/>
                <a:sym typeface="Calibri"/>
              </a:rPr>
              <a:t>Bioc2017									aedin@jimmy.harvard.edu  		@AedinCulhane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381000" y="1905000"/>
            <a:ext cx="2286000" cy="1173162"/>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2160" u="none" cap="none" strike="noStrike">
                <a:solidFill>
                  <a:schemeClr val="dk1"/>
                </a:solidFill>
                <a:latin typeface="Calibri"/>
                <a:ea typeface="Calibri"/>
                <a:cs typeface="Calibri"/>
                <a:sym typeface="Calibri"/>
              </a:rPr>
              <a:t>MOGSA outperform other ssGSA approaches when applied to</a:t>
            </a:r>
            <a:br>
              <a:rPr b="0" i="0" lang="en-US" sz="2160" u="none" cap="none" strike="noStrike">
                <a:solidFill>
                  <a:schemeClr val="dk1"/>
                </a:solidFill>
                <a:latin typeface="Calibri"/>
                <a:ea typeface="Calibri"/>
                <a:cs typeface="Calibri"/>
                <a:sym typeface="Calibri"/>
              </a:rPr>
            </a:br>
            <a:r>
              <a:rPr b="0" i="0" lang="en-US" sz="2160" u="none" cap="none" strike="noStrike">
                <a:solidFill>
                  <a:schemeClr val="dk1"/>
                </a:solidFill>
                <a:latin typeface="Calibri"/>
                <a:ea typeface="Calibri"/>
                <a:cs typeface="Calibri"/>
                <a:sym typeface="Calibri"/>
              </a:rPr>
              <a:t>Synthetic data</a:t>
            </a:r>
          </a:p>
        </p:txBody>
      </p:sp>
      <p:pic>
        <p:nvPicPr>
          <p:cNvPr id="217" name="Shape 217"/>
          <p:cNvPicPr preferRelativeResize="0"/>
          <p:nvPr/>
        </p:nvPicPr>
        <p:blipFill rotWithShape="1">
          <a:blip r:embed="rId3">
            <a:alphaModFix/>
          </a:blip>
          <a:srcRect b="0" l="0" r="0" t="0"/>
          <a:stretch/>
        </p:blipFill>
        <p:spPr>
          <a:xfrm>
            <a:off x="2895600" y="0"/>
            <a:ext cx="5818188" cy="6762725"/>
          </a:xfrm>
          <a:prstGeom prst="rect">
            <a:avLst/>
          </a:prstGeom>
          <a:noFill/>
          <a:ln>
            <a:noFill/>
          </a:ln>
        </p:spPr>
      </p:pic>
      <p:sp>
        <p:nvSpPr>
          <p:cNvPr id="218" name="Shape 218"/>
          <p:cNvSpPr/>
          <p:nvPr/>
        </p:nvSpPr>
        <p:spPr>
          <a:xfrm>
            <a:off x="0" y="6589295"/>
            <a:ext cx="9144000" cy="307777"/>
          </a:xfrm>
          <a:prstGeom prst="rect">
            <a:avLst/>
          </a:prstGeom>
          <a:solidFill>
            <a:schemeClr val="dk2"/>
          </a:solidFill>
          <a:ln cap="flat" cmpd="sng" w="9525">
            <a:solidFill>
              <a:schemeClr val="dk2"/>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lang="en-US" sz="1400">
                <a:solidFill>
                  <a:schemeClr val="lt1"/>
                </a:solidFill>
                <a:latin typeface="Calibri"/>
                <a:ea typeface="Calibri"/>
                <a:cs typeface="Calibri"/>
                <a:sym typeface="Calibri"/>
              </a:rPr>
              <a:t>Bioc2017									aedin@jimmy.harvard.edu  		@AedinCulhane</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moGSA, GSEA, GSVA of TCGA BRCA</a:t>
            </a:r>
          </a:p>
        </p:txBody>
      </p:sp>
      <p:graphicFrame>
        <p:nvGraphicFramePr>
          <p:cNvPr id="224" name="Shape 224"/>
          <p:cNvGraphicFramePr/>
          <p:nvPr/>
        </p:nvGraphicFramePr>
        <p:xfrm>
          <a:off x="5472212" y="4714978"/>
          <a:ext cx="3000000" cy="3000000"/>
        </p:xfrm>
        <a:graphic>
          <a:graphicData uri="http://schemas.openxmlformats.org/drawingml/2006/table">
            <a:tbl>
              <a:tblPr>
                <a:noFill/>
                <a:tableStyleId>{B5D7F926-3640-4BC8-A6CE-6357B314728D}</a:tableStyleId>
              </a:tblPr>
              <a:tblGrid>
                <a:gridCol w="917950"/>
                <a:gridCol w="917950"/>
                <a:gridCol w="917950"/>
                <a:gridCol w="917950"/>
              </a:tblGrid>
              <a:tr h="480175">
                <a:tc>
                  <a:txBody>
                    <a:bodyPr>
                      <a:noAutofit/>
                    </a:bodyPr>
                    <a:lstStyle/>
                    <a:p>
                      <a:pPr indent="0" lvl="0" marL="0" marR="0" rtl="0" algn="ctr">
                        <a:spcBef>
                          <a:spcPts val="0"/>
                        </a:spcBef>
                        <a:buClr>
                          <a:schemeClr val="dk1"/>
                        </a:buClr>
                        <a:buSzPct val="25000"/>
                        <a:buFont typeface="Calibri"/>
                        <a:buNone/>
                      </a:pPr>
                      <a:r>
                        <a:t/>
                      </a:r>
                      <a:endParaRPr sz="1200" u="none" cap="none" strike="noStrike">
                        <a:latin typeface="PT Serif"/>
                        <a:ea typeface="PT Serif"/>
                        <a:cs typeface="PT Serif"/>
                        <a:sym typeface="PT Serif"/>
                      </a:endParaRP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ctr">
                        <a:spcBef>
                          <a:spcPts val="0"/>
                        </a:spcBef>
                        <a:buClr>
                          <a:schemeClr val="dk1"/>
                        </a:buClr>
                        <a:buSzPct val="25000"/>
                        <a:buFont typeface="Calibri"/>
                        <a:buNone/>
                      </a:pPr>
                      <a:r>
                        <a:t/>
                      </a:r>
                      <a:endParaRPr sz="1200" u="none" cap="none" strike="noStrike">
                        <a:latin typeface="PT Serif"/>
                        <a:ea typeface="PT Serif"/>
                        <a:cs typeface="PT Serif"/>
                        <a:sym typeface="PT Serif"/>
                      </a:endParaRP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PT Serif"/>
                        <a:buNone/>
                      </a:pPr>
                      <a:r>
                        <a:rPr lang="en-US" sz="1200" u="none" cap="none" strike="noStrike">
                          <a:latin typeface="PT Serif"/>
                          <a:ea typeface="PT Serif"/>
                          <a:cs typeface="PT Serif"/>
                          <a:sym typeface="PT Serif"/>
                        </a:rPr>
                        <a:t>GSVA</a:t>
                      </a:r>
                    </a:p>
                    <a:p>
                      <a:pPr indent="0" lvl="0" marL="0" marR="0" rtl="0" algn="ctr">
                        <a:spcBef>
                          <a:spcPts val="0"/>
                        </a:spcBef>
                        <a:buClr>
                          <a:schemeClr val="dk1"/>
                        </a:buClr>
                        <a:buSzPct val="25000"/>
                        <a:buFont typeface="Calibri"/>
                        <a:buNone/>
                      </a:pPr>
                      <a:r>
                        <a:t/>
                      </a:r>
                      <a:endParaRPr sz="1200" u="none" cap="none" strike="noStrike">
                        <a:latin typeface="PT Serif"/>
                        <a:ea typeface="PT Serif"/>
                        <a:cs typeface="PT Serif"/>
                        <a:sym typeface="PT Serif"/>
                      </a:endParaRP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spcBef>
                          <a:spcPts val="0"/>
                        </a:spcBef>
                        <a:buClr>
                          <a:schemeClr val="dk1"/>
                        </a:buClr>
                        <a:buSzPct val="25000"/>
                        <a:buFont typeface="PT Serif"/>
                        <a:buNone/>
                      </a:pPr>
                      <a:r>
                        <a:rPr lang="en-US" sz="1200" u="none" cap="none" strike="noStrike">
                          <a:latin typeface="PT Serif"/>
                          <a:ea typeface="PT Serif"/>
                          <a:cs typeface="PT Serif"/>
                          <a:sym typeface="PT Serif"/>
                        </a:rPr>
                        <a:t>moGSA</a:t>
                      </a: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480175">
                <a:tc>
                  <a:txBody>
                    <a:bodyPr>
                      <a:noAutofit/>
                    </a:bodyPr>
                    <a:lstStyle/>
                    <a:p>
                      <a:pPr indent="0" lvl="0" marL="0" marR="0" rtl="0" algn="ctr">
                        <a:spcBef>
                          <a:spcPts val="0"/>
                        </a:spcBef>
                        <a:buClr>
                          <a:schemeClr val="dk1"/>
                        </a:buClr>
                        <a:buSzPct val="25000"/>
                        <a:buFont typeface="Arial"/>
                        <a:buNone/>
                      </a:pPr>
                      <a:r>
                        <a:t/>
                      </a:r>
                      <a:endParaRPr sz="1200" u="none" cap="none" strike="noStrike">
                        <a:solidFill>
                          <a:schemeClr val="dk1"/>
                        </a:solidFill>
                        <a:latin typeface="PT Serif"/>
                        <a:ea typeface="PT Serif"/>
                        <a:cs typeface="PT Serif"/>
                        <a:sym typeface="PT Serif"/>
                      </a:endParaRP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ctr">
                        <a:spcBef>
                          <a:spcPts val="0"/>
                        </a:spcBef>
                        <a:buClr>
                          <a:schemeClr val="dk1"/>
                        </a:buClr>
                        <a:buSzPct val="25000"/>
                        <a:buFont typeface="PT Serif"/>
                        <a:buNone/>
                      </a:pPr>
                      <a:r>
                        <a:rPr lang="en-US" sz="1200" u="none" cap="none" strike="noStrike">
                          <a:latin typeface="PT Serif"/>
                          <a:ea typeface="PT Serif"/>
                          <a:cs typeface="PT Serif"/>
                          <a:sym typeface="PT Serif"/>
                        </a:rPr>
                        <a:t>ssGSEA</a:t>
                      </a:r>
                    </a:p>
                  </a:txBody>
                  <a:tcPr marT="91425" marB="91425" marR="91425" marL="91425">
                    <a:lnL cap="flat" cmpd="sng" w="9525">
                      <a:solidFill>
                        <a:srgbClr val="000000">
                          <a:alpha val="0"/>
                        </a:srgbClr>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ctr">
                        <a:spcBef>
                          <a:spcPts val="0"/>
                        </a:spcBef>
                        <a:buClr>
                          <a:schemeClr val="dk1"/>
                        </a:buClr>
                        <a:buSzPct val="25000"/>
                        <a:buFont typeface="PT Serif"/>
                        <a:buNone/>
                      </a:pPr>
                      <a:r>
                        <a:rPr lang="en-US" sz="1200" u="none" cap="none" strike="noStrike">
                          <a:latin typeface="PT Serif"/>
                          <a:ea typeface="PT Serif"/>
                          <a:cs typeface="PT Serif"/>
                          <a:sym typeface="PT Serif"/>
                        </a:rPr>
                        <a:t>0.014</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spcBef>
                          <a:spcPts val="0"/>
                        </a:spcBef>
                        <a:buClr>
                          <a:schemeClr val="dk1"/>
                        </a:buClr>
                        <a:buSzPct val="25000"/>
                        <a:buFont typeface="PT Serif"/>
                        <a:buNone/>
                      </a:pPr>
                      <a:r>
                        <a:rPr lang="en-US" sz="1200" u="none" cap="none" strike="noStrike">
                          <a:latin typeface="PT Serif"/>
                          <a:ea typeface="PT Serif"/>
                          <a:cs typeface="PT Serif"/>
                          <a:sym typeface="PT Serif"/>
                        </a:rPr>
                        <a:t>0.001</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480175">
                <a:tc>
                  <a:txBody>
                    <a:bodyPr>
                      <a:noAutofit/>
                    </a:bodyPr>
                    <a:lstStyle/>
                    <a:p>
                      <a:pPr indent="0" lvl="0" marL="0" marR="0" rtl="0" algn="ctr">
                        <a:spcBef>
                          <a:spcPts val="0"/>
                        </a:spcBef>
                        <a:buClr>
                          <a:schemeClr val="dk1"/>
                        </a:buClr>
                        <a:buSzPct val="25000"/>
                        <a:buFont typeface="Arial"/>
                        <a:buNone/>
                      </a:pPr>
                      <a:r>
                        <a:t/>
                      </a:r>
                      <a:endParaRPr sz="1200" u="none" cap="none" strike="noStrike">
                        <a:solidFill>
                          <a:schemeClr val="dk1"/>
                        </a:solidFill>
                        <a:latin typeface="PT Serif"/>
                        <a:ea typeface="PT Serif"/>
                        <a:cs typeface="PT Serif"/>
                        <a:sym typeface="PT Serif"/>
                      </a:endParaRP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dk1"/>
                        </a:buClr>
                        <a:buSzPct val="25000"/>
                        <a:buFont typeface="PT Serif"/>
                        <a:buNone/>
                      </a:pPr>
                      <a:r>
                        <a:rPr lang="en-US" sz="1200" u="none" cap="none" strike="noStrike">
                          <a:latin typeface="PT Serif"/>
                          <a:ea typeface="PT Serif"/>
                          <a:cs typeface="PT Serif"/>
                          <a:sym typeface="PT Serif"/>
                        </a:rPr>
                        <a:t>GSVA</a:t>
                      </a:r>
                    </a:p>
                    <a:p>
                      <a:pPr indent="0" lvl="0" marL="0" marR="0" rtl="0" algn="ctr">
                        <a:spcBef>
                          <a:spcPts val="0"/>
                        </a:spcBef>
                        <a:buClr>
                          <a:schemeClr val="dk1"/>
                        </a:buClr>
                        <a:buSzPct val="25000"/>
                        <a:buFont typeface="Calibri"/>
                        <a:buNone/>
                      </a:pPr>
                      <a:r>
                        <a:t/>
                      </a:r>
                      <a:endParaRPr sz="1200" u="none" cap="none" strike="noStrike">
                        <a:latin typeface="PT Serif"/>
                        <a:ea typeface="PT Serif"/>
                        <a:cs typeface="PT Serif"/>
                        <a:sym typeface="PT Serif"/>
                      </a:endParaRPr>
                    </a:p>
                  </a:txBody>
                  <a:tcPr marT="91425" marB="91425" marR="91425" marL="91425">
                    <a:lnL cap="flat" cmpd="sng" w="9525">
                      <a:solidFill>
                        <a:srgbClr val="000000">
                          <a:alpha val="0"/>
                        </a:srgbClr>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ctr">
                        <a:spcBef>
                          <a:spcPts val="0"/>
                        </a:spcBef>
                        <a:buClr>
                          <a:schemeClr val="dk1"/>
                        </a:buClr>
                        <a:buSzPct val="25000"/>
                        <a:buFont typeface="Calibri"/>
                        <a:buNone/>
                      </a:pPr>
                      <a:r>
                        <a:t/>
                      </a:r>
                      <a:endParaRPr sz="1200" u="none" cap="none" strike="noStrike">
                        <a:latin typeface="PT Serif"/>
                        <a:ea typeface="PT Serif"/>
                        <a:cs typeface="PT Serif"/>
                        <a:sym typeface="PT Serif"/>
                      </a:endParaRP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spcBef>
                          <a:spcPts val="0"/>
                        </a:spcBef>
                        <a:buClr>
                          <a:schemeClr val="dk1"/>
                        </a:buClr>
                        <a:buSzPct val="25000"/>
                        <a:buFont typeface="PT Serif"/>
                        <a:buNone/>
                      </a:pPr>
                      <a:r>
                        <a:rPr lang="en-US" sz="1200" u="none" cap="none" strike="noStrike">
                          <a:latin typeface="PT Serif"/>
                          <a:ea typeface="PT Serif"/>
                          <a:cs typeface="PT Serif"/>
                          <a:sym typeface="PT Serif"/>
                        </a:rPr>
                        <a:t>0.167</a:t>
                      </a:r>
                    </a:p>
                  </a:txBody>
                  <a:tcPr marT="91425" marB="91425" marR="91425" marL="9142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600225">
                <a:tc>
                  <a:txBody>
                    <a:bodyPr>
                      <a:noAutofit/>
                    </a:bodyPr>
                    <a:lstStyle/>
                    <a:p>
                      <a:pPr indent="0" lvl="0" marL="0" marR="0" rtl="0" algn="l">
                        <a:spcBef>
                          <a:spcPts val="0"/>
                        </a:spcBef>
                        <a:buSzPct val="25000"/>
                        <a:buNone/>
                      </a:pPr>
                      <a:r>
                        <a:t/>
                      </a:r>
                      <a:endParaRPr sz="1800"/>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l">
                        <a:spcBef>
                          <a:spcPts val="0"/>
                        </a:spcBef>
                        <a:buSzPct val="25000"/>
                        <a:buNone/>
                      </a:pPr>
                      <a:r>
                        <a:t/>
                      </a:r>
                      <a:endParaRPr sz="1800"/>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l">
                        <a:spcBef>
                          <a:spcPts val="0"/>
                        </a:spcBef>
                        <a:buSzPct val="25000"/>
                        <a:buNone/>
                      </a:pPr>
                      <a:r>
                        <a:t/>
                      </a:r>
                      <a:endParaRPr sz="1800"/>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ctr">
                        <a:spcBef>
                          <a:spcPts val="0"/>
                        </a:spcBef>
                        <a:buClr>
                          <a:schemeClr val="dk1"/>
                        </a:buClr>
                        <a:buSzPct val="25000"/>
                        <a:buFont typeface="Calibri"/>
                        <a:buNone/>
                      </a:pPr>
                      <a:r>
                        <a:t/>
                      </a:r>
                      <a:endParaRPr sz="1200">
                        <a:latin typeface="PT Serif"/>
                        <a:ea typeface="PT Serif"/>
                        <a:cs typeface="PT Serif"/>
                        <a:sym typeface="PT Serif"/>
                      </a:endParaRP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r>
            </a:tbl>
          </a:graphicData>
        </a:graphic>
      </p:graphicFrame>
      <p:pic>
        <p:nvPicPr>
          <p:cNvPr descr="Fig1_mogsa_gsva_ssgsea_noRowAnnot (1).jpg" id="225" name="Shape 225"/>
          <p:cNvPicPr preferRelativeResize="0"/>
          <p:nvPr/>
        </p:nvPicPr>
        <p:blipFill rotWithShape="1">
          <a:blip r:embed="rId3">
            <a:alphaModFix/>
          </a:blip>
          <a:srcRect b="0" l="0" r="0" t="0"/>
          <a:stretch/>
        </p:blipFill>
        <p:spPr>
          <a:xfrm>
            <a:off x="121603" y="1377108"/>
            <a:ext cx="6137590" cy="4742683"/>
          </a:xfrm>
          <a:prstGeom prst="rect">
            <a:avLst/>
          </a:prstGeom>
          <a:noFill/>
          <a:ln>
            <a:noFill/>
          </a:ln>
        </p:spPr>
      </p:pic>
      <p:sp>
        <p:nvSpPr>
          <p:cNvPr id="226" name="Shape 226"/>
          <p:cNvSpPr/>
          <p:nvPr/>
        </p:nvSpPr>
        <p:spPr>
          <a:xfrm>
            <a:off x="0" y="6589295"/>
            <a:ext cx="9144000" cy="307777"/>
          </a:xfrm>
          <a:prstGeom prst="rect">
            <a:avLst/>
          </a:prstGeom>
          <a:solidFill>
            <a:schemeClr val="dk2"/>
          </a:solidFill>
          <a:ln cap="flat" cmpd="sng" w="9525">
            <a:solidFill>
              <a:schemeClr val="dk2"/>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lang="en-US" sz="1400">
                <a:solidFill>
                  <a:schemeClr val="lt1"/>
                </a:solidFill>
                <a:latin typeface="Calibri"/>
                <a:ea typeface="Calibri"/>
                <a:cs typeface="Calibri"/>
                <a:sym typeface="Calibri"/>
              </a:rPr>
              <a:t>Bioc2017									aedin@jimmy.harvard.edu  		@AedinCulhane</a:t>
            </a:r>
          </a:p>
        </p:txBody>
      </p:sp>
      <p:sp>
        <p:nvSpPr>
          <p:cNvPr id="227" name="Shape 227"/>
          <p:cNvSpPr txBox="1"/>
          <p:nvPr/>
        </p:nvSpPr>
        <p:spPr>
          <a:xfrm>
            <a:off x="6445051" y="1958946"/>
            <a:ext cx="2337448"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GSVA, ssGSEA: RNAseq</a:t>
            </a:r>
          </a:p>
          <a:p>
            <a:pPr indent="0" lvl="0" marL="0" marR="0" rtl="0" algn="l">
              <a:spcBef>
                <a:spcPts val="0"/>
              </a:spcBef>
              <a:buSzPct val="25000"/>
              <a:buNone/>
            </a:pPr>
            <a:r>
              <a:rPr lang="en-US" sz="1800">
                <a:solidFill>
                  <a:schemeClr val="dk1"/>
                </a:solidFill>
                <a:latin typeface="Calibri"/>
                <a:ea typeface="Calibri"/>
                <a:cs typeface="Calibri"/>
                <a:sym typeface="Calibri"/>
              </a:rPr>
              <a:t>moGSA = RNA+GISTIC</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pic>
        <p:nvPicPr>
          <p:cNvPr id="233" name="Shape 233"/>
          <p:cNvPicPr preferRelativeResize="0"/>
          <p:nvPr/>
        </p:nvPicPr>
        <p:blipFill rotWithShape="1">
          <a:blip r:embed="rId3">
            <a:alphaModFix/>
          </a:blip>
          <a:srcRect b="0" l="0" r="0" t="0"/>
          <a:stretch/>
        </p:blipFill>
        <p:spPr>
          <a:xfrm>
            <a:off x="1143000" y="1180492"/>
            <a:ext cx="2950029" cy="5075535"/>
          </a:xfrm>
          <a:prstGeom prst="rect">
            <a:avLst/>
          </a:prstGeom>
          <a:noFill/>
          <a:ln>
            <a:noFill/>
          </a:ln>
        </p:spPr>
      </p:pic>
      <p:grpSp>
        <p:nvGrpSpPr>
          <p:cNvPr id="234" name="Shape 234"/>
          <p:cNvGrpSpPr/>
          <p:nvPr/>
        </p:nvGrpSpPr>
        <p:grpSpPr>
          <a:xfrm>
            <a:off x="4265899" y="3550008"/>
            <a:ext cx="3179549" cy="1482847"/>
            <a:chOff x="5979964" y="438638"/>
            <a:chExt cx="4239398" cy="1482847"/>
          </a:xfrm>
        </p:grpSpPr>
        <p:pic>
          <p:nvPicPr>
            <p:cNvPr id="235" name="Shape 235"/>
            <p:cNvPicPr preferRelativeResize="0"/>
            <p:nvPr/>
          </p:nvPicPr>
          <p:blipFill rotWithShape="1">
            <a:blip r:embed="rId4">
              <a:alphaModFix/>
            </a:blip>
            <a:srcRect b="0" l="0" r="0" t="0"/>
            <a:stretch/>
          </p:blipFill>
          <p:spPr>
            <a:xfrm>
              <a:off x="6358562" y="665747"/>
              <a:ext cx="3860799" cy="1146629"/>
            </a:xfrm>
            <a:prstGeom prst="rect">
              <a:avLst/>
            </a:prstGeom>
            <a:noFill/>
            <a:ln>
              <a:noFill/>
            </a:ln>
          </p:spPr>
        </p:pic>
        <p:sp>
          <p:nvSpPr>
            <p:cNvPr id="236" name="Shape 236"/>
            <p:cNvSpPr txBox="1"/>
            <p:nvPr/>
          </p:nvSpPr>
          <p:spPr>
            <a:xfrm rot="-5400000">
              <a:off x="5423206" y="995396"/>
              <a:ext cx="1482847"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dk1"/>
                  </a:solidFill>
                  <a:latin typeface="PT Serif"/>
                  <a:ea typeface="PT Serif"/>
                  <a:cs typeface="PT Serif"/>
                  <a:sym typeface="PT Serif"/>
                </a:rPr>
                <a:t>MTORC1 Signaling</a:t>
              </a:r>
            </a:p>
          </p:txBody>
        </p:sp>
      </p:grpSp>
      <p:grpSp>
        <p:nvGrpSpPr>
          <p:cNvPr id="237" name="Shape 237"/>
          <p:cNvGrpSpPr/>
          <p:nvPr/>
        </p:nvGrpSpPr>
        <p:grpSpPr>
          <a:xfrm>
            <a:off x="4275236" y="2261361"/>
            <a:ext cx="3110516" cy="1574800"/>
            <a:chOff x="5714711" y="2413796"/>
            <a:chExt cx="4147355" cy="1574800"/>
          </a:xfrm>
        </p:grpSpPr>
        <p:pic>
          <p:nvPicPr>
            <p:cNvPr id="238" name="Shape 238"/>
            <p:cNvPicPr preferRelativeResize="0"/>
            <p:nvPr/>
          </p:nvPicPr>
          <p:blipFill rotWithShape="1">
            <a:blip r:embed="rId5">
              <a:alphaModFix/>
            </a:blip>
            <a:srcRect b="0" l="0" r="0" t="0"/>
            <a:stretch/>
          </p:blipFill>
          <p:spPr>
            <a:xfrm>
              <a:off x="6090167" y="2413796"/>
              <a:ext cx="3771900" cy="1574800"/>
            </a:xfrm>
            <a:prstGeom prst="rect">
              <a:avLst/>
            </a:prstGeom>
            <a:noFill/>
            <a:ln>
              <a:noFill/>
            </a:ln>
          </p:spPr>
        </p:pic>
        <p:sp>
          <p:nvSpPr>
            <p:cNvPr id="239" name="Shape 239"/>
            <p:cNvSpPr txBox="1"/>
            <p:nvPr/>
          </p:nvSpPr>
          <p:spPr>
            <a:xfrm rot="-5400000">
              <a:off x="5392346" y="2764832"/>
              <a:ext cx="1055097" cy="41036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400">
                  <a:solidFill>
                    <a:schemeClr val="dk1"/>
                  </a:solidFill>
                  <a:latin typeface="PT Serif"/>
                  <a:ea typeface="PT Serif"/>
                  <a:cs typeface="PT Serif"/>
                  <a:sym typeface="PT Serif"/>
                </a:rPr>
                <a:t>DNA </a:t>
              </a:r>
              <a:r>
                <a:rPr lang="en-US" sz="1200">
                  <a:solidFill>
                    <a:schemeClr val="dk1"/>
                  </a:solidFill>
                  <a:latin typeface="PT Serif"/>
                  <a:ea typeface="PT Serif"/>
                  <a:cs typeface="PT Serif"/>
                  <a:sym typeface="PT Serif"/>
                </a:rPr>
                <a:t>Repair</a:t>
              </a:r>
            </a:p>
          </p:txBody>
        </p:sp>
      </p:grpSp>
      <p:grpSp>
        <p:nvGrpSpPr>
          <p:cNvPr id="240" name="Shape 240"/>
          <p:cNvGrpSpPr/>
          <p:nvPr/>
        </p:nvGrpSpPr>
        <p:grpSpPr>
          <a:xfrm>
            <a:off x="4272992" y="1122006"/>
            <a:ext cx="3175703" cy="1206499"/>
            <a:chOff x="5824130" y="4332514"/>
            <a:chExt cx="4234270" cy="1206499"/>
          </a:xfrm>
        </p:grpSpPr>
        <p:pic>
          <p:nvPicPr>
            <p:cNvPr id="241" name="Shape 241"/>
            <p:cNvPicPr preferRelativeResize="0"/>
            <p:nvPr/>
          </p:nvPicPr>
          <p:blipFill rotWithShape="1">
            <a:blip r:embed="rId6">
              <a:alphaModFix/>
            </a:blip>
            <a:srcRect b="0" l="0" r="0" t="0"/>
            <a:stretch/>
          </p:blipFill>
          <p:spPr>
            <a:xfrm>
              <a:off x="6197601" y="4332514"/>
              <a:ext cx="3860799" cy="1206499"/>
            </a:xfrm>
            <a:prstGeom prst="rect">
              <a:avLst/>
            </a:prstGeom>
            <a:noFill/>
            <a:ln>
              <a:noFill/>
            </a:ln>
          </p:spPr>
        </p:pic>
        <p:sp>
          <p:nvSpPr>
            <p:cNvPr id="242" name="Shape 242"/>
            <p:cNvSpPr txBox="1"/>
            <p:nvPr/>
          </p:nvSpPr>
          <p:spPr>
            <a:xfrm rot="-5400000">
              <a:off x="5573372" y="4609899"/>
              <a:ext cx="870847"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dk1"/>
                  </a:solidFill>
                  <a:latin typeface="PT Serif"/>
                  <a:ea typeface="PT Serif"/>
                  <a:cs typeface="PT Serif"/>
                  <a:sym typeface="PT Serif"/>
                </a:rPr>
                <a:t>Apoptosis</a:t>
              </a:r>
            </a:p>
          </p:txBody>
        </p:sp>
      </p:grpSp>
      <p:grpSp>
        <p:nvGrpSpPr>
          <p:cNvPr id="243" name="Shape 243"/>
          <p:cNvGrpSpPr/>
          <p:nvPr/>
        </p:nvGrpSpPr>
        <p:grpSpPr>
          <a:xfrm>
            <a:off x="4275238" y="4907988"/>
            <a:ext cx="3201887" cy="1456267"/>
            <a:chOff x="1558303" y="5401732"/>
            <a:chExt cx="4269183" cy="1456267"/>
          </a:xfrm>
        </p:grpSpPr>
        <p:pic>
          <p:nvPicPr>
            <p:cNvPr id="244" name="Shape 244"/>
            <p:cNvPicPr preferRelativeResize="0"/>
            <p:nvPr/>
          </p:nvPicPr>
          <p:blipFill rotWithShape="1">
            <a:blip r:embed="rId7">
              <a:alphaModFix/>
            </a:blip>
            <a:srcRect b="0" l="0" r="0" t="0"/>
            <a:stretch/>
          </p:blipFill>
          <p:spPr>
            <a:xfrm>
              <a:off x="1966686" y="5401732"/>
              <a:ext cx="3860799" cy="1456267"/>
            </a:xfrm>
            <a:prstGeom prst="rect">
              <a:avLst/>
            </a:prstGeom>
            <a:noFill/>
            <a:ln>
              <a:noFill/>
            </a:ln>
          </p:spPr>
        </p:pic>
        <p:sp>
          <p:nvSpPr>
            <p:cNvPr id="245" name="Shape 245"/>
            <p:cNvSpPr txBox="1"/>
            <p:nvPr/>
          </p:nvSpPr>
          <p:spPr>
            <a:xfrm rot="-5400000">
              <a:off x="1212998" y="5980908"/>
              <a:ext cx="1100979" cy="41036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400">
                  <a:solidFill>
                    <a:schemeClr val="dk1"/>
                  </a:solidFill>
                  <a:latin typeface="PT Serif"/>
                  <a:ea typeface="PT Serif"/>
                  <a:cs typeface="PT Serif"/>
                  <a:sym typeface="PT Serif"/>
                </a:rPr>
                <a:t>p53 </a:t>
              </a:r>
              <a:r>
                <a:rPr lang="en-US" sz="1200">
                  <a:solidFill>
                    <a:schemeClr val="dk1"/>
                  </a:solidFill>
                  <a:latin typeface="PT Serif"/>
                  <a:ea typeface="PT Serif"/>
                  <a:cs typeface="PT Serif"/>
                  <a:sym typeface="PT Serif"/>
                </a:rPr>
                <a:t>pathway</a:t>
              </a:r>
            </a:p>
          </p:txBody>
        </p:sp>
      </p:grpSp>
      <p:sp>
        <p:nvSpPr>
          <p:cNvPr id="246" name="Shape 246"/>
          <p:cNvSpPr/>
          <p:nvPr/>
        </p:nvSpPr>
        <p:spPr>
          <a:xfrm>
            <a:off x="2819400" y="1944019"/>
            <a:ext cx="1248228" cy="368141"/>
          </a:xfrm>
          <a:prstGeom prst="rect">
            <a:avLst/>
          </a:prstGeom>
          <a:noFill/>
          <a:ln cap="flat" cmpd="sng" w="38100">
            <a:solidFill>
              <a:schemeClr val="accent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247" name="Shape 247"/>
          <p:cNvSpPr/>
          <p:nvPr/>
        </p:nvSpPr>
        <p:spPr>
          <a:xfrm>
            <a:off x="2819400" y="2341901"/>
            <a:ext cx="1248228" cy="370265"/>
          </a:xfrm>
          <a:prstGeom prst="rect">
            <a:avLst/>
          </a:prstGeom>
          <a:noFill/>
          <a:ln cap="flat" cmpd="sng" w="38100">
            <a:solidFill>
              <a:srgbClr val="7030A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248" name="Shape 248"/>
          <p:cNvSpPr/>
          <p:nvPr/>
        </p:nvSpPr>
        <p:spPr>
          <a:xfrm>
            <a:off x="2819406" y="2997194"/>
            <a:ext cx="1248228" cy="372524"/>
          </a:xfrm>
          <a:prstGeom prst="rect">
            <a:avLst/>
          </a:prstGeom>
          <a:noFill/>
          <a:ln cap="flat" cmpd="sng" w="38100">
            <a:solidFill>
              <a:srgbClr val="7030A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249" name="Shape 249"/>
          <p:cNvSpPr/>
          <p:nvPr/>
        </p:nvSpPr>
        <p:spPr>
          <a:xfrm>
            <a:off x="2819400" y="5035710"/>
            <a:ext cx="1248228" cy="368141"/>
          </a:xfrm>
          <a:prstGeom prst="rect">
            <a:avLst/>
          </a:prstGeom>
          <a:noFill/>
          <a:ln cap="flat" cmpd="sng" w="38100">
            <a:solidFill>
              <a:schemeClr val="accent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cxnSp>
        <p:nvCxnSpPr>
          <p:cNvPr id="250" name="Shape 250"/>
          <p:cNvCxnSpPr>
            <a:endCxn id="242" idx="0"/>
          </p:cNvCxnSpPr>
          <p:nvPr/>
        </p:nvCxnSpPr>
        <p:spPr>
          <a:xfrm flipH="1" rot="10800000">
            <a:off x="4067492" y="1584057"/>
            <a:ext cx="205500" cy="561000"/>
          </a:xfrm>
          <a:prstGeom prst="straightConnector1">
            <a:avLst/>
          </a:prstGeom>
          <a:noFill/>
          <a:ln cap="flat" cmpd="sng" w="57150">
            <a:solidFill>
              <a:schemeClr val="accent6"/>
            </a:solidFill>
            <a:prstDash val="solid"/>
            <a:round/>
            <a:headEnd len="med" w="med" type="none"/>
            <a:tailEnd len="lg" w="lg" type="triangle"/>
          </a:ln>
        </p:spPr>
      </p:cxnSp>
      <p:cxnSp>
        <p:nvCxnSpPr>
          <p:cNvPr id="251" name="Shape 251"/>
          <p:cNvCxnSpPr>
            <a:endCxn id="245" idx="0"/>
          </p:cNvCxnSpPr>
          <p:nvPr/>
        </p:nvCxnSpPr>
        <p:spPr>
          <a:xfrm>
            <a:off x="4067638" y="5196749"/>
            <a:ext cx="207600" cy="495600"/>
          </a:xfrm>
          <a:prstGeom prst="straightConnector1">
            <a:avLst/>
          </a:prstGeom>
          <a:noFill/>
          <a:ln cap="flat" cmpd="sng" w="57150">
            <a:solidFill>
              <a:schemeClr val="accent6"/>
            </a:solidFill>
            <a:prstDash val="solid"/>
            <a:round/>
            <a:headEnd len="med" w="med" type="none"/>
            <a:tailEnd len="lg" w="lg" type="triangle"/>
          </a:ln>
        </p:spPr>
      </p:cxnSp>
      <p:cxnSp>
        <p:nvCxnSpPr>
          <p:cNvPr id="252" name="Shape 252"/>
          <p:cNvCxnSpPr>
            <a:endCxn id="239" idx="0"/>
          </p:cNvCxnSpPr>
          <p:nvPr/>
        </p:nvCxnSpPr>
        <p:spPr>
          <a:xfrm>
            <a:off x="4079936" y="2516382"/>
            <a:ext cx="195300" cy="301200"/>
          </a:xfrm>
          <a:prstGeom prst="straightConnector1">
            <a:avLst/>
          </a:prstGeom>
          <a:noFill/>
          <a:ln cap="flat" cmpd="sng" w="57150">
            <a:solidFill>
              <a:srgbClr val="7030A0"/>
            </a:solidFill>
            <a:prstDash val="solid"/>
            <a:round/>
            <a:headEnd len="med" w="med" type="none"/>
            <a:tailEnd len="lg" w="lg" type="triangle"/>
          </a:ln>
        </p:spPr>
      </p:cxnSp>
      <p:cxnSp>
        <p:nvCxnSpPr>
          <p:cNvPr id="253" name="Shape 253"/>
          <p:cNvCxnSpPr>
            <a:endCxn id="236" idx="0"/>
          </p:cNvCxnSpPr>
          <p:nvPr/>
        </p:nvCxnSpPr>
        <p:spPr>
          <a:xfrm>
            <a:off x="4067599" y="3160132"/>
            <a:ext cx="198300" cy="1131300"/>
          </a:xfrm>
          <a:prstGeom prst="straightConnector1">
            <a:avLst/>
          </a:prstGeom>
          <a:noFill/>
          <a:ln cap="flat" cmpd="sng" w="57150">
            <a:solidFill>
              <a:srgbClr val="7030A0"/>
            </a:solidFill>
            <a:prstDash val="solid"/>
            <a:round/>
            <a:headEnd len="med" w="med" type="none"/>
            <a:tailEnd len="lg" w="lg" type="triangle"/>
          </a:ln>
        </p:spPr>
      </p:cxnSp>
      <p:sp>
        <p:nvSpPr>
          <p:cNvPr id="254" name="Shape 254"/>
          <p:cNvSpPr txBox="1"/>
          <p:nvPr/>
        </p:nvSpPr>
        <p:spPr>
          <a:xfrm rot="-5400000">
            <a:off x="6159484" y="3446822"/>
            <a:ext cx="3195981" cy="30777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400">
                <a:solidFill>
                  <a:schemeClr val="dk1"/>
                </a:solidFill>
                <a:latin typeface="PT Serif"/>
                <a:ea typeface="PT Serif"/>
                <a:cs typeface="PT Serif"/>
                <a:sym typeface="PT Serif"/>
              </a:rPr>
              <a:t>Data-wise decomposed gene set score</a:t>
            </a:r>
          </a:p>
        </p:txBody>
      </p:sp>
      <p:sp>
        <p:nvSpPr>
          <p:cNvPr id="255" name="Shape 255"/>
          <p:cNvSpPr txBox="1"/>
          <p:nvPr/>
        </p:nvSpPr>
        <p:spPr>
          <a:xfrm rot="-5400000">
            <a:off x="3427368" y="583573"/>
            <a:ext cx="901468"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dk1"/>
                </a:solidFill>
                <a:latin typeface="PT Serif"/>
                <a:ea typeface="PT Serif"/>
                <a:cs typeface="PT Serif"/>
                <a:sym typeface="PT Serif"/>
              </a:rPr>
              <a:t>RNA Seq + </a:t>
            </a:r>
          </a:p>
          <a:p>
            <a:pPr indent="0" lvl="0" marL="0" marR="0" rtl="0" algn="l">
              <a:spcBef>
                <a:spcPts val="0"/>
              </a:spcBef>
              <a:buSzPct val="25000"/>
              <a:buNone/>
            </a:pPr>
            <a:r>
              <a:rPr lang="en-US" sz="1200">
                <a:solidFill>
                  <a:schemeClr val="dk1"/>
                </a:solidFill>
                <a:latin typeface="PT Serif"/>
                <a:ea typeface="PT Serif"/>
                <a:cs typeface="PT Serif"/>
                <a:sym typeface="PT Serif"/>
              </a:rPr>
              <a:t>Gistict + </a:t>
            </a:r>
          </a:p>
          <a:p>
            <a:pPr indent="0" lvl="0" marL="0" marR="0" rtl="0" algn="l">
              <a:spcBef>
                <a:spcPts val="0"/>
              </a:spcBef>
              <a:buSzPct val="25000"/>
              <a:buNone/>
            </a:pPr>
            <a:r>
              <a:rPr lang="en-US" sz="1200">
                <a:solidFill>
                  <a:schemeClr val="dk1"/>
                </a:solidFill>
                <a:latin typeface="PT Serif"/>
                <a:ea typeface="PT Serif"/>
                <a:cs typeface="PT Serif"/>
                <a:sym typeface="PT Serif"/>
              </a:rPr>
              <a:t>TFReg</a:t>
            </a:r>
          </a:p>
        </p:txBody>
      </p:sp>
      <p:sp>
        <p:nvSpPr>
          <p:cNvPr id="256" name="Shape 256"/>
          <p:cNvSpPr txBox="1"/>
          <p:nvPr/>
        </p:nvSpPr>
        <p:spPr>
          <a:xfrm rot="-5400000">
            <a:off x="2946811" y="692837"/>
            <a:ext cx="901468"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dk1"/>
                </a:solidFill>
                <a:latin typeface="PT Serif"/>
                <a:ea typeface="PT Serif"/>
                <a:cs typeface="PT Serif"/>
                <a:sym typeface="PT Serif"/>
              </a:rPr>
              <a:t>RNA Seq +</a:t>
            </a:r>
          </a:p>
          <a:p>
            <a:pPr indent="0" lvl="0" marL="0" marR="0" rtl="0" algn="l">
              <a:spcBef>
                <a:spcPts val="0"/>
              </a:spcBef>
              <a:buSzPct val="25000"/>
              <a:buNone/>
            </a:pPr>
            <a:r>
              <a:rPr lang="en-US" sz="1200">
                <a:solidFill>
                  <a:schemeClr val="dk1"/>
                </a:solidFill>
                <a:latin typeface="PT Serif"/>
                <a:ea typeface="PT Serif"/>
                <a:cs typeface="PT Serif"/>
                <a:sym typeface="PT Serif"/>
              </a:rPr>
              <a:t>Gistict</a:t>
            </a:r>
          </a:p>
        </p:txBody>
      </p:sp>
      <p:sp>
        <p:nvSpPr>
          <p:cNvPr id="257" name="Shape 257"/>
          <p:cNvSpPr txBox="1"/>
          <p:nvPr/>
        </p:nvSpPr>
        <p:spPr>
          <a:xfrm rot="-5400000">
            <a:off x="2619979" y="794440"/>
            <a:ext cx="787395"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dk1"/>
                </a:solidFill>
                <a:latin typeface="PT Serif"/>
                <a:ea typeface="PT Serif"/>
                <a:cs typeface="PT Serif"/>
                <a:sym typeface="PT Serif"/>
              </a:rPr>
              <a:t>RNA Seq</a:t>
            </a:r>
          </a:p>
        </p:txBody>
      </p:sp>
      <p:sp>
        <p:nvSpPr>
          <p:cNvPr id="258" name="Shape 258"/>
          <p:cNvSpPr/>
          <p:nvPr/>
        </p:nvSpPr>
        <p:spPr>
          <a:xfrm>
            <a:off x="0" y="6589295"/>
            <a:ext cx="9144000" cy="307777"/>
          </a:xfrm>
          <a:prstGeom prst="rect">
            <a:avLst/>
          </a:prstGeom>
          <a:solidFill>
            <a:schemeClr val="dk2"/>
          </a:solidFill>
          <a:ln cap="flat" cmpd="sng" w="9525">
            <a:solidFill>
              <a:schemeClr val="dk2"/>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lang="en-US" sz="1400">
                <a:solidFill>
                  <a:schemeClr val="lt1"/>
                </a:solidFill>
                <a:latin typeface="Calibri"/>
                <a:ea typeface="Calibri"/>
                <a:cs typeface="Calibri"/>
                <a:sym typeface="Calibri"/>
              </a:rPr>
              <a:t>Bioc2017									aedin@jimmy.harvard.edu  		@AedinCulhane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pic>
        <p:nvPicPr>
          <p:cNvPr descr="Fig2_NCI60_PC1_10.jpg" id="263" name="Shape 263"/>
          <p:cNvPicPr preferRelativeResize="0"/>
          <p:nvPr/>
        </p:nvPicPr>
        <p:blipFill rotWithShape="1">
          <a:blip r:embed="rId3">
            <a:alphaModFix/>
          </a:blip>
          <a:srcRect b="0" l="0" r="0" t="0"/>
          <a:stretch/>
        </p:blipFill>
        <p:spPr>
          <a:xfrm>
            <a:off x="244783" y="2947407"/>
            <a:ext cx="5208477" cy="3627120"/>
          </a:xfrm>
          <a:prstGeom prst="rect">
            <a:avLst/>
          </a:prstGeom>
          <a:noFill/>
          <a:ln>
            <a:noFill/>
          </a:ln>
        </p:spPr>
      </p:pic>
      <p:pic>
        <p:nvPicPr>
          <p:cNvPr descr="Fig2_NCI60_PC2_10.jpg" id="264" name="Shape 264"/>
          <p:cNvPicPr preferRelativeResize="0"/>
          <p:nvPr/>
        </p:nvPicPr>
        <p:blipFill rotWithShape="1">
          <a:blip r:embed="rId4">
            <a:alphaModFix/>
          </a:blip>
          <a:srcRect b="0" l="0" r="0" t="0"/>
          <a:stretch/>
        </p:blipFill>
        <p:spPr>
          <a:xfrm>
            <a:off x="4391271" y="2947406"/>
            <a:ext cx="5999166" cy="3627120"/>
          </a:xfrm>
          <a:prstGeom prst="rect">
            <a:avLst/>
          </a:prstGeom>
          <a:noFill/>
          <a:ln>
            <a:noFill/>
          </a:ln>
        </p:spPr>
      </p:pic>
      <p:sp>
        <p:nvSpPr>
          <p:cNvPr id="265" name="Shape 265"/>
          <p:cNvSpPr txBox="1"/>
          <p:nvPr/>
        </p:nvSpPr>
        <p:spPr>
          <a:xfrm>
            <a:off x="136694" y="1417637"/>
            <a:ext cx="7503895" cy="6765199"/>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PT Serif"/>
              <a:buNone/>
            </a:pPr>
            <a:r>
              <a:rPr lang="en-US" sz="1800">
                <a:solidFill>
                  <a:schemeClr val="dk1"/>
                </a:solidFill>
                <a:latin typeface="PT Serif"/>
                <a:ea typeface="PT Serif"/>
                <a:cs typeface="PT Serif"/>
                <a:sym typeface="PT Serif"/>
              </a:rPr>
              <a:t>58 NCI60  samples and 18 Hallmark Genesets</a:t>
            </a:r>
          </a:p>
          <a:p>
            <a:pPr indent="0" lvl="0" marL="0" marR="0" rtl="0" algn="l">
              <a:spcBef>
                <a:spcPts val="0"/>
              </a:spcBef>
              <a:spcAft>
                <a:spcPts val="0"/>
              </a:spcAft>
              <a:buClr>
                <a:schemeClr val="dk1"/>
              </a:buClr>
              <a:buFont typeface="Calibri"/>
              <a:buNone/>
            </a:pPr>
            <a:r>
              <a:t/>
            </a:r>
            <a:endParaRPr sz="1800">
              <a:solidFill>
                <a:schemeClr val="dk1"/>
              </a:solidFill>
              <a:latin typeface="PT Serif"/>
              <a:ea typeface="PT Serif"/>
              <a:cs typeface="PT Serif"/>
              <a:sym typeface="PT Serif"/>
            </a:endParaRPr>
          </a:p>
          <a:p>
            <a:pPr indent="0" lvl="0" marL="0" marR="0" rtl="0" algn="l">
              <a:spcBef>
                <a:spcPts val="0"/>
              </a:spcBef>
              <a:spcAft>
                <a:spcPts val="0"/>
              </a:spcAft>
              <a:buClr>
                <a:schemeClr val="dk1"/>
              </a:buClr>
              <a:buSzPct val="25000"/>
              <a:buFont typeface="PT Serif"/>
              <a:buNone/>
            </a:pPr>
            <a:r>
              <a:rPr lang="en-US" sz="1800">
                <a:solidFill>
                  <a:schemeClr val="dk1"/>
                </a:solidFill>
                <a:latin typeface="PT Serif"/>
                <a:ea typeface="PT Serif"/>
                <a:cs typeface="PT Serif"/>
                <a:sym typeface="PT Serif"/>
              </a:rPr>
              <a:t>4 datasets - hgu195, hgu133, hgu133p2, agilent</a:t>
            </a:r>
          </a:p>
          <a:p>
            <a:pPr indent="0" lvl="0" marL="0" marR="0" rtl="0" algn="l">
              <a:spcBef>
                <a:spcPts val="0"/>
              </a:spcBef>
              <a:spcAft>
                <a:spcPts val="0"/>
              </a:spcAft>
              <a:buClr>
                <a:schemeClr val="dk1"/>
              </a:buClr>
              <a:buFont typeface="Calibri"/>
              <a:buNone/>
            </a:pPr>
            <a:r>
              <a:t/>
            </a:r>
            <a:endParaRPr sz="1800">
              <a:solidFill>
                <a:schemeClr val="dk1"/>
              </a:solidFill>
              <a:latin typeface="PT Serif"/>
              <a:ea typeface="PT Serif"/>
              <a:cs typeface="PT Serif"/>
              <a:sym typeface="PT Serif"/>
            </a:endParaRPr>
          </a:p>
          <a:p>
            <a:pPr indent="0" lvl="0" marL="0" marR="0" rtl="0" algn="l">
              <a:spcBef>
                <a:spcPts val="0"/>
              </a:spcBef>
              <a:spcAft>
                <a:spcPts val="0"/>
              </a:spcAft>
              <a:buClr>
                <a:schemeClr val="dk1"/>
              </a:buClr>
              <a:buFont typeface="Calibri"/>
              <a:buNone/>
            </a:pPr>
            <a:r>
              <a:t/>
            </a:r>
            <a:endParaRPr sz="1800">
              <a:solidFill>
                <a:schemeClr val="dk1"/>
              </a:solidFill>
              <a:latin typeface="PT Serif"/>
              <a:ea typeface="PT Serif"/>
              <a:cs typeface="PT Serif"/>
              <a:sym typeface="PT Serif"/>
            </a:endParaRPr>
          </a:p>
          <a:p>
            <a:pPr indent="0" lvl="0" marL="0" marR="0" rtl="0" algn="l">
              <a:spcBef>
                <a:spcPts val="0"/>
              </a:spcBef>
              <a:spcAft>
                <a:spcPts val="0"/>
              </a:spcAft>
              <a:buClr>
                <a:schemeClr val="dk1"/>
              </a:buClr>
              <a:buFont typeface="Calibri"/>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t/>
            </a:r>
            <a:endParaRPr sz="1800">
              <a:solidFill>
                <a:schemeClr val="dk1"/>
              </a:solidFill>
              <a:latin typeface="PT Serif"/>
              <a:ea typeface="PT Serif"/>
              <a:cs typeface="PT Serif"/>
              <a:sym typeface="PT Serif"/>
            </a:endParaRPr>
          </a:p>
          <a:p>
            <a:pPr indent="0" lvl="0" marL="0" marR="0" rtl="0" algn="l">
              <a:spcBef>
                <a:spcPts val="0"/>
              </a:spcBef>
              <a:buClr>
                <a:schemeClr val="dk1"/>
              </a:buClr>
              <a:buFont typeface="Calibri"/>
              <a:buNone/>
            </a:pPr>
            <a:r>
              <a:t/>
            </a:r>
            <a:endParaRPr b="1" sz="1800">
              <a:solidFill>
                <a:schemeClr val="dk1"/>
              </a:solidFill>
              <a:latin typeface="PT Serif"/>
              <a:ea typeface="PT Serif"/>
              <a:cs typeface="PT Serif"/>
              <a:sym typeface="PT Serif"/>
            </a:endParaRPr>
          </a:p>
        </p:txBody>
      </p:sp>
      <p:sp>
        <p:nvSpPr>
          <p:cNvPr id="266" name="Shape 26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Remove a component</a:t>
            </a:r>
          </a:p>
        </p:txBody>
      </p:sp>
      <p:pic>
        <p:nvPicPr>
          <p:cNvPr descr="Fig2_PC1_vs_Doubling_Time.jpg" id="267" name="Shape 267"/>
          <p:cNvPicPr preferRelativeResize="0"/>
          <p:nvPr/>
        </p:nvPicPr>
        <p:blipFill rotWithShape="1">
          <a:blip r:embed="rId5">
            <a:alphaModFix/>
          </a:blip>
          <a:srcRect b="0" l="0" r="0" t="0"/>
          <a:stretch/>
        </p:blipFill>
        <p:spPr>
          <a:xfrm>
            <a:off x="6161307" y="323330"/>
            <a:ext cx="2982694" cy="2188616"/>
          </a:xfrm>
          <a:prstGeom prst="rect">
            <a:avLst/>
          </a:prstGeom>
          <a:noFill/>
          <a:ln>
            <a:noFill/>
          </a:ln>
        </p:spPr>
      </p:pic>
      <p:sp>
        <p:nvSpPr>
          <p:cNvPr id="268" name="Shape 268"/>
          <p:cNvSpPr/>
          <p:nvPr/>
        </p:nvSpPr>
        <p:spPr>
          <a:xfrm>
            <a:off x="0" y="6589295"/>
            <a:ext cx="9144000" cy="307777"/>
          </a:xfrm>
          <a:prstGeom prst="rect">
            <a:avLst/>
          </a:prstGeom>
          <a:solidFill>
            <a:schemeClr val="dk2"/>
          </a:solidFill>
          <a:ln cap="flat" cmpd="sng" w="9525">
            <a:solidFill>
              <a:schemeClr val="dk2"/>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lang="en-US" sz="1400">
                <a:solidFill>
                  <a:schemeClr val="lt1"/>
                </a:solidFill>
                <a:latin typeface="Calibri"/>
                <a:ea typeface="Calibri"/>
                <a:cs typeface="Calibri"/>
                <a:sym typeface="Calibri"/>
              </a:rPr>
              <a:t>Bioc2017									aedin@jimmy.harvard.edu  		@AedinCulhane</a:t>
            </a: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