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howSpecialPlsOnTitleSld="0" saveSubsetFonts="1">
  <p:sldMasterIdLst>
    <p:sldMasterId id="2147484188" r:id="rId1"/>
  </p:sldMasterIdLst>
  <p:notesMasterIdLst>
    <p:notesMasterId r:id="rId29"/>
  </p:notesMasterIdLst>
  <p:handoutMasterIdLst>
    <p:handoutMasterId r:id="rId30"/>
  </p:handoutMasterIdLst>
  <p:sldIdLst>
    <p:sldId id="256" r:id="rId2"/>
    <p:sldId id="1185" r:id="rId3"/>
    <p:sldId id="1212" r:id="rId4"/>
    <p:sldId id="1220" r:id="rId5"/>
    <p:sldId id="1225" r:id="rId6"/>
    <p:sldId id="1221" r:id="rId7"/>
    <p:sldId id="1227" r:id="rId8"/>
    <p:sldId id="1223" r:id="rId9"/>
    <p:sldId id="1224" r:id="rId10"/>
    <p:sldId id="1202" r:id="rId11"/>
    <p:sldId id="1211" r:id="rId12"/>
    <p:sldId id="1228" r:id="rId13"/>
    <p:sldId id="1213" r:id="rId14"/>
    <p:sldId id="1215" r:id="rId15"/>
    <p:sldId id="1214" r:id="rId16"/>
    <p:sldId id="1208" r:id="rId17"/>
    <p:sldId id="1217" r:id="rId18"/>
    <p:sldId id="1207" r:id="rId19"/>
    <p:sldId id="1218" r:id="rId20"/>
    <p:sldId id="1216" r:id="rId21"/>
    <p:sldId id="1219" r:id="rId22"/>
    <p:sldId id="1222" r:id="rId23"/>
    <p:sldId id="1229" r:id="rId24"/>
    <p:sldId id="1230" r:id="rId25"/>
    <p:sldId id="1231" r:id="rId26"/>
    <p:sldId id="1232" r:id="rId27"/>
    <p:sldId id="1177" r:id="rId28"/>
  </p:sldIdLst>
  <p:sldSz cx="9144000" cy="6858000" type="screen4x3"/>
  <p:notesSz cx="6742113" cy="9872663"/>
  <p:defaultTextStyle>
    <a:defPPr>
      <a:defRPr lang="ja-JP"/>
    </a:defPPr>
    <a:lvl1pPr algn="ctr" rtl="0" fontAlgn="base">
      <a:spcBef>
        <a:spcPct val="0"/>
      </a:spcBef>
      <a:spcAft>
        <a:spcPct val="0"/>
      </a:spcAft>
      <a:defRPr kumimoji="1" sz="2400" kern="1200">
        <a:solidFill>
          <a:schemeClr val="tx1"/>
        </a:solidFill>
        <a:latin typeface="Arial" pitchFamily="34" charset="0"/>
        <a:ea typeface="ＭＳ Ｐゴシック" pitchFamily="50" charset="-128"/>
        <a:cs typeface="+mn-cs"/>
      </a:defRPr>
    </a:lvl1pPr>
    <a:lvl2pPr marL="457200" algn="ctr" rtl="0" fontAlgn="base">
      <a:spcBef>
        <a:spcPct val="0"/>
      </a:spcBef>
      <a:spcAft>
        <a:spcPct val="0"/>
      </a:spcAft>
      <a:defRPr kumimoji="1" sz="2400" kern="1200">
        <a:solidFill>
          <a:schemeClr val="tx1"/>
        </a:solidFill>
        <a:latin typeface="Arial" pitchFamily="34" charset="0"/>
        <a:ea typeface="ＭＳ Ｐゴシック" pitchFamily="50" charset="-128"/>
        <a:cs typeface="+mn-cs"/>
      </a:defRPr>
    </a:lvl2pPr>
    <a:lvl3pPr marL="914400" algn="ctr" rtl="0" fontAlgn="base">
      <a:spcBef>
        <a:spcPct val="0"/>
      </a:spcBef>
      <a:spcAft>
        <a:spcPct val="0"/>
      </a:spcAft>
      <a:defRPr kumimoji="1" sz="2400" kern="1200">
        <a:solidFill>
          <a:schemeClr val="tx1"/>
        </a:solidFill>
        <a:latin typeface="Arial" pitchFamily="34" charset="0"/>
        <a:ea typeface="ＭＳ Ｐゴシック" pitchFamily="50" charset="-128"/>
        <a:cs typeface="+mn-cs"/>
      </a:defRPr>
    </a:lvl3pPr>
    <a:lvl4pPr marL="1371600" algn="ctr" rtl="0" fontAlgn="base">
      <a:spcBef>
        <a:spcPct val="0"/>
      </a:spcBef>
      <a:spcAft>
        <a:spcPct val="0"/>
      </a:spcAft>
      <a:defRPr kumimoji="1" sz="2400" kern="1200">
        <a:solidFill>
          <a:schemeClr val="tx1"/>
        </a:solidFill>
        <a:latin typeface="Arial" pitchFamily="34" charset="0"/>
        <a:ea typeface="ＭＳ Ｐゴシック" pitchFamily="50" charset="-128"/>
        <a:cs typeface="+mn-cs"/>
      </a:defRPr>
    </a:lvl4pPr>
    <a:lvl5pPr marL="1828800" algn="ctr" rtl="0" fontAlgn="base">
      <a:spcBef>
        <a:spcPct val="0"/>
      </a:spcBef>
      <a:spcAft>
        <a:spcPct val="0"/>
      </a:spcAft>
      <a:defRPr kumimoji="1" sz="2400" kern="1200">
        <a:solidFill>
          <a:schemeClr val="tx1"/>
        </a:solidFill>
        <a:latin typeface="Arial" pitchFamily="34" charset="0"/>
        <a:ea typeface="ＭＳ Ｐゴシック" pitchFamily="50" charset="-128"/>
        <a:cs typeface="+mn-cs"/>
      </a:defRPr>
    </a:lvl5pPr>
    <a:lvl6pPr marL="2286000" algn="l" defTabSz="914400" rtl="0" eaLnBrk="1" latinLnBrk="0" hangingPunct="1">
      <a:defRPr kumimoji="1" sz="2400" kern="1200">
        <a:solidFill>
          <a:schemeClr val="tx1"/>
        </a:solidFill>
        <a:latin typeface="Arial" pitchFamily="34" charset="0"/>
        <a:ea typeface="ＭＳ Ｐゴシック" pitchFamily="50" charset="-128"/>
        <a:cs typeface="+mn-cs"/>
      </a:defRPr>
    </a:lvl6pPr>
    <a:lvl7pPr marL="2743200" algn="l" defTabSz="914400" rtl="0" eaLnBrk="1" latinLnBrk="0" hangingPunct="1">
      <a:defRPr kumimoji="1" sz="2400" kern="1200">
        <a:solidFill>
          <a:schemeClr val="tx1"/>
        </a:solidFill>
        <a:latin typeface="Arial" pitchFamily="34" charset="0"/>
        <a:ea typeface="ＭＳ Ｐゴシック" pitchFamily="50" charset="-128"/>
        <a:cs typeface="+mn-cs"/>
      </a:defRPr>
    </a:lvl7pPr>
    <a:lvl8pPr marL="3200400" algn="l" defTabSz="914400" rtl="0" eaLnBrk="1" latinLnBrk="0" hangingPunct="1">
      <a:defRPr kumimoji="1" sz="2400" kern="1200">
        <a:solidFill>
          <a:schemeClr val="tx1"/>
        </a:solidFill>
        <a:latin typeface="Arial" pitchFamily="34" charset="0"/>
        <a:ea typeface="ＭＳ Ｐゴシック" pitchFamily="50" charset="-128"/>
        <a:cs typeface="+mn-cs"/>
      </a:defRPr>
    </a:lvl8pPr>
    <a:lvl9pPr marL="3657600" algn="l" defTabSz="914400" rtl="0" eaLnBrk="1" latinLnBrk="0" hangingPunct="1">
      <a:defRPr kumimoji="1" sz="2400" kern="1200">
        <a:solidFill>
          <a:schemeClr val="tx1"/>
        </a:solidFill>
        <a:latin typeface="Arial" pitchFamily="34" charset="0"/>
        <a:ea typeface="ＭＳ Ｐゴシック" pitchFamily="50" charset="-128"/>
        <a:cs typeface="+mn-cs"/>
      </a:defRPr>
    </a:lvl9pPr>
  </p:defaultTextStyle>
  <p:extLst>
    <p:ext uri="{EFAFB233-063F-42B5-8137-9DF3F51BA10A}">
      <p15:sldGuideLst xmlns:p15="http://schemas.microsoft.com/office/powerpoint/2012/main">
        <p15:guide id="1" orient="horz" pos="1071" userDrawn="1">
          <p15:clr>
            <a:srgbClr val="A4A3A4"/>
          </p15:clr>
        </p15:guide>
        <p15:guide id="2" orient="horz" pos="346">
          <p15:clr>
            <a:srgbClr val="A4A3A4"/>
          </p15:clr>
        </p15:guide>
        <p15:guide id="3" pos="2880">
          <p15:clr>
            <a:srgbClr val="A4A3A4"/>
          </p15:clr>
        </p15:guide>
        <p15:guide id="4" pos="249">
          <p15:clr>
            <a:srgbClr val="A4A3A4"/>
          </p15:clr>
        </p15:guide>
        <p15:guide id="5" pos="5602">
          <p15:clr>
            <a:srgbClr val="A4A3A4"/>
          </p15:clr>
        </p15:guide>
        <p15:guide id="6" pos="5465">
          <p15:clr>
            <a:srgbClr val="A4A3A4"/>
          </p15:clr>
        </p15:guide>
        <p15:guide id="7" pos="158">
          <p15:clr>
            <a:srgbClr val="A4A3A4"/>
          </p15:clr>
        </p15:guide>
      </p15:sldGuideLst>
    </p:ext>
    <p:ext uri="{2D200454-40CA-4A62-9FC3-DE9A4176ACB9}">
      <p15:notesGuideLst xmlns:p15="http://schemas.microsoft.com/office/powerpoint/2012/main">
        <p15:guide id="1" orient="horz" pos="3109">
          <p15:clr>
            <a:srgbClr val="A4A3A4"/>
          </p15:clr>
        </p15:guide>
        <p15:guide id="2" pos="2123">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CC"/>
    <a:srgbClr val="2FA8FF"/>
    <a:srgbClr val="EEF7F8"/>
    <a:srgbClr val="FFFF99"/>
    <a:srgbClr val="F4D6AA"/>
    <a:srgbClr val="FF3300"/>
    <a:srgbClr val="FF6600"/>
    <a:srgbClr val="EAEAEA"/>
    <a:srgbClr val="C0C0C0"/>
    <a:srgbClr val="3399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8809" autoAdjust="0"/>
    <p:restoredTop sz="94690" autoAdjust="0"/>
  </p:normalViewPr>
  <p:slideViewPr>
    <p:cSldViewPr showGuides="1">
      <p:cViewPr varScale="1">
        <p:scale>
          <a:sx n="76" d="100"/>
          <a:sy n="76" d="100"/>
        </p:scale>
        <p:origin x="822" y="39"/>
      </p:cViewPr>
      <p:guideLst>
        <p:guide orient="horz" pos="1071"/>
        <p:guide orient="horz" pos="346"/>
        <p:guide pos="2880"/>
        <p:guide pos="249"/>
        <p:guide pos="5602"/>
        <p:guide pos="5465"/>
        <p:guide pos="158"/>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50" d="100"/>
        <a:sy n="50" d="100"/>
      </p:scale>
      <p:origin x="0" y="-27"/>
    </p:cViewPr>
  </p:sorterViewPr>
  <p:notesViewPr>
    <p:cSldViewPr showGuides="1">
      <p:cViewPr varScale="1">
        <p:scale>
          <a:sx n="51" d="100"/>
          <a:sy n="51" d="100"/>
        </p:scale>
        <p:origin x="-1908" y="-108"/>
      </p:cViewPr>
      <p:guideLst>
        <p:guide orient="horz" pos="3109"/>
        <p:guide pos="2123"/>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5714" name="Rectangle 2"/>
          <p:cNvSpPr>
            <a:spLocks noGrp="1" noChangeArrowheads="1"/>
          </p:cNvSpPr>
          <p:nvPr>
            <p:ph type="hdr" sz="quarter"/>
          </p:nvPr>
        </p:nvSpPr>
        <p:spPr bwMode="auto">
          <a:xfrm>
            <a:off x="0" y="0"/>
            <a:ext cx="2922588" cy="493713"/>
          </a:xfrm>
          <a:prstGeom prst="rect">
            <a:avLst/>
          </a:prstGeom>
          <a:noFill/>
          <a:ln w="9525">
            <a:noFill/>
            <a:miter lim="800000"/>
            <a:headEnd/>
            <a:tailEnd/>
          </a:ln>
          <a:effectLst/>
        </p:spPr>
        <p:txBody>
          <a:bodyPr vert="horz" wrap="square" lIns="91484" tIns="45743" rIns="91484" bIns="45743" numCol="1" anchor="t" anchorCtr="0" compatLnSpc="1">
            <a:prstTxWarp prst="textNoShape">
              <a:avLst/>
            </a:prstTxWarp>
          </a:bodyPr>
          <a:lstStyle>
            <a:lvl1pPr algn="l">
              <a:defRPr sz="1200"/>
            </a:lvl1pPr>
          </a:lstStyle>
          <a:p>
            <a:pPr>
              <a:defRPr/>
            </a:pPr>
            <a:endParaRPr lang="en-US" altLang="ja-JP"/>
          </a:p>
        </p:txBody>
      </p:sp>
      <p:sp>
        <p:nvSpPr>
          <p:cNvPr id="115715" name="Rectangle 3"/>
          <p:cNvSpPr>
            <a:spLocks noGrp="1" noChangeArrowheads="1"/>
          </p:cNvSpPr>
          <p:nvPr>
            <p:ph type="dt" sz="quarter" idx="1"/>
          </p:nvPr>
        </p:nvSpPr>
        <p:spPr bwMode="auto">
          <a:xfrm>
            <a:off x="3817938" y="0"/>
            <a:ext cx="2922587" cy="493713"/>
          </a:xfrm>
          <a:prstGeom prst="rect">
            <a:avLst/>
          </a:prstGeom>
          <a:noFill/>
          <a:ln w="9525">
            <a:noFill/>
            <a:miter lim="800000"/>
            <a:headEnd/>
            <a:tailEnd/>
          </a:ln>
          <a:effectLst/>
        </p:spPr>
        <p:txBody>
          <a:bodyPr vert="horz" wrap="square" lIns="91484" tIns="45743" rIns="91484" bIns="45743" numCol="1" anchor="t" anchorCtr="0" compatLnSpc="1">
            <a:prstTxWarp prst="textNoShape">
              <a:avLst/>
            </a:prstTxWarp>
          </a:bodyPr>
          <a:lstStyle>
            <a:lvl1pPr algn="r">
              <a:defRPr sz="1200"/>
            </a:lvl1pPr>
          </a:lstStyle>
          <a:p>
            <a:pPr>
              <a:defRPr/>
            </a:pPr>
            <a:endParaRPr lang="en-US" altLang="ja-JP"/>
          </a:p>
        </p:txBody>
      </p:sp>
      <p:sp>
        <p:nvSpPr>
          <p:cNvPr id="115716" name="Rectangle 4"/>
          <p:cNvSpPr>
            <a:spLocks noGrp="1" noChangeArrowheads="1"/>
          </p:cNvSpPr>
          <p:nvPr>
            <p:ph type="ftr" sz="quarter" idx="2"/>
          </p:nvPr>
        </p:nvSpPr>
        <p:spPr bwMode="auto">
          <a:xfrm>
            <a:off x="0" y="9377363"/>
            <a:ext cx="2922588" cy="493712"/>
          </a:xfrm>
          <a:prstGeom prst="rect">
            <a:avLst/>
          </a:prstGeom>
          <a:noFill/>
          <a:ln w="9525">
            <a:noFill/>
            <a:miter lim="800000"/>
            <a:headEnd/>
            <a:tailEnd/>
          </a:ln>
          <a:effectLst/>
        </p:spPr>
        <p:txBody>
          <a:bodyPr vert="horz" wrap="square" lIns="91484" tIns="45743" rIns="91484" bIns="45743" numCol="1" anchor="b" anchorCtr="0" compatLnSpc="1">
            <a:prstTxWarp prst="textNoShape">
              <a:avLst/>
            </a:prstTxWarp>
          </a:bodyPr>
          <a:lstStyle>
            <a:lvl1pPr algn="l">
              <a:defRPr sz="1200"/>
            </a:lvl1pPr>
          </a:lstStyle>
          <a:p>
            <a:pPr>
              <a:defRPr/>
            </a:pPr>
            <a:endParaRPr lang="en-US" altLang="ja-JP"/>
          </a:p>
        </p:txBody>
      </p:sp>
      <p:sp>
        <p:nvSpPr>
          <p:cNvPr id="115717" name="Rectangle 5"/>
          <p:cNvSpPr>
            <a:spLocks noGrp="1" noChangeArrowheads="1"/>
          </p:cNvSpPr>
          <p:nvPr>
            <p:ph type="sldNum" sz="quarter" idx="3"/>
          </p:nvPr>
        </p:nvSpPr>
        <p:spPr bwMode="auto">
          <a:xfrm>
            <a:off x="3817938" y="9377363"/>
            <a:ext cx="2922587" cy="493712"/>
          </a:xfrm>
          <a:prstGeom prst="rect">
            <a:avLst/>
          </a:prstGeom>
          <a:noFill/>
          <a:ln w="9525">
            <a:noFill/>
            <a:miter lim="800000"/>
            <a:headEnd/>
            <a:tailEnd/>
          </a:ln>
          <a:effectLst/>
        </p:spPr>
        <p:txBody>
          <a:bodyPr vert="horz" wrap="square" lIns="91484" tIns="45743" rIns="91484" bIns="45743" numCol="1" anchor="b" anchorCtr="0" compatLnSpc="1">
            <a:prstTxWarp prst="textNoShape">
              <a:avLst/>
            </a:prstTxWarp>
          </a:bodyPr>
          <a:lstStyle>
            <a:lvl1pPr algn="r">
              <a:defRPr sz="1200"/>
            </a:lvl1pPr>
          </a:lstStyle>
          <a:p>
            <a:pPr>
              <a:defRPr/>
            </a:pPr>
            <a:fld id="{AD5273AA-7BF0-438E-BF24-02F22C3FC56B}" type="slidenum">
              <a:rPr lang="en-US" altLang="ja-JP"/>
              <a:pPr>
                <a:defRPr/>
              </a:pPr>
              <a:t>‹#›</a:t>
            </a:fld>
            <a:endParaRPr lang="en-US" altLang="ja-JP"/>
          </a:p>
        </p:txBody>
      </p:sp>
    </p:spTree>
    <p:extLst>
      <p:ext uri="{BB962C8B-B14F-4D97-AF65-F5344CB8AC3E}">
        <p14:creationId xmlns:p14="http://schemas.microsoft.com/office/powerpoint/2010/main" val="137001547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218" name="Rectangle 2"/>
          <p:cNvSpPr>
            <a:spLocks noGrp="1" noChangeArrowheads="1"/>
          </p:cNvSpPr>
          <p:nvPr>
            <p:ph type="hdr" sz="quarter"/>
          </p:nvPr>
        </p:nvSpPr>
        <p:spPr bwMode="auto">
          <a:xfrm>
            <a:off x="0" y="0"/>
            <a:ext cx="2922588" cy="493713"/>
          </a:xfrm>
          <a:prstGeom prst="rect">
            <a:avLst/>
          </a:prstGeom>
          <a:noFill/>
          <a:ln w="9525">
            <a:noFill/>
            <a:miter lim="800000"/>
            <a:headEnd/>
            <a:tailEnd/>
          </a:ln>
          <a:effectLst/>
        </p:spPr>
        <p:txBody>
          <a:bodyPr vert="horz" wrap="square" lIns="91484" tIns="45743" rIns="91484" bIns="45743" numCol="1" anchor="t" anchorCtr="0" compatLnSpc="1">
            <a:prstTxWarp prst="textNoShape">
              <a:avLst/>
            </a:prstTxWarp>
          </a:bodyPr>
          <a:lstStyle>
            <a:lvl1pPr algn="l">
              <a:defRPr sz="1200"/>
            </a:lvl1pPr>
          </a:lstStyle>
          <a:p>
            <a:pPr>
              <a:defRPr/>
            </a:pPr>
            <a:endParaRPr lang="en-US" altLang="ja-JP"/>
          </a:p>
        </p:txBody>
      </p:sp>
      <p:sp>
        <p:nvSpPr>
          <p:cNvPr id="9219" name="Rectangle 3"/>
          <p:cNvSpPr>
            <a:spLocks noGrp="1" noChangeArrowheads="1"/>
          </p:cNvSpPr>
          <p:nvPr>
            <p:ph type="dt" idx="1"/>
          </p:nvPr>
        </p:nvSpPr>
        <p:spPr bwMode="auto">
          <a:xfrm>
            <a:off x="3819525" y="0"/>
            <a:ext cx="2922588" cy="493713"/>
          </a:xfrm>
          <a:prstGeom prst="rect">
            <a:avLst/>
          </a:prstGeom>
          <a:noFill/>
          <a:ln w="9525">
            <a:noFill/>
            <a:miter lim="800000"/>
            <a:headEnd/>
            <a:tailEnd/>
          </a:ln>
          <a:effectLst/>
        </p:spPr>
        <p:txBody>
          <a:bodyPr vert="horz" wrap="square" lIns="91484" tIns="45743" rIns="91484" bIns="45743" numCol="1" anchor="t" anchorCtr="0" compatLnSpc="1">
            <a:prstTxWarp prst="textNoShape">
              <a:avLst/>
            </a:prstTxWarp>
          </a:bodyPr>
          <a:lstStyle>
            <a:lvl1pPr algn="r">
              <a:defRPr sz="1200"/>
            </a:lvl1pPr>
          </a:lstStyle>
          <a:p>
            <a:pPr>
              <a:defRPr/>
            </a:pPr>
            <a:endParaRPr lang="en-US" altLang="ja-JP"/>
          </a:p>
        </p:txBody>
      </p:sp>
      <p:sp>
        <p:nvSpPr>
          <p:cNvPr id="30724" name="Rectangle 4"/>
          <p:cNvSpPr>
            <a:spLocks noGrp="1" noRot="1" noChangeAspect="1" noChangeArrowheads="1" noTextEdit="1"/>
          </p:cNvSpPr>
          <p:nvPr>
            <p:ph type="sldImg" idx="2"/>
          </p:nvPr>
        </p:nvSpPr>
        <p:spPr bwMode="auto">
          <a:xfrm>
            <a:off x="903288" y="739775"/>
            <a:ext cx="4937125" cy="3703638"/>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221" name="Rectangle 5"/>
          <p:cNvSpPr>
            <a:spLocks noGrp="1" noChangeArrowheads="1"/>
          </p:cNvSpPr>
          <p:nvPr>
            <p:ph type="body" sz="quarter" idx="3"/>
          </p:nvPr>
        </p:nvSpPr>
        <p:spPr bwMode="auto">
          <a:xfrm>
            <a:off x="900113" y="4689475"/>
            <a:ext cx="4941887" cy="4443413"/>
          </a:xfrm>
          <a:prstGeom prst="rect">
            <a:avLst/>
          </a:prstGeom>
          <a:noFill/>
          <a:ln w="9525">
            <a:noFill/>
            <a:miter lim="800000"/>
            <a:headEnd/>
            <a:tailEnd/>
          </a:ln>
          <a:effectLst/>
        </p:spPr>
        <p:txBody>
          <a:bodyPr vert="horz" wrap="square" lIns="91484" tIns="45743" rIns="91484" bIns="45743" numCol="1" anchor="t" anchorCtr="0" compatLnSpc="1">
            <a:prstTxWarp prst="textNoShape">
              <a:avLst/>
            </a:prstTxWarp>
          </a:bodyPr>
          <a:lstStyle/>
          <a:p>
            <a:pPr lvl="0"/>
            <a:r>
              <a:rPr lang="ja-JP" altLang="en-US" noProof="0" smtClean="0"/>
              <a:t>マスタ テキストの書式設定</a:t>
            </a:r>
          </a:p>
          <a:p>
            <a:pPr lvl="1"/>
            <a:r>
              <a:rPr lang="ja-JP" altLang="en-US" noProof="0" smtClean="0"/>
              <a:t>第 </a:t>
            </a:r>
            <a:r>
              <a:rPr lang="en-US" altLang="ja-JP" noProof="0" smtClean="0"/>
              <a:t>2 </a:t>
            </a:r>
            <a:r>
              <a:rPr lang="ja-JP" altLang="en-US" noProof="0" smtClean="0"/>
              <a:t>レベル</a:t>
            </a:r>
          </a:p>
          <a:p>
            <a:pPr lvl="2"/>
            <a:r>
              <a:rPr lang="ja-JP" altLang="en-US" noProof="0" smtClean="0"/>
              <a:t>第 </a:t>
            </a:r>
            <a:r>
              <a:rPr lang="en-US" altLang="ja-JP" noProof="0" smtClean="0"/>
              <a:t>3 </a:t>
            </a:r>
            <a:r>
              <a:rPr lang="ja-JP" altLang="en-US" noProof="0" smtClean="0"/>
              <a:t>レベル</a:t>
            </a:r>
          </a:p>
          <a:p>
            <a:pPr lvl="3"/>
            <a:r>
              <a:rPr lang="ja-JP" altLang="en-US" noProof="0" smtClean="0"/>
              <a:t>第 </a:t>
            </a:r>
            <a:r>
              <a:rPr lang="en-US" altLang="ja-JP" noProof="0" smtClean="0"/>
              <a:t>4 </a:t>
            </a:r>
            <a:r>
              <a:rPr lang="ja-JP" altLang="en-US" noProof="0" smtClean="0"/>
              <a:t>レベル</a:t>
            </a:r>
          </a:p>
          <a:p>
            <a:pPr lvl="4"/>
            <a:r>
              <a:rPr lang="ja-JP" altLang="en-US" noProof="0" smtClean="0"/>
              <a:t>第 </a:t>
            </a:r>
            <a:r>
              <a:rPr lang="en-US" altLang="ja-JP" noProof="0" smtClean="0"/>
              <a:t>5 </a:t>
            </a:r>
            <a:r>
              <a:rPr lang="ja-JP" altLang="en-US" noProof="0" smtClean="0"/>
              <a:t>レベル</a:t>
            </a:r>
          </a:p>
        </p:txBody>
      </p:sp>
      <p:sp>
        <p:nvSpPr>
          <p:cNvPr id="9222" name="Rectangle 6"/>
          <p:cNvSpPr>
            <a:spLocks noGrp="1" noChangeArrowheads="1"/>
          </p:cNvSpPr>
          <p:nvPr>
            <p:ph type="ftr" sz="quarter" idx="4"/>
          </p:nvPr>
        </p:nvSpPr>
        <p:spPr bwMode="auto">
          <a:xfrm>
            <a:off x="0" y="9378950"/>
            <a:ext cx="2922588" cy="493713"/>
          </a:xfrm>
          <a:prstGeom prst="rect">
            <a:avLst/>
          </a:prstGeom>
          <a:noFill/>
          <a:ln w="9525">
            <a:noFill/>
            <a:miter lim="800000"/>
            <a:headEnd/>
            <a:tailEnd/>
          </a:ln>
          <a:effectLst/>
        </p:spPr>
        <p:txBody>
          <a:bodyPr vert="horz" wrap="square" lIns="91484" tIns="45743" rIns="91484" bIns="45743" numCol="1" anchor="b" anchorCtr="0" compatLnSpc="1">
            <a:prstTxWarp prst="textNoShape">
              <a:avLst/>
            </a:prstTxWarp>
          </a:bodyPr>
          <a:lstStyle>
            <a:lvl1pPr algn="l">
              <a:defRPr sz="1200"/>
            </a:lvl1pPr>
          </a:lstStyle>
          <a:p>
            <a:pPr>
              <a:defRPr/>
            </a:pPr>
            <a:endParaRPr lang="en-US" altLang="ja-JP"/>
          </a:p>
        </p:txBody>
      </p:sp>
      <p:sp>
        <p:nvSpPr>
          <p:cNvPr id="9223" name="Rectangle 7"/>
          <p:cNvSpPr>
            <a:spLocks noGrp="1" noChangeArrowheads="1"/>
          </p:cNvSpPr>
          <p:nvPr>
            <p:ph type="sldNum" sz="quarter" idx="5"/>
          </p:nvPr>
        </p:nvSpPr>
        <p:spPr bwMode="auto">
          <a:xfrm>
            <a:off x="3819525" y="9378950"/>
            <a:ext cx="2922588" cy="493713"/>
          </a:xfrm>
          <a:prstGeom prst="rect">
            <a:avLst/>
          </a:prstGeom>
          <a:noFill/>
          <a:ln w="9525">
            <a:noFill/>
            <a:miter lim="800000"/>
            <a:headEnd/>
            <a:tailEnd/>
          </a:ln>
          <a:effectLst/>
        </p:spPr>
        <p:txBody>
          <a:bodyPr vert="horz" wrap="square" lIns="91484" tIns="45743" rIns="91484" bIns="45743" numCol="1" anchor="b" anchorCtr="0" compatLnSpc="1">
            <a:prstTxWarp prst="textNoShape">
              <a:avLst/>
            </a:prstTxWarp>
          </a:bodyPr>
          <a:lstStyle>
            <a:lvl1pPr algn="r">
              <a:defRPr sz="1200"/>
            </a:lvl1pPr>
          </a:lstStyle>
          <a:p>
            <a:pPr>
              <a:defRPr/>
            </a:pPr>
            <a:fld id="{238A5FC1-8F9F-49F3-A362-417943547631}" type="slidenum">
              <a:rPr lang="en-US" altLang="ja-JP"/>
              <a:pPr>
                <a:defRPr/>
              </a:pPr>
              <a:t>‹#›</a:t>
            </a:fld>
            <a:endParaRPr lang="en-US" altLang="ja-JP"/>
          </a:p>
        </p:txBody>
      </p:sp>
    </p:spTree>
    <p:extLst>
      <p:ext uri="{BB962C8B-B14F-4D97-AF65-F5344CB8AC3E}">
        <p14:creationId xmlns:p14="http://schemas.microsoft.com/office/powerpoint/2010/main" val="3250855077"/>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kumimoji="1" sz="1200" kern="1200">
        <a:solidFill>
          <a:schemeClr val="tx1"/>
        </a:solidFill>
        <a:latin typeface="Arial" pitchFamily="34" charset="0"/>
        <a:ea typeface="ＭＳ Ｐゴシック" pitchFamily="50" charset="-128"/>
        <a:cs typeface="+mn-cs"/>
      </a:defRPr>
    </a:lvl1pPr>
    <a:lvl2pPr marL="457200" algn="l" rtl="0" eaLnBrk="0" fontAlgn="base" hangingPunct="0">
      <a:spcBef>
        <a:spcPct val="30000"/>
      </a:spcBef>
      <a:spcAft>
        <a:spcPct val="0"/>
      </a:spcAft>
      <a:defRPr kumimoji="1" sz="1200" kern="1200">
        <a:solidFill>
          <a:schemeClr val="tx1"/>
        </a:solidFill>
        <a:latin typeface="Arial" pitchFamily="34" charset="0"/>
        <a:ea typeface="ＭＳ Ｐゴシック" pitchFamily="50" charset="-128"/>
        <a:cs typeface="+mn-cs"/>
      </a:defRPr>
    </a:lvl2pPr>
    <a:lvl3pPr marL="914400" algn="l" rtl="0" eaLnBrk="0" fontAlgn="base" hangingPunct="0">
      <a:spcBef>
        <a:spcPct val="30000"/>
      </a:spcBef>
      <a:spcAft>
        <a:spcPct val="0"/>
      </a:spcAft>
      <a:defRPr kumimoji="1" sz="1200" kern="1200">
        <a:solidFill>
          <a:schemeClr val="tx1"/>
        </a:solidFill>
        <a:latin typeface="Arial" pitchFamily="34" charset="0"/>
        <a:ea typeface="ＭＳ Ｐゴシック" pitchFamily="50" charset="-128"/>
        <a:cs typeface="+mn-cs"/>
      </a:defRPr>
    </a:lvl3pPr>
    <a:lvl4pPr marL="1371600" algn="l" rtl="0" eaLnBrk="0" fontAlgn="base" hangingPunct="0">
      <a:spcBef>
        <a:spcPct val="30000"/>
      </a:spcBef>
      <a:spcAft>
        <a:spcPct val="0"/>
      </a:spcAft>
      <a:defRPr kumimoji="1" sz="1200" kern="1200">
        <a:solidFill>
          <a:schemeClr val="tx1"/>
        </a:solidFill>
        <a:latin typeface="Arial" pitchFamily="34" charset="0"/>
        <a:ea typeface="ＭＳ Ｐゴシック" pitchFamily="50" charset="-128"/>
        <a:cs typeface="+mn-cs"/>
      </a:defRPr>
    </a:lvl4pPr>
    <a:lvl5pPr marL="1828800" algn="l" rtl="0" eaLnBrk="0" fontAlgn="base" hangingPunct="0">
      <a:spcBef>
        <a:spcPct val="30000"/>
      </a:spcBef>
      <a:spcAft>
        <a:spcPct val="0"/>
      </a:spcAft>
      <a:defRPr kumimoji="1" sz="1200" kern="1200">
        <a:solidFill>
          <a:schemeClr val="tx1"/>
        </a:solidFill>
        <a:latin typeface="Arial" pitchFamily="34" charset="0"/>
        <a:ea typeface="ＭＳ Ｐゴシック" pitchFamily="50" charset="-128"/>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sz="2400">
                <a:solidFill>
                  <a:schemeClr val="tx1"/>
                </a:solidFill>
                <a:latin typeface="Arial" pitchFamily="34" charset="0"/>
                <a:ea typeface="ＭＳ Ｐゴシック" pitchFamily="50" charset="-128"/>
              </a:defRPr>
            </a:lvl1pPr>
            <a:lvl2pPr marL="742950" indent="-285750" eaLnBrk="0" hangingPunct="0">
              <a:defRPr kumimoji="1" sz="2400">
                <a:solidFill>
                  <a:schemeClr val="tx1"/>
                </a:solidFill>
                <a:latin typeface="Arial" pitchFamily="34" charset="0"/>
                <a:ea typeface="ＭＳ Ｐゴシック" pitchFamily="50" charset="-128"/>
              </a:defRPr>
            </a:lvl2pPr>
            <a:lvl3pPr marL="1143000" indent="-228600" eaLnBrk="0" hangingPunct="0">
              <a:defRPr kumimoji="1" sz="2400">
                <a:solidFill>
                  <a:schemeClr val="tx1"/>
                </a:solidFill>
                <a:latin typeface="Arial" pitchFamily="34" charset="0"/>
                <a:ea typeface="ＭＳ Ｐゴシック" pitchFamily="50" charset="-128"/>
              </a:defRPr>
            </a:lvl3pPr>
            <a:lvl4pPr marL="1600200" indent="-228600" eaLnBrk="0" hangingPunct="0">
              <a:defRPr kumimoji="1" sz="2400">
                <a:solidFill>
                  <a:schemeClr val="tx1"/>
                </a:solidFill>
                <a:latin typeface="Arial" pitchFamily="34" charset="0"/>
                <a:ea typeface="ＭＳ Ｐゴシック" pitchFamily="50" charset="-128"/>
              </a:defRPr>
            </a:lvl4pPr>
            <a:lvl5pPr marL="2057400" indent="-228600" eaLnBrk="0" hangingPunct="0">
              <a:defRPr kumimoji="1" sz="2400">
                <a:solidFill>
                  <a:schemeClr val="tx1"/>
                </a:solidFill>
                <a:latin typeface="Arial" pitchFamily="34" charset="0"/>
                <a:ea typeface="ＭＳ Ｐゴシック" pitchFamily="50" charset="-128"/>
              </a:defRPr>
            </a:lvl5pPr>
            <a:lvl6pPr marL="2514600" indent="-228600" algn="ctr" eaLnBrk="0" fontAlgn="base" hangingPunct="0">
              <a:spcBef>
                <a:spcPct val="0"/>
              </a:spcBef>
              <a:spcAft>
                <a:spcPct val="0"/>
              </a:spcAft>
              <a:defRPr kumimoji="1" sz="2400">
                <a:solidFill>
                  <a:schemeClr val="tx1"/>
                </a:solidFill>
                <a:latin typeface="Arial" pitchFamily="34" charset="0"/>
                <a:ea typeface="ＭＳ Ｐゴシック" pitchFamily="50" charset="-128"/>
              </a:defRPr>
            </a:lvl6pPr>
            <a:lvl7pPr marL="2971800" indent="-228600" algn="ctr" eaLnBrk="0" fontAlgn="base" hangingPunct="0">
              <a:spcBef>
                <a:spcPct val="0"/>
              </a:spcBef>
              <a:spcAft>
                <a:spcPct val="0"/>
              </a:spcAft>
              <a:defRPr kumimoji="1" sz="2400">
                <a:solidFill>
                  <a:schemeClr val="tx1"/>
                </a:solidFill>
                <a:latin typeface="Arial" pitchFamily="34" charset="0"/>
                <a:ea typeface="ＭＳ Ｐゴシック" pitchFamily="50" charset="-128"/>
              </a:defRPr>
            </a:lvl7pPr>
            <a:lvl8pPr marL="3429000" indent="-228600" algn="ctr" eaLnBrk="0" fontAlgn="base" hangingPunct="0">
              <a:spcBef>
                <a:spcPct val="0"/>
              </a:spcBef>
              <a:spcAft>
                <a:spcPct val="0"/>
              </a:spcAft>
              <a:defRPr kumimoji="1" sz="2400">
                <a:solidFill>
                  <a:schemeClr val="tx1"/>
                </a:solidFill>
                <a:latin typeface="Arial" pitchFamily="34" charset="0"/>
                <a:ea typeface="ＭＳ Ｐゴシック" pitchFamily="50" charset="-128"/>
              </a:defRPr>
            </a:lvl8pPr>
            <a:lvl9pPr marL="3886200" indent="-228600" algn="ctr" eaLnBrk="0" fontAlgn="base" hangingPunct="0">
              <a:spcBef>
                <a:spcPct val="0"/>
              </a:spcBef>
              <a:spcAft>
                <a:spcPct val="0"/>
              </a:spcAft>
              <a:defRPr kumimoji="1" sz="2400">
                <a:solidFill>
                  <a:schemeClr val="tx1"/>
                </a:solidFill>
                <a:latin typeface="Arial" pitchFamily="34" charset="0"/>
                <a:ea typeface="ＭＳ Ｐゴシック" pitchFamily="50" charset="-128"/>
              </a:defRPr>
            </a:lvl9pPr>
          </a:lstStyle>
          <a:p>
            <a:pPr eaLnBrk="1" hangingPunct="1"/>
            <a:fld id="{B3A30135-057B-41F8-B045-7E34DF277654}" type="slidenum">
              <a:rPr lang="en-US" altLang="ja-JP" sz="1200" smtClean="0"/>
              <a:pPr eaLnBrk="1" hangingPunct="1"/>
              <a:t>0</a:t>
            </a:fld>
            <a:endParaRPr lang="en-US" altLang="ja-JP" sz="1200" smtClean="0"/>
          </a:p>
        </p:txBody>
      </p:sp>
      <p:sp>
        <p:nvSpPr>
          <p:cNvPr id="31747" name="Rectangle 2"/>
          <p:cNvSpPr>
            <a:spLocks noGrp="1" noRot="1" noChangeAspect="1" noChangeArrowheads="1" noTextEdit="1"/>
          </p:cNvSpPr>
          <p:nvPr>
            <p:ph type="sldImg"/>
          </p:nvPr>
        </p:nvSpPr>
        <p:spPr>
          <a:ln/>
        </p:spPr>
      </p:sp>
      <p:sp>
        <p:nvSpPr>
          <p:cNvPr id="3174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ja-JP" altLang="ja-JP" smtClean="0"/>
          </a:p>
        </p:txBody>
      </p:sp>
    </p:spTree>
    <p:extLst>
      <p:ext uri="{BB962C8B-B14F-4D97-AF65-F5344CB8AC3E}">
        <p14:creationId xmlns:p14="http://schemas.microsoft.com/office/powerpoint/2010/main" val="173245941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userDrawn="1">
  <p:cSld name="1_タイトル スライド">
    <p:spTree>
      <p:nvGrpSpPr>
        <p:cNvPr id="1" name=""/>
        <p:cNvGrpSpPr/>
        <p:nvPr/>
      </p:nvGrpSpPr>
      <p:grpSpPr>
        <a:xfrm>
          <a:off x="0" y="0"/>
          <a:ext cx="0" cy="0"/>
          <a:chOff x="0" y="0"/>
          <a:chExt cx="0" cy="0"/>
        </a:xfrm>
      </p:grpSpPr>
      <p:sp>
        <p:nvSpPr>
          <p:cNvPr id="6" name="Rectangle 17" descr="横線 (反転)"/>
          <p:cNvSpPr>
            <a:spLocks noChangeArrowheads="1"/>
          </p:cNvSpPr>
          <p:nvPr userDrawn="1"/>
        </p:nvSpPr>
        <p:spPr bwMode="auto">
          <a:xfrm>
            <a:off x="-36512" y="0"/>
            <a:ext cx="9180512" cy="1728000"/>
          </a:xfrm>
          <a:prstGeom prst="rect">
            <a:avLst/>
          </a:prstGeom>
          <a:pattFill prst="ltHorz">
            <a:fgClr>
              <a:schemeClr val="bg1">
                <a:lumMod val="85000"/>
              </a:schemeClr>
            </a:fgClr>
            <a:bgClr>
              <a:srgbClr val="0069B7"/>
            </a:bgClr>
          </a:pattFill>
          <a:ln w="15875" algn="ctr">
            <a:noFill/>
            <a:miter lim="800000"/>
            <a:headEnd/>
            <a:tailEnd/>
          </a:ln>
          <a:effectLst/>
        </p:spPr>
        <p:txBody>
          <a:bodyPr wrap="none" anchor="ctr"/>
          <a:lstStyle/>
          <a:p>
            <a:pPr>
              <a:defRPr/>
            </a:pPr>
            <a:endParaRPr lang="ja-JP" altLang="en-US">
              <a:ea typeface="ＭＳ Ｐゴシック" pitchFamily="50" charset="-128"/>
            </a:endParaRPr>
          </a:p>
        </p:txBody>
      </p:sp>
      <p:sp>
        <p:nvSpPr>
          <p:cNvPr id="7" name="Rectangle 17" descr="横線 (反転)"/>
          <p:cNvSpPr>
            <a:spLocks noChangeArrowheads="1"/>
          </p:cNvSpPr>
          <p:nvPr userDrawn="1"/>
        </p:nvSpPr>
        <p:spPr bwMode="auto">
          <a:xfrm>
            <a:off x="-36512" y="0"/>
            <a:ext cx="9180512" cy="1152000"/>
          </a:xfrm>
          <a:prstGeom prst="rect">
            <a:avLst/>
          </a:prstGeom>
          <a:pattFill prst="ltHorz">
            <a:fgClr>
              <a:schemeClr val="bg1">
                <a:lumMod val="85000"/>
              </a:schemeClr>
            </a:fgClr>
            <a:bgClr>
              <a:srgbClr val="2FA8FF"/>
            </a:bgClr>
          </a:pattFill>
          <a:ln w="15875" algn="ctr">
            <a:noFill/>
            <a:miter lim="800000"/>
            <a:headEnd/>
            <a:tailEnd/>
          </a:ln>
          <a:effectLst/>
        </p:spPr>
        <p:txBody>
          <a:bodyPr wrap="none" anchor="ctr"/>
          <a:lstStyle/>
          <a:p>
            <a:pPr>
              <a:defRPr/>
            </a:pPr>
            <a:endParaRPr lang="ja-JP" altLang="en-US">
              <a:ea typeface="ＭＳ Ｐゴシック" pitchFamily="50" charset="-128"/>
            </a:endParaRPr>
          </a:p>
        </p:txBody>
      </p:sp>
      <p:sp>
        <p:nvSpPr>
          <p:cNvPr id="8" name="Rectangle 17" descr="横線 (反転)"/>
          <p:cNvSpPr>
            <a:spLocks noChangeArrowheads="1"/>
          </p:cNvSpPr>
          <p:nvPr userDrawn="1"/>
        </p:nvSpPr>
        <p:spPr bwMode="auto">
          <a:xfrm>
            <a:off x="-36512" y="0"/>
            <a:ext cx="9180512" cy="576000"/>
          </a:xfrm>
          <a:prstGeom prst="rect">
            <a:avLst/>
          </a:prstGeom>
          <a:pattFill prst="ltHorz">
            <a:fgClr>
              <a:schemeClr val="bg1">
                <a:lumMod val="85000"/>
              </a:schemeClr>
            </a:fgClr>
            <a:bgClr>
              <a:srgbClr val="91BEE6"/>
            </a:bgClr>
          </a:pattFill>
          <a:ln w="15875" algn="ctr">
            <a:noFill/>
            <a:miter lim="800000"/>
            <a:headEnd/>
            <a:tailEnd/>
          </a:ln>
          <a:effectLst/>
        </p:spPr>
        <p:txBody>
          <a:bodyPr wrap="none" anchor="ctr"/>
          <a:lstStyle/>
          <a:p>
            <a:pPr>
              <a:defRPr/>
            </a:pPr>
            <a:endParaRPr lang="ja-JP" altLang="en-US">
              <a:ea typeface="ＭＳ Ｐゴシック" pitchFamily="50" charset="-128"/>
            </a:endParaRPr>
          </a:p>
        </p:txBody>
      </p:sp>
      <p:sp>
        <p:nvSpPr>
          <p:cNvPr id="9" name="正方形/長方形 8"/>
          <p:cNvSpPr/>
          <p:nvPr userDrawn="1"/>
        </p:nvSpPr>
        <p:spPr>
          <a:xfrm flipH="1">
            <a:off x="-11337" y="6597353"/>
            <a:ext cx="9155335" cy="260648"/>
          </a:xfrm>
          <a:prstGeom prst="rect">
            <a:avLst/>
          </a:prstGeom>
          <a:solidFill>
            <a:srgbClr val="0038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l"/>
            <a:r>
              <a:rPr lang="en-US" altLang="ja-JP" sz="1050" smtClean="0"/>
              <a:t>Copyright © 2015 OSS ERP Solutions All Right Reserved.</a:t>
            </a:r>
            <a:endParaRPr lang="en-US" altLang="ja-JP" sz="1050"/>
          </a:p>
        </p:txBody>
      </p:sp>
    </p:spTree>
    <p:extLst>
      <p:ext uri="{BB962C8B-B14F-4D97-AF65-F5344CB8AC3E}">
        <p14:creationId xmlns:p14="http://schemas.microsoft.com/office/powerpoint/2010/main" val="3949369267"/>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12" name="Rectangle 17" descr="横線 (反転)"/>
          <p:cNvSpPr>
            <a:spLocks noChangeArrowheads="1"/>
          </p:cNvSpPr>
          <p:nvPr userDrawn="1"/>
        </p:nvSpPr>
        <p:spPr bwMode="auto">
          <a:xfrm>
            <a:off x="-36512" y="0"/>
            <a:ext cx="9180512" cy="432000"/>
          </a:xfrm>
          <a:prstGeom prst="rect">
            <a:avLst/>
          </a:prstGeom>
          <a:pattFill prst="ltHorz">
            <a:fgClr>
              <a:schemeClr val="bg1">
                <a:lumMod val="85000"/>
              </a:schemeClr>
            </a:fgClr>
            <a:bgClr>
              <a:srgbClr val="91BEE6"/>
            </a:bgClr>
          </a:pattFill>
          <a:ln w="15875" algn="ctr">
            <a:noFill/>
            <a:miter lim="800000"/>
            <a:headEnd/>
            <a:tailEnd/>
          </a:ln>
          <a:effectLst/>
        </p:spPr>
        <p:txBody>
          <a:bodyPr wrap="none" anchor="ctr"/>
          <a:lstStyle/>
          <a:p>
            <a:pPr>
              <a:defRPr/>
            </a:pPr>
            <a:endParaRPr lang="ja-JP" altLang="en-US">
              <a:ea typeface="ＭＳ Ｐゴシック" pitchFamily="50" charset="-128"/>
            </a:endParaRPr>
          </a:p>
        </p:txBody>
      </p:sp>
      <p:sp>
        <p:nvSpPr>
          <p:cNvPr id="2" name="タイトル 1"/>
          <p:cNvSpPr>
            <a:spLocks noGrp="1"/>
          </p:cNvSpPr>
          <p:nvPr>
            <p:ph type="title"/>
          </p:nvPr>
        </p:nvSpPr>
        <p:spPr/>
        <p:txBody>
          <a:bodyPr/>
          <a:lstStyle>
            <a:lvl1pPr>
              <a:defRPr sz="2000" b="1" baseline="0">
                <a:solidFill>
                  <a:schemeClr val="tx1"/>
                </a:solidFill>
                <a:latin typeface="メイリオ" panose="020B0604030504040204" pitchFamily="50" charset="-128"/>
                <a:ea typeface="メイリオ" panose="020B0604030504040204" pitchFamily="50" charset="-128"/>
                <a:cs typeface="メイリオ" panose="020B0604030504040204" pitchFamily="50" charset="-128"/>
              </a:defRPr>
            </a:lvl1pPr>
          </a:lstStyle>
          <a:p>
            <a:r>
              <a:rPr kumimoji="1" lang="ja-JP" altLang="en-US" dirty="0" smtClean="0"/>
              <a:t>マスター タイトルの書式設定</a:t>
            </a:r>
            <a:endParaRPr kumimoji="1" lang="ja-JP" altLang="en-US" dirty="0"/>
          </a:p>
        </p:txBody>
      </p:sp>
      <p:sp>
        <p:nvSpPr>
          <p:cNvPr id="3" name="コンテンツ プレースホルダー 2"/>
          <p:cNvSpPr>
            <a:spLocks noGrp="1"/>
          </p:cNvSpPr>
          <p:nvPr>
            <p:ph idx="1"/>
          </p:nvPr>
        </p:nvSpPr>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13" name="角丸四角形 12"/>
          <p:cNvSpPr/>
          <p:nvPr userDrawn="1"/>
        </p:nvSpPr>
        <p:spPr>
          <a:xfrm>
            <a:off x="7360252" y="27372"/>
            <a:ext cx="1728000" cy="360000"/>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endParaRPr lang="ja-JP" altLang="en-US"/>
          </a:p>
        </p:txBody>
      </p:sp>
      <p:pic>
        <p:nvPicPr>
          <p:cNvPr id="15" name="図 1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462828" y="52091"/>
            <a:ext cx="1522849" cy="310563"/>
          </a:xfrm>
          <a:prstGeom prst="rect">
            <a:avLst/>
          </a:prstGeom>
        </p:spPr>
      </p:pic>
      <p:sp>
        <p:nvSpPr>
          <p:cNvPr id="16" name="正方形/長方形 15"/>
          <p:cNvSpPr/>
          <p:nvPr userDrawn="1"/>
        </p:nvSpPr>
        <p:spPr>
          <a:xfrm flipH="1">
            <a:off x="-11337" y="6597353"/>
            <a:ext cx="9155335" cy="260648"/>
          </a:xfrm>
          <a:prstGeom prst="rect">
            <a:avLst/>
          </a:prstGeom>
          <a:solidFill>
            <a:srgbClr val="0038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l"/>
            <a:r>
              <a:rPr lang="en-US" altLang="ja-JP" sz="1050" smtClean="0"/>
              <a:t>Copyright © 2015 OSS ERP Solutions All Right Reserved.</a:t>
            </a:r>
            <a:endParaRPr lang="en-US" altLang="ja-JP" sz="1050"/>
          </a:p>
        </p:txBody>
      </p:sp>
      <p:sp>
        <p:nvSpPr>
          <p:cNvPr id="17" name="正方形/長方形 16"/>
          <p:cNvSpPr/>
          <p:nvPr userDrawn="1"/>
        </p:nvSpPr>
        <p:spPr>
          <a:xfrm>
            <a:off x="8856512" y="6624766"/>
            <a:ext cx="216000" cy="216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 name="Rectangle 9"/>
          <p:cNvSpPr>
            <a:spLocks noChangeArrowheads="1"/>
          </p:cNvSpPr>
          <p:nvPr userDrawn="1"/>
        </p:nvSpPr>
        <p:spPr bwMode="auto">
          <a:xfrm>
            <a:off x="8748512" y="6516766"/>
            <a:ext cx="432000" cy="432000"/>
          </a:xfrm>
          <a:prstGeom prst="rect">
            <a:avLst/>
          </a:prstGeom>
          <a:noFill/>
          <a:ln w="9525">
            <a:noFill/>
            <a:miter lim="800000"/>
            <a:headEnd/>
            <a:tailEnd/>
          </a:ln>
        </p:spPr>
        <p:txBody>
          <a:bodyPr anchor="ctr"/>
          <a:lstStyle>
            <a:lvl1pPr>
              <a:defRPr sz="900" b="1">
                <a:solidFill>
                  <a:srgbClr val="22438E"/>
                </a:solidFill>
                <a:latin typeface="+mn-lt"/>
                <a:ea typeface="HG丸ｺﾞｼｯｸM-PRO" pitchFamily="50" charset="-128"/>
              </a:defRPr>
            </a:lvl1pPr>
          </a:lstStyle>
          <a:p>
            <a:pPr algn="ctr">
              <a:defRPr/>
            </a:pPr>
            <a:fld id="{691650C2-921F-43F0-AC70-A7F3D7D5A573}" type="slidenum">
              <a:rPr lang="en-US" altLang="ja-JP" sz="1050"/>
              <a:pPr algn="ctr">
                <a:defRPr/>
              </a:pPr>
              <a:t>‹#›</a:t>
            </a:fld>
            <a:endParaRPr lang="en-US" altLang="ja-JP" sz="1050"/>
          </a:p>
        </p:txBody>
      </p:sp>
    </p:spTree>
    <p:extLst>
      <p:ext uri="{BB962C8B-B14F-4D97-AF65-F5344CB8AC3E}">
        <p14:creationId xmlns:p14="http://schemas.microsoft.com/office/powerpoint/2010/main" val="4252056285"/>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14808" y="0"/>
            <a:ext cx="8229600" cy="424136"/>
          </a:xfrm>
          <a:prstGeom prst="rect">
            <a:avLst/>
          </a:prstGeom>
        </p:spPr>
        <p:txBody>
          <a:bodyPr vert="horz" lIns="91440" tIns="45720" rIns="91440" bIns="45720" rtlCol="0" anchor="ctr">
            <a:noAutofit/>
          </a:body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2B9E0EA-6101-4826-8EB2-593C6C3A4928}" type="datetimeFigureOut">
              <a:rPr kumimoji="1" lang="ja-JP" altLang="en-US" smtClean="0"/>
              <a:t>2015/8/13</a:t>
            </a:fld>
            <a:endParaRPr kumimoji="1" lang="ja-JP" altLang="en-US"/>
          </a:p>
        </p:txBody>
      </p:sp>
      <p:sp>
        <p:nvSpPr>
          <p:cNvPr id="5" name="フッター プレースホルダー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D0700DA-6D9F-4037-80AA-1E48F8470EC1}" type="slidenum">
              <a:rPr kumimoji="1" lang="ja-JP" altLang="en-US" smtClean="0"/>
              <a:t>‹#›</a:t>
            </a:fld>
            <a:endParaRPr kumimoji="1" lang="ja-JP" altLang="en-US"/>
          </a:p>
        </p:txBody>
      </p:sp>
    </p:spTree>
    <p:extLst>
      <p:ext uri="{BB962C8B-B14F-4D97-AF65-F5344CB8AC3E}">
        <p14:creationId xmlns:p14="http://schemas.microsoft.com/office/powerpoint/2010/main" val="3759073644"/>
      </p:ext>
    </p:extLst>
  </p:cSld>
  <p:clrMap bg1="lt1" tx1="dk1" bg2="lt2" tx2="dk2" accent1="accent1" accent2="accent2" accent3="accent3" accent4="accent4" accent5="accent5" accent6="accent6" hlink="hlink" folHlink="folHlink"/>
  <p:sldLayoutIdLst>
    <p:sldLayoutId id="2147484200" r:id="rId1"/>
    <p:sldLayoutId id="2147484190" r:id="rId2"/>
  </p:sldLayoutIdLst>
  <p:timing>
    <p:tnLst>
      <p:par>
        <p:cTn id="1" dur="indefinite" restart="never" nodeType="tmRoot"/>
      </p:par>
    </p:tnLst>
  </p:timing>
  <p:hf hdr="0" ftr="0" dt="0"/>
  <p:txStyles>
    <p:titleStyle>
      <a:lvl1pPr algn="l" defTabSz="914400" rtl="0" eaLnBrk="1" latinLnBrk="0" hangingPunct="1">
        <a:spcBef>
          <a:spcPct val="0"/>
        </a:spcBef>
        <a:buNone/>
        <a:defRPr kumimoji="1" sz="2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8" Type="http://schemas.openxmlformats.org/officeDocument/2006/relationships/image" Target="../media/image13.png"/><Relationship Id="rId13" Type="http://schemas.openxmlformats.org/officeDocument/2006/relationships/image" Target="../media/image18.png"/><Relationship Id="rId18" Type="http://schemas.openxmlformats.org/officeDocument/2006/relationships/image" Target="../media/image23.png"/><Relationship Id="rId26" Type="http://schemas.openxmlformats.org/officeDocument/2006/relationships/image" Target="../media/image31.png"/><Relationship Id="rId3" Type="http://schemas.openxmlformats.org/officeDocument/2006/relationships/image" Target="../media/image8.png"/><Relationship Id="rId21" Type="http://schemas.openxmlformats.org/officeDocument/2006/relationships/image" Target="../media/image26.png"/><Relationship Id="rId7" Type="http://schemas.openxmlformats.org/officeDocument/2006/relationships/image" Target="../media/image12.png"/><Relationship Id="rId12" Type="http://schemas.openxmlformats.org/officeDocument/2006/relationships/image" Target="../media/image17.png"/><Relationship Id="rId17" Type="http://schemas.openxmlformats.org/officeDocument/2006/relationships/image" Target="../media/image22.png"/><Relationship Id="rId25" Type="http://schemas.openxmlformats.org/officeDocument/2006/relationships/image" Target="../media/image30.png"/><Relationship Id="rId2" Type="http://schemas.openxmlformats.org/officeDocument/2006/relationships/image" Target="../media/image7.png"/><Relationship Id="rId16" Type="http://schemas.openxmlformats.org/officeDocument/2006/relationships/image" Target="../media/image21.png"/><Relationship Id="rId20" Type="http://schemas.openxmlformats.org/officeDocument/2006/relationships/image" Target="../media/image25.png"/><Relationship Id="rId29" Type="http://schemas.openxmlformats.org/officeDocument/2006/relationships/image" Target="../media/image34.png"/><Relationship Id="rId1" Type="http://schemas.openxmlformats.org/officeDocument/2006/relationships/slideLayout" Target="../slideLayouts/slideLayout2.xml"/><Relationship Id="rId6" Type="http://schemas.openxmlformats.org/officeDocument/2006/relationships/image" Target="../media/image11.png"/><Relationship Id="rId11" Type="http://schemas.openxmlformats.org/officeDocument/2006/relationships/image" Target="../media/image16.png"/><Relationship Id="rId24" Type="http://schemas.openxmlformats.org/officeDocument/2006/relationships/image" Target="../media/image29.png"/><Relationship Id="rId32" Type="http://schemas.openxmlformats.org/officeDocument/2006/relationships/image" Target="../media/image37.png"/><Relationship Id="rId5" Type="http://schemas.openxmlformats.org/officeDocument/2006/relationships/image" Target="../media/image10.png"/><Relationship Id="rId15" Type="http://schemas.openxmlformats.org/officeDocument/2006/relationships/image" Target="../media/image20.png"/><Relationship Id="rId23" Type="http://schemas.openxmlformats.org/officeDocument/2006/relationships/image" Target="../media/image28.png"/><Relationship Id="rId28" Type="http://schemas.openxmlformats.org/officeDocument/2006/relationships/image" Target="../media/image33.png"/><Relationship Id="rId10" Type="http://schemas.openxmlformats.org/officeDocument/2006/relationships/image" Target="../media/image15.png"/><Relationship Id="rId19" Type="http://schemas.openxmlformats.org/officeDocument/2006/relationships/image" Target="../media/image24.png"/><Relationship Id="rId31" Type="http://schemas.openxmlformats.org/officeDocument/2006/relationships/image" Target="../media/image36.png"/><Relationship Id="rId4" Type="http://schemas.openxmlformats.org/officeDocument/2006/relationships/image" Target="../media/image9.png"/><Relationship Id="rId9" Type="http://schemas.openxmlformats.org/officeDocument/2006/relationships/image" Target="../media/image14.png"/><Relationship Id="rId14" Type="http://schemas.openxmlformats.org/officeDocument/2006/relationships/image" Target="../media/image19.png"/><Relationship Id="rId22" Type="http://schemas.openxmlformats.org/officeDocument/2006/relationships/image" Target="../media/image27.png"/><Relationship Id="rId27" Type="http://schemas.openxmlformats.org/officeDocument/2006/relationships/image" Target="../media/image32.png"/><Relationship Id="rId30" Type="http://schemas.openxmlformats.org/officeDocument/2006/relationships/image" Target="../media/image35.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8" Type="http://schemas.openxmlformats.org/officeDocument/2006/relationships/image" Target="../media/image13.png"/><Relationship Id="rId13" Type="http://schemas.openxmlformats.org/officeDocument/2006/relationships/image" Target="../media/image18.png"/><Relationship Id="rId18" Type="http://schemas.openxmlformats.org/officeDocument/2006/relationships/image" Target="../media/image23.png"/><Relationship Id="rId26" Type="http://schemas.openxmlformats.org/officeDocument/2006/relationships/image" Target="../media/image31.png"/><Relationship Id="rId3" Type="http://schemas.openxmlformats.org/officeDocument/2006/relationships/image" Target="../media/image8.png"/><Relationship Id="rId21" Type="http://schemas.openxmlformats.org/officeDocument/2006/relationships/image" Target="../media/image26.png"/><Relationship Id="rId7" Type="http://schemas.openxmlformats.org/officeDocument/2006/relationships/image" Target="../media/image12.png"/><Relationship Id="rId12" Type="http://schemas.openxmlformats.org/officeDocument/2006/relationships/image" Target="../media/image17.png"/><Relationship Id="rId17" Type="http://schemas.openxmlformats.org/officeDocument/2006/relationships/image" Target="../media/image22.png"/><Relationship Id="rId25" Type="http://schemas.openxmlformats.org/officeDocument/2006/relationships/image" Target="../media/image30.png"/><Relationship Id="rId2" Type="http://schemas.openxmlformats.org/officeDocument/2006/relationships/image" Target="../media/image7.png"/><Relationship Id="rId16" Type="http://schemas.openxmlformats.org/officeDocument/2006/relationships/image" Target="../media/image21.png"/><Relationship Id="rId20" Type="http://schemas.openxmlformats.org/officeDocument/2006/relationships/image" Target="../media/image25.png"/><Relationship Id="rId29" Type="http://schemas.openxmlformats.org/officeDocument/2006/relationships/image" Target="../media/image34.png"/><Relationship Id="rId1" Type="http://schemas.openxmlformats.org/officeDocument/2006/relationships/slideLayout" Target="../slideLayouts/slideLayout2.xml"/><Relationship Id="rId6" Type="http://schemas.openxmlformats.org/officeDocument/2006/relationships/image" Target="../media/image11.png"/><Relationship Id="rId11" Type="http://schemas.openxmlformats.org/officeDocument/2006/relationships/image" Target="../media/image16.png"/><Relationship Id="rId24" Type="http://schemas.openxmlformats.org/officeDocument/2006/relationships/image" Target="../media/image29.png"/><Relationship Id="rId32" Type="http://schemas.openxmlformats.org/officeDocument/2006/relationships/image" Target="../media/image37.png"/><Relationship Id="rId5" Type="http://schemas.openxmlformats.org/officeDocument/2006/relationships/image" Target="../media/image10.png"/><Relationship Id="rId15" Type="http://schemas.openxmlformats.org/officeDocument/2006/relationships/image" Target="../media/image20.png"/><Relationship Id="rId23" Type="http://schemas.openxmlformats.org/officeDocument/2006/relationships/image" Target="../media/image28.png"/><Relationship Id="rId28" Type="http://schemas.openxmlformats.org/officeDocument/2006/relationships/image" Target="../media/image33.png"/><Relationship Id="rId10" Type="http://schemas.openxmlformats.org/officeDocument/2006/relationships/image" Target="../media/image15.png"/><Relationship Id="rId19" Type="http://schemas.openxmlformats.org/officeDocument/2006/relationships/image" Target="../media/image24.png"/><Relationship Id="rId31" Type="http://schemas.openxmlformats.org/officeDocument/2006/relationships/image" Target="../media/image36.png"/><Relationship Id="rId4" Type="http://schemas.openxmlformats.org/officeDocument/2006/relationships/image" Target="../media/image9.png"/><Relationship Id="rId9" Type="http://schemas.openxmlformats.org/officeDocument/2006/relationships/image" Target="../media/image14.png"/><Relationship Id="rId14" Type="http://schemas.openxmlformats.org/officeDocument/2006/relationships/image" Target="../media/image19.png"/><Relationship Id="rId22" Type="http://schemas.openxmlformats.org/officeDocument/2006/relationships/image" Target="../media/image27.png"/><Relationship Id="rId27" Type="http://schemas.openxmlformats.org/officeDocument/2006/relationships/image" Target="../media/image32.png"/><Relationship Id="rId30" Type="http://schemas.openxmlformats.org/officeDocument/2006/relationships/image" Target="../media/image35.png"/></Relationships>
</file>

<file path=ppt/slides/_rels/slide14.xml.rels><?xml version="1.0" encoding="UTF-8" standalone="yes"?>
<Relationships xmlns="http://schemas.openxmlformats.org/package/2006/relationships"><Relationship Id="rId8" Type="http://schemas.openxmlformats.org/officeDocument/2006/relationships/image" Target="../media/image13.png"/><Relationship Id="rId13" Type="http://schemas.openxmlformats.org/officeDocument/2006/relationships/image" Target="../media/image18.png"/><Relationship Id="rId18" Type="http://schemas.openxmlformats.org/officeDocument/2006/relationships/image" Target="../media/image23.png"/><Relationship Id="rId26" Type="http://schemas.openxmlformats.org/officeDocument/2006/relationships/image" Target="../media/image31.png"/><Relationship Id="rId3" Type="http://schemas.openxmlformats.org/officeDocument/2006/relationships/image" Target="../media/image8.png"/><Relationship Id="rId21" Type="http://schemas.openxmlformats.org/officeDocument/2006/relationships/image" Target="../media/image26.png"/><Relationship Id="rId7" Type="http://schemas.openxmlformats.org/officeDocument/2006/relationships/image" Target="../media/image12.png"/><Relationship Id="rId12" Type="http://schemas.openxmlformats.org/officeDocument/2006/relationships/image" Target="../media/image17.png"/><Relationship Id="rId17" Type="http://schemas.openxmlformats.org/officeDocument/2006/relationships/image" Target="../media/image22.png"/><Relationship Id="rId25" Type="http://schemas.openxmlformats.org/officeDocument/2006/relationships/image" Target="../media/image30.png"/><Relationship Id="rId2" Type="http://schemas.openxmlformats.org/officeDocument/2006/relationships/image" Target="../media/image7.png"/><Relationship Id="rId16" Type="http://schemas.openxmlformats.org/officeDocument/2006/relationships/image" Target="../media/image21.png"/><Relationship Id="rId20" Type="http://schemas.openxmlformats.org/officeDocument/2006/relationships/image" Target="../media/image25.png"/><Relationship Id="rId29" Type="http://schemas.openxmlformats.org/officeDocument/2006/relationships/image" Target="../media/image34.png"/><Relationship Id="rId1" Type="http://schemas.openxmlformats.org/officeDocument/2006/relationships/slideLayout" Target="../slideLayouts/slideLayout2.xml"/><Relationship Id="rId6" Type="http://schemas.openxmlformats.org/officeDocument/2006/relationships/image" Target="../media/image11.png"/><Relationship Id="rId11" Type="http://schemas.openxmlformats.org/officeDocument/2006/relationships/image" Target="../media/image16.png"/><Relationship Id="rId24" Type="http://schemas.openxmlformats.org/officeDocument/2006/relationships/image" Target="../media/image29.png"/><Relationship Id="rId32" Type="http://schemas.openxmlformats.org/officeDocument/2006/relationships/image" Target="../media/image37.png"/><Relationship Id="rId5" Type="http://schemas.openxmlformats.org/officeDocument/2006/relationships/image" Target="../media/image10.png"/><Relationship Id="rId15" Type="http://schemas.openxmlformats.org/officeDocument/2006/relationships/image" Target="../media/image20.png"/><Relationship Id="rId23" Type="http://schemas.openxmlformats.org/officeDocument/2006/relationships/image" Target="../media/image28.png"/><Relationship Id="rId28" Type="http://schemas.openxmlformats.org/officeDocument/2006/relationships/image" Target="../media/image33.png"/><Relationship Id="rId10" Type="http://schemas.openxmlformats.org/officeDocument/2006/relationships/image" Target="../media/image15.png"/><Relationship Id="rId19" Type="http://schemas.openxmlformats.org/officeDocument/2006/relationships/image" Target="../media/image24.png"/><Relationship Id="rId31" Type="http://schemas.openxmlformats.org/officeDocument/2006/relationships/image" Target="../media/image36.png"/><Relationship Id="rId4" Type="http://schemas.openxmlformats.org/officeDocument/2006/relationships/image" Target="../media/image9.png"/><Relationship Id="rId9" Type="http://schemas.openxmlformats.org/officeDocument/2006/relationships/image" Target="../media/image14.png"/><Relationship Id="rId14" Type="http://schemas.openxmlformats.org/officeDocument/2006/relationships/image" Target="../media/image19.png"/><Relationship Id="rId22" Type="http://schemas.openxmlformats.org/officeDocument/2006/relationships/image" Target="../media/image27.png"/><Relationship Id="rId27" Type="http://schemas.openxmlformats.org/officeDocument/2006/relationships/image" Target="../media/image32.png"/><Relationship Id="rId30" Type="http://schemas.openxmlformats.org/officeDocument/2006/relationships/image" Target="../media/image35.png"/></Relationships>
</file>

<file path=ppt/slides/_rels/slide15.xml.rels><?xml version="1.0" encoding="UTF-8" standalone="yes"?>
<Relationships xmlns="http://schemas.openxmlformats.org/package/2006/relationships"><Relationship Id="rId8" Type="http://schemas.openxmlformats.org/officeDocument/2006/relationships/image" Target="../media/image12.png"/><Relationship Id="rId13" Type="http://schemas.openxmlformats.org/officeDocument/2006/relationships/image" Target="../media/image17.png"/><Relationship Id="rId18" Type="http://schemas.openxmlformats.org/officeDocument/2006/relationships/image" Target="../media/image22.png"/><Relationship Id="rId26" Type="http://schemas.openxmlformats.org/officeDocument/2006/relationships/image" Target="../media/image30.png"/><Relationship Id="rId3" Type="http://schemas.openxmlformats.org/officeDocument/2006/relationships/image" Target="../media/image7.png"/><Relationship Id="rId21" Type="http://schemas.openxmlformats.org/officeDocument/2006/relationships/image" Target="../media/image25.png"/><Relationship Id="rId7" Type="http://schemas.openxmlformats.org/officeDocument/2006/relationships/image" Target="../media/image11.png"/><Relationship Id="rId12" Type="http://schemas.openxmlformats.org/officeDocument/2006/relationships/image" Target="../media/image16.png"/><Relationship Id="rId17" Type="http://schemas.openxmlformats.org/officeDocument/2006/relationships/image" Target="../media/image21.png"/><Relationship Id="rId25" Type="http://schemas.openxmlformats.org/officeDocument/2006/relationships/image" Target="../media/image29.png"/><Relationship Id="rId2" Type="http://schemas.openxmlformats.org/officeDocument/2006/relationships/image" Target="../media/image4.png"/><Relationship Id="rId16" Type="http://schemas.openxmlformats.org/officeDocument/2006/relationships/image" Target="../media/image20.png"/><Relationship Id="rId20" Type="http://schemas.openxmlformats.org/officeDocument/2006/relationships/image" Target="../media/image24.png"/><Relationship Id="rId29" Type="http://schemas.openxmlformats.org/officeDocument/2006/relationships/image" Target="../media/image33.png"/><Relationship Id="rId1" Type="http://schemas.openxmlformats.org/officeDocument/2006/relationships/slideLayout" Target="../slideLayouts/slideLayout2.xml"/><Relationship Id="rId6" Type="http://schemas.openxmlformats.org/officeDocument/2006/relationships/image" Target="../media/image10.png"/><Relationship Id="rId11" Type="http://schemas.openxmlformats.org/officeDocument/2006/relationships/image" Target="../media/image15.png"/><Relationship Id="rId24" Type="http://schemas.openxmlformats.org/officeDocument/2006/relationships/image" Target="../media/image28.png"/><Relationship Id="rId32" Type="http://schemas.openxmlformats.org/officeDocument/2006/relationships/image" Target="../media/image36.png"/><Relationship Id="rId5" Type="http://schemas.openxmlformats.org/officeDocument/2006/relationships/image" Target="../media/image9.png"/><Relationship Id="rId15" Type="http://schemas.openxmlformats.org/officeDocument/2006/relationships/image" Target="../media/image19.png"/><Relationship Id="rId23" Type="http://schemas.openxmlformats.org/officeDocument/2006/relationships/image" Target="../media/image27.png"/><Relationship Id="rId28" Type="http://schemas.openxmlformats.org/officeDocument/2006/relationships/image" Target="../media/image32.png"/><Relationship Id="rId10" Type="http://schemas.openxmlformats.org/officeDocument/2006/relationships/image" Target="../media/image14.png"/><Relationship Id="rId19" Type="http://schemas.openxmlformats.org/officeDocument/2006/relationships/image" Target="../media/image23.png"/><Relationship Id="rId31" Type="http://schemas.openxmlformats.org/officeDocument/2006/relationships/image" Target="../media/image35.png"/><Relationship Id="rId4" Type="http://schemas.openxmlformats.org/officeDocument/2006/relationships/image" Target="../media/image8.png"/><Relationship Id="rId9" Type="http://schemas.openxmlformats.org/officeDocument/2006/relationships/image" Target="../media/image13.png"/><Relationship Id="rId14" Type="http://schemas.openxmlformats.org/officeDocument/2006/relationships/image" Target="../media/image18.png"/><Relationship Id="rId22" Type="http://schemas.openxmlformats.org/officeDocument/2006/relationships/image" Target="../media/image26.png"/><Relationship Id="rId27" Type="http://schemas.openxmlformats.org/officeDocument/2006/relationships/image" Target="../media/image31.png"/><Relationship Id="rId30" Type="http://schemas.openxmlformats.org/officeDocument/2006/relationships/image" Target="../media/image34.png"/></Relationships>
</file>

<file path=ppt/slides/_rels/slide16.xml.rels><?xml version="1.0" encoding="UTF-8" standalone="yes"?>
<Relationships xmlns="http://schemas.openxmlformats.org/package/2006/relationships"><Relationship Id="rId8" Type="http://schemas.openxmlformats.org/officeDocument/2006/relationships/image" Target="../media/image13.png"/><Relationship Id="rId13" Type="http://schemas.openxmlformats.org/officeDocument/2006/relationships/image" Target="../media/image18.png"/><Relationship Id="rId18" Type="http://schemas.openxmlformats.org/officeDocument/2006/relationships/image" Target="../media/image23.png"/><Relationship Id="rId26" Type="http://schemas.openxmlformats.org/officeDocument/2006/relationships/image" Target="../media/image31.png"/><Relationship Id="rId3" Type="http://schemas.openxmlformats.org/officeDocument/2006/relationships/image" Target="../media/image8.png"/><Relationship Id="rId21" Type="http://schemas.openxmlformats.org/officeDocument/2006/relationships/image" Target="../media/image26.png"/><Relationship Id="rId7" Type="http://schemas.openxmlformats.org/officeDocument/2006/relationships/image" Target="../media/image12.png"/><Relationship Id="rId12" Type="http://schemas.openxmlformats.org/officeDocument/2006/relationships/image" Target="../media/image17.png"/><Relationship Id="rId17" Type="http://schemas.openxmlformats.org/officeDocument/2006/relationships/image" Target="../media/image22.png"/><Relationship Id="rId25" Type="http://schemas.openxmlformats.org/officeDocument/2006/relationships/image" Target="../media/image30.png"/><Relationship Id="rId33" Type="http://schemas.openxmlformats.org/officeDocument/2006/relationships/image" Target="../media/image37.png"/><Relationship Id="rId2" Type="http://schemas.openxmlformats.org/officeDocument/2006/relationships/image" Target="../media/image7.png"/><Relationship Id="rId16" Type="http://schemas.openxmlformats.org/officeDocument/2006/relationships/image" Target="../media/image21.png"/><Relationship Id="rId20" Type="http://schemas.openxmlformats.org/officeDocument/2006/relationships/image" Target="../media/image25.png"/><Relationship Id="rId29" Type="http://schemas.openxmlformats.org/officeDocument/2006/relationships/image" Target="../media/image34.png"/><Relationship Id="rId1" Type="http://schemas.openxmlformats.org/officeDocument/2006/relationships/slideLayout" Target="../slideLayouts/slideLayout2.xml"/><Relationship Id="rId6" Type="http://schemas.openxmlformats.org/officeDocument/2006/relationships/image" Target="../media/image11.png"/><Relationship Id="rId11" Type="http://schemas.openxmlformats.org/officeDocument/2006/relationships/image" Target="../media/image16.png"/><Relationship Id="rId24" Type="http://schemas.openxmlformats.org/officeDocument/2006/relationships/image" Target="../media/image29.png"/><Relationship Id="rId32" Type="http://schemas.openxmlformats.org/officeDocument/2006/relationships/image" Target="../media/image4.png"/><Relationship Id="rId5" Type="http://schemas.openxmlformats.org/officeDocument/2006/relationships/image" Target="../media/image10.png"/><Relationship Id="rId15" Type="http://schemas.openxmlformats.org/officeDocument/2006/relationships/image" Target="../media/image20.png"/><Relationship Id="rId23" Type="http://schemas.openxmlformats.org/officeDocument/2006/relationships/image" Target="../media/image28.png"/><Relationship Id="rId28" Type="http://schemas.openxmlformats.org/officeDocument/2006/relationships/image" Target="../media/image33.png"/><Relationship Id="rId10" Type="http://schemas.openxmlformats.org/officeDocument/2006/relationships/image" Target="../media/image15.png"/><Relationship Id="rId19" Type="http://schemas.openxmlformats.org/officeDocument/2006/relationships/image" Target="../media/image24.png"/><Relationship Id="rId31" Type="http://schemas.openxmlformats.org/officeDocument/2006/relationships/image" Target="../media/image36.png"/><Relationship Id="rId4" Type="http://schemas.openxmlformats.org/officeDocument/2006/relationships/image" Target="../media/image9.png"/><Relationship Id="rId9" Type="http://schemas.openxmlformats.org/officeDocument/2006/relationships/image" Target="../media/image14.png"/><Relationship Id="rId14" Type="http://schemas.openxmlformats.org/officeDocument/2006/relationships/image" Target="../media/image19.png"/><Relationship Id="rId22" Type="http://schemas.openxmlformats.org/officeDocument/2006/relationships/image" Target="../media/image27.png"/><Relationship Id="rId27" Type="http://schemas.openxmlformats.org/officeDocument/2006/relationships/image" Target="../media/image32.png"/><Relationship Id="rId30" Type="http://schemas.openxmlformats.org/officeDocument/2006/relationships/image" Target="../media/image35.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8" Type="http://schemas.openxmlformats.org/officeDocument/2006/relationships/image" Target="../media/image13.png"/><Relationship Id="rId13" Type="http://schemas.openxmlformats.org/officeDocument/2006/relationships/image" Target="../media/image18.png"/><Relationship Id="rId18" Type="http://schemas.openxmlformats.org/officeDocument/2006/relationships/image" Target="../media/image23.png"/><Relationship Id="rId26" Type="http://schemas.openxmlformats.org/officeDocument/2006/relationships/image" Target="../media/image31.png"/><Relationship Id="rId3" Type="http://schemas.openxmlformats.org/officeDocument/2006/relationships/image" Target="../media/image8.png"/><Relationship Id="rId21" Type="http://schemas.openxmlformats.org/officeDocument/2006/relationships/image" Target="../media/image26.png"/><Relationship Id="rId7" Type="http://schemas.openxmlformats.org/officeDocument/2006/relationships/image" Target="../media/image12.png"/><Relationship Id="rId12" Type="http://schemas.openxmlformats.org/officeDocument/2006/relationships/image" Target="../media/image17.png"/><Relationship Id="rId17" Type="http://schemas.openxmlformats.org/officeDocument/2006/relationships/image" Target="../media/image22.png"/><Relationship Id="rId25" Type="http://schemas.openxmlformats.org/officeDocument/2006/relationships/image" Target="../media/image30.png"/><Relationship Id="rId33" Type="http://schemas.openxmlformats.org/officeDocument/2006/relationships/image" Target="../media/image4.png"/><Relationship Id="rId2" Type="http://schemas.openxmlformats.org/officeDocument/2006/relationships/image" Target="../media/image7.png"/><Relationship Id="rId16" Type="http://schemas.openxmlformats.org/officeDocument/2006/relationships/image" Target="../media/image21.png"/><Relationship Id="rId20" Type="http://schemas.openxmlformats.org/officeDocument/2006/relationships/image" Target="../media/image25.png"/><Relationship Id="rId29" Type="http://schemas.openxmlformats.org/officeDocument/2006/relationships/image" Target="../media/image34.png"/><Relationship Id="rId1" Type="http://schemas.openxmlformats.org/officeDocument/2006/relationships/slideLayout" Target="../slideLayouts/slideLayout2.xml"/><Relationship Id="rId6" Type="http://schemas.openxmlformats.org/officeDocument/2006/relationships/image" Target="../media/image11.png"/><Relationship Id="rId11" Type="http://schemas.openxmlformats.org/officeDocument/2006/relationships/image" Target="../media/image16.png"/><Relationship Id="rId24" Type="http://schemas.openxmlformats.org/officeDocument/2006/relationships/image" Target="../media/image29.png"/><Relationship Id="rId32" Type="http://schemas.openxmlformats.org/officeDocument/2006/relationships/image" Target="../media/image37.png"/><Relationship Id="rId5" Type="http://schemas.openxmlformats.org/officeDocument/2006/relationships/image" Target="../media/image10.png"/><Relationship Id="rId15" Type="http://schemas.openxmlformats.org/officeDocument/2006/relationships/image" Target="../media/image20.png"/><Relationship Id="rId23" Type="http://schemas.openxmlformats.org/officeDocument/2006/relationships/image" Target="../media/image28.png"/><Relationship Id="rId28" Type="http://schemas.openxmlformats.org/officeDocument/2006/relationships/image" Target="../media/image33.png"/><Relationship Id="rId10" Type="http://schemas.openxmlformats.org/officeDocument/2006/relationships/image" Target="../media/image15.png"/><Relationship Id="rId19" Type="http://schemas.openxmlformats.org/officeDocument/2006/relationships/image" Target="../media/image24.png"/><Relationship Id="rId31" Type="http://schemas.openxmlformats.org/officeDocument/2006/relationships/image" Target="../media/image36.png"/><Relationship Id="rId4" Type="http://schemas.openxmlformats.org/officeDocument/2006/relationships/image" Target="../media/image9.png"/><Relationship Id="rId9" Type="http://schemas.openxmlformats.org/officeDocument/2006/relationships/image" Target="../media/image14.png"/><Relationship Id="rId14" Type="http://schemas.openxmlformats.org/officeDocument/2006/relationships/image" Target="../media/image19.png"/><Relationship Id="rId22" Type="http://schemas.openxmlformats.org/officeDocument/2006/relationships/image" Target="../media/image27.png"/><Relationship Id="rId27" Type="http://schemas.openxmlformats.org/officeDocument/2006/relationships/image" Target="../media/image32.png"/><Relationship Id="rId30" Type="http://schemas.openxmlformats.org/officeDocument/2006/relationships/image" Target="../media/image35.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8" Type="http://schemas.openxmlformats.org/officeDocument/2006/relationships/image" Target="../media/image13.png"/><Relationship Id="rId13" Type="http://schemas.openxmlformats.org/officeDocument/2006/relationships/image" Target="../media/image18.png"/><Relationship Id="rId18" Type="http://schemas.openxmlformats.org/officeDocument/2006/relationships/image" Target="../media/image23.png"/><Relationship Id="rId26" Type="http://schemas.openxmlformats.org/officeDocument/2006/relationships/image" Target="../media/image31.png"/><Relationship Id="rId3" Type="http://schemas.openxmlformats.org/officeDocument/2006/relationships/image" Target="../media/image8.png"/><Relationship Id="rId21" Type="http://schemas.openxmlformats.org/officeDocument/2006/relationships/image" Target="../media/image26.png"/><Relationship Id="rId7" Type="http://schemas.openxmlformats.org/officeDocument/2006/relationships/image" Target="../media/image12.png"/><Relationship Id="rId12" Type="http://schemas.openxmlformats.org/officeDocument/2006/relationships/image" Target="../media/image17.png"/><Relationship Id="rId17" Type="http://schemas.openxmlformats.org/officeDocument/2006/relationships/image" Target="../media/image22.png"/><Relationship Id="rId25" Type="http://schemas.openxmlformats.org/officeDocument/2006/relationships/image" Target="../media/image30.png"/><Relationship Id="rId33" Type="http://schemas.openxmlformats.org/officeDocument/2006/relationships/image" Target="../media/image4.png"/><Relationship Id="rId2" Type="http://schemas.openxmlformats.org/officeDocument/2006/relationships/image" Target="../media/image7.png"/><Relationship Id="rId16" Type="http://schemas.openxmlformats.org/officeDocument/2006/relationships/image" Target="../media/image21.png"/><Relationship Id="rId20" Type="http://schemas.openxmlformats.org/officeDocument/2006/relationships/image" Target="../media/image25.png"/><Relationship Id="rId29" Type="http://schemas.openxmlformats.org/officeDocument/2006/relationships/image" Target="../media/image34.png"/><Relationship Id="rId1" Type="http://schemas.openxmlformats.org/officeDocument/2006/relationships/slideLayout" Target="../slideLayouts/slideLayout2.xml"/><Relationship Id="rId6" Type="http://schemas.openxmlformats.org/officeDocument/2006/relationships/image" Target="../media/image11.png"/><Relationship Id="rId11" Type="http://schemas.openxmlformats.org/officeDocument/2006/relationships/image" Target="../media/image16.png"/><Relationship Id="rId24" Type="http://schemas.openxmlformats.org/officeDocument/2006/relationships/image" Target="../media/image29.png"/><Relationship Id="rId32" Type="http://schemas.openxmlformats.org/officeDocument/2006/relationships/image" Target="../media/image37.png"/><Relationship Id="rId5" Type="http://schemas.openxmlformats.org/officeDocument/2006/relationships/image" Target="../media/image10.png"/><Relationship Id="rId15" Type="http://schemas.openxmlformats.org/officeDocument/2006/relationships/image" Target="../media/image20.png"/><Relationship Id="rId23" Type="http://schemas.openxmlformats.org/officeDocument/2006/relationships/image" Target="../media/image28.png"/><Relationship Id="rId28" Type="http://schemas.openxmlformats.org/officeDocument/2006/relationships/image" Target="../media/image33.png"/><Relationship Id="rId10" Type="http://schemas.openxmlformats.org/officeDocument/2006/relationships/image" Target="../media/image15.png"/><Relationship Id="rId19" Type="http://schemas.openxmlformats.org/officeDocument/2006/relationships/image" Target="../media/image24.png"/><Relationship Id="rId31" Type="http://schemas.openxmlformats.org/officeDocument/2006/relationships/image" Target="../media/image36.png"/><Relationship Id="rId4" Type="http://schemas.openxmlformats.org/officeDocument/2006/relationships/image" Target="../media/image9.png"/><Relationship Id="rId9" Type="http://schemas.openxmlformats.org/officeDocument/2006/relationships/image" Target="../media/image14.png"/><Relationship Id="rId14" Type="http://schemas.openxmlformats.org/officeDocument/2006/relationships/image" Target="../media/image19.png"/><Relationship Id="rId22" Type="http://schemas.openxmlformats.org/officeDocument/2006/relationships/image" Target="../media/image27.png"/><Relationship Id="rId27" Type="http://schemas.openxmlformats.org/officeDocument/2006/relationships/image" Target="../media/image32.png"/><Relationship Id="rId30" Type="http://schemas.openxmlformats.org/officeDocument/2006/relationships/image" Target="../media/image35.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8" Type="http://schemas.openxmlformats.org/officeDocument/2006/relationships/hyperlink" Target="http://www.oss-erp.co.jp/" TargetMode="External"/><Relationship Id="rId3" Type="http://schemas.openxmlformats.org/officeDocument/2006/relationships/image" Target="../media/image39.jpeg"/><Relationship Id="rId7"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image" Target="../media/image42.png"/><Relationship Id="rId5" Type="http://schemas.openxmlformats.org/officeDocument/2006/relationships/image" Target="../media/image41.png"/><Relationship Id="rId4" Type="http://schemas.openxmlformats.org/officeDocument/2006/relationships/image" Target="../media/image40.jpeg"/></Relationships>
</file>

<file path=ppt/slides/_rels/slide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図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948264" y="4797152"/>
            <a:ext cx="2190428" cy="1800200"/>
          </a:xfrm>
          <a:prstGeom prst="rect">
            <a:avLst/>
          </a:prstGeom>
        </p:spPr>
      </p:pic>
      <p:pic>
        <p:nvPicPr>
          <p:cNvPr id="3" name="図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890712" y="2521074"/>
            <a:ext cx="5362575" cy="1123950"/>
          </a:xfrm>
          <a:prstGeom prst="rect">
            <a:avLst/>
          </a:prstGeom>
        </p:spPr>
      </p:pic>
      <p:sp>
        <p:nvSpPr>
          <p:cNvPr id="5" name="AutoShape 88"/>
          <p:cNvSpPr>
            <a:spLocks noChangeArrowheads="1"/>
          </p:cNvSpPr>
          <p:nvPr/>
        </p:nvSpPr>
        <p:spPr bwMode="auto">
          <a:xfrm>
            <a:off x="755576" y="3861120"/>
            <a:ext cx="7560000" cy="648000"/>
          </a:xfrm>
          <a:prstGeom prst="roundRect">
            <a:avLst>
              <a:gd name="adj" fmla="val 16667"/>
            </a:avLst>
          </a:prstGeom>
          <a:solidFill>
            <a:schemeClr val="accent1">
              <a:lumMod val="20000"/>
              <a:lumOff val="80000"/>
            </a:schemeClr>
          </a:solidFill>
          <a:ln w="25400">
            <a:solidFill>
              <a:schemeClr val="tx2"/>
            </a:solidFill>
            <a:round/>
            <a:headEnd/>
            <a:tailEnd/>
          </a:ln>
          <a:effectLst>
            <a:outerShdw dist="35921" dir="2700000" algn="ctr" rotWithShape="0">
              <a:schemeClr val="bg2"/>
            </a:outerShdw>
          </a:effectLst>
        </p:spPr>
        <p:txBody>
          <a:bodyPr wrap="none" anchor="ctr"/>
          <a:lstStyle/>
          <a:p>
            <a:pPr algn="ctr">
              <a:defRPr/>
            </a:pPr>
            <a:r>
              <a:rPr lang="en-US" altLang="ja-JP" sz="2800" b="1" baseline="0" dirty="0" smtClean="0">
                <a:solidFill>
                  <a:schemeClr val="tx2"/>
                </a:solidFill>
                <a:latin typeface="メイリオ" panose="020B0604030504040204" pitchFamily="50" charset="-128"/>
                <a:ea typeface="メイリオ" panose="020B0604030504040204" pitchFamily="50" charset="-128"/>
                <a:cs typeface="メイリオ" panose="020B0604030504040204" pitchFamily="50" charset="-128"/>
              </a:rPr>
              <a:t>JPIERE-0098:</a:t>
            </a:r>
            <a:r>
              <a:rPr lang="ja-JP" altLang="en-US" sz="2800" b="1" baseline="0" dirty="0" smtClean="0">
                <a:solidFill>
                  <a:schemeClr val="tx2"/>
                </a:solidFill>
                <a:latin typeface="メイリオ" panose="020B0604030504040204" pitchFamily="50" charset="-128"/>
                <a:ea typeface="メイリオ" panose="020B0604030504040204" pitchFamily="50" charset="-128"/>
                <a:cs typeface="メイリオ" panose="020B0604030504040204" pitchFamily="50" charset="-128"/>
              </a:rPr>
              <a:t>マトリクスウィンドウ</a:t>
            </a:r>
            <a:endParaRPr lang="ja-JP" altLang="en-US" sz="2800" b="1" baseline="0" dirty="0">
              <a:solidFill>
                <a:schemeClr val="tx2"/>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6" name="AutoShape 88"/>
          <p:cNvSpPr>
            <a:spLocks noChangeArrowheads="1"/>
          </p:cNvSpPr>
          <p:nvPr/>
        </p:nvSpPr>
        <p:spPr bwMode="auto">
          <a:xfrm>
            <a:off x="972400" y="1844824"/>
            <a:ext cx="7200000" cy="648000"/>
          </a:xfrm>
          <a:prstGeom prst="roundRect">
            <a:avLst>
              <a:gd name="adj" fmla="val 16667"/>
            </a:avLst>
          </a:prstGeom>
          <a:noFill/>
          <a:ln w="25400">
            <a:noFill/>
            <a:round/>
            <a:headEnd/>
            <a:tailEnd/>
          </a:ln>
          <a:effectLst/>
        </p:spPr>
        <p:txBody>
          <a:bodyPr wrap="none" anchor="ctr"/>
          <a:lstStyle/>
          <a:p>
            <a:pPr algn="ctr">
              <a:defRPr/>
            </a:pPr>
            <a:r>
              <a:rPr lang="ja-JP" altLang="en-US" sz="1800" b="1" dirty="0" smtClean="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オープンソースの</a:t>
            </a:r>
            <a:r>
              <a:rPr lang="en-US" altLang="ja-JP" sz="1800" b="1" dirty="0" smtClean="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ERP </a:t>
            </a:r>
            <a:r>
              <a:rPr lang="en-US" altLang="ja-JP" sz="1800" b="1" dirty="0" err="1" smtClean="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iDempiere</a:t>
            </a:r>
            <a:r>
              <a:rPr lang="ja-JP" altLang="en-US" sz="1800" b="1" dirty="0" smtClean="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の日本商習慣対応ディストリビューション</a:t>
            </a:r>
            <a:endParaRPr lang="ja-JP" altLang="en-US" sz="1800" b="1" dirty="0">
              <a:solidFill>
                <a:srgbClr val="FF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altLang="ja-JP" dirty="0"/>
              <a:t>【</a:t>
            </a:r>
            <a:r>
              <a:rPr lang="ja-JP" altLang="en-US" dirty="0"/>
              <a:t>マトリクスウィンドウの設定</a:t>
            </a:r>
            <a:r>
              <a:rPr lang="en-US" altLang="ja-JP" dirty="0"/>
              <a:t>】</a:t>
            </a:r>
            <a:endParaRPr kumimoji="1" lang="ja-JP" altLang="en-US" dirty="0"/>
          </a:p>
        </p:txBody>
      </p:sp>
      <p:sp>
        <p:nvSpPr>
          <p:cNvPr id="4" name="角丸四角形 3"/>
          <p:cNvSpPr/>
          <p:nvPr/>
        </p:nvSpPr>
        <p:spPr bwMode="auto">
          <a:xfrm>
            <a:off x="251520" y="548680"/>
            <a:ext cx="8641655" cy="576263"/>
          </a:xfrm>
          <a:prstGeom prst="roundRect">
            <a:avLst/>
          </a:prstGeom>
          <a:gradFill flip="none" rotWithShape="1">
            <a:gsLst>
              <a:gs pos="0">
                <a:schemeClr val="bg1">
                  <a:lumMod val="75000"/>
                </a:schemeClr>
              </a:gs>
              <a:gs pos="17999">
                <a:schemeClr val="bg1">
                  <a:lumMod val="85000"/>
                </a:schemeClr>
              </a:gs>
              <a:gs pos="36000">
                <a:schemeClr val="bg1"/>
              </a:gs>
              <a:gs pos="61000">
                <a:schemeClr val="bg1"/>
              </a:gs>
              <a:gs pos="82001">
                <a:schemeClr val="bg1">
                  <a:lumMod val="85000"/>
                </a:schemeClr>
              </a:gs>
              <a:gs pos="100000">
                <a:schemeClr val="bg1">
                  <a:lumMod val="75000"/>
                </a:schemeClr>
              </a:gs>
            </a:gsLst>
            <a:lin ang="5400000" scaled="0"/>
            <a:tileRect/>
          </a:gradFill>
          <a:ln w="15875" cap="flat" cmpd="sng" algn="ctr">
            <a:solidFill>
              <a:srgbClr val="C0C0C0"/>
            </a:solidFill>
            <a:prstDash val="solid"/>
            <a:round/>
            <a:headEnd type="none" w="med" len="med"/>
            <a:tailEnd type="none" w="med" len="med"/>
          </a:ln>
          <a:effectLst/>
        </p:spPr>
        <p:txBody>
          <a:bodyPr anchor="ctr"/>
          <a:lstStyle/>
          <a:p>
            <a:pPr indent="536575" algn="l">
              <a:defRPr/>
            </a:pPr>
            <a:r>
              <a:rPr lang="ja-JP" altLang="en-US" sz="1800" b="1" dirty="0" smtClean="0">
                <a:solidFill>
                  <a:schemeClr val="tx2">
                    <a:lumMod val="75000"/>
                  </a:schemeClr>
                </a:solidFill>
                <a:latin typeface="メイリオ" panose="020B0604030504040204" pitchFamily="50" charset="-128"/>
                <a:ea typeface="メイリオ" panose="020B0604030504040204" pitchFamily="50" charset="-128"/>
                <a:cs typeface="メイリオ" panose="020B0604030504040204" pitchFamily="50" charset="-128"/>
              </a:rPr>
              <a:t>マトリクスウィンドウの設定</a:t>
            </a:r>
            <a:endParaRPr lang="ja-JP" altLang="en-US" sz="1800" b="1" dirty="0">
              <a:solidFill>
                <a:schemeClr val="tx2">
                  <a:lumMod val="75000"/>
                </a:schemeClr>
              </a:solidFill>
              <a:latin typeface="メイリオ" panose="020B0604030504040204" pitchFamily="50" charset="-128"/>
              <a:ea typeface="メイリオ" panose="020B0604030504040204" pitchFamily="50" charset="-128"/>
              <a:cs typeface="メイリオ" panose="020B0604030504040204" pitchFamily="50" charset="-128"/>
            </a:endParaRPr>
          </a:p>
        </p:txBody>
      </p:sp>
      <p:pic>
        <p:nvPicPr>
          <p:cNvPr id="5" name="図 4"/>
          <p:cNvPicPr>
            <a:picLocks noChangeAspect="1"/>
          </p:cNvPicPr>
          <p:nvPr/>
        </p:nvPicPr>
        <p:blipFill rotWithShape="1">
          <a:blip r:embed="rId2">
            <a:extLst>
              <a:ext uri="{28A0092B-C50C-407E-A947-70E740481C1C}">
                <a14:useLocalDpi xmlns:a14="http://schemas.microsoft.com/office/drawing/2010/main" val="0"/>
              </a:ext>
            </a:extLst>
          </a:blip>
          <a:srcRect l="17662" r="22278" b="29046"/>
          <a:stretch/>
        </p:blipFill>
        <p:spPr>
          <a:xfrm>
            <a:off x="322569" y="593714"/>
            <a:ext cx="433195" cy="479334"/>
          </a:xfrm>
          <a:prstGeom prst="rect">
            <a:avLst/>
          </a:prstGeom>
        </p:spPr>
      </p:pic>
      <p:sp>
        <p:nvSpPr>
          <p:cNvPr id="67" name="コンテンツ プレースホルダー 2"/>
          <p:cNvSpPr txBox="1">
            <a:spLocks/>
          </p:cNvSpPr>
          <p:nvPr/>
        </p:nvSpPr>
        <p:spPr>
          <a:xfrm>
            <a:off x="250129" y="1556792"/>
            <a:ext cx="8642351" cy="79208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ja-JP"/>
            </a:defPPr>
            <a:lvl1pPr marL="0" indent="0" algn="just" eaLnBrk="1" hangingPunct="1">
              <a:lnSpc>
                <a:spcPct val="120000"/>
              </a:lnSpc>
              <a:spcBef>
                <a:spcPts val="1200"/>
              </a:spcBef>
              <a:buNone/>
              <a:defRPr sz="1800" kern="0">
                <a:latin typeface="メイリオ" panose="020B0604030504040204" pitchFamily="50" charset="-128"/>
                <a:ea typeface="メイリオ" panose="020B0604030504040204" pitchFamily="50" charset="-128"/>
                <a:cs typeface="メイリオ" panose="020B0604030504040204" pitchFamily="50" charset="-128"/>
              </a:defRPr>
            </a:lvl1pPr>
            <a:lvl2pPr>
              <a:defRPr>
                <a:solidFill>
                  <a:schemeClr val="lt1"/>
                </a:solidFill>
                <a:latin typeface="+mn-lt"/>
                <a:ea typeface="+mn-ea"/>
              </a:defRPr>
            </a:lvl2pPr>
            <a:lvl3pPr>
              <a:defRPr>
                <a:solidFill>
                  <a:schemeClr val="lt1"/>
                </a:solidFill>
                <a:latin typeface="+mn-lt"/>
                <a:ea typeface="+mn-ea"/>
              </a:defRPr>
            </a:lvl3pPr>
            <a:lvl4pPr>
              <a:defRPr>
                <a:solidFill>
                  <a:schemeClr val="lt1"/>
                </a:solidFill>
                <a:latin typeface="+mn-lt"/>
                <a:ea typeface="+mn-ea"/>
              </a:defRPr>
            </a:lvl4pPr>
            <a:lvl5pPr>
              <a:defRPr>
                <a:solidFill>
                  <a:schemeClr val="lt1"/>
                </a:solidFill>
                <a:latin typeface="+mn-lt"/>
                <a:ea typeface="+mn-ea"/>
              </a:defRPr>
            </a:lvl5pPr>
            <a:lvl6pPr>
              <a:defRPr>
                <a:solidFill>
                  <a:schemeClr val="lt1"/>
                </a:solidFill>
                <a:latin typeface="+mn-lt"/>
                <a:ea typeface="+mn-ea"/>
              </a:defRPr>
            </a:lvl6pPr>
            <a:lvl7pPr>
              <a:defRPr>
                <a:solidFill>
                  <a:schemeClr val="lt1"/>
                </a:solidFill>
                <a:latin typeface="+mn-lt"/>
                <a:ea typeface="+mn-ea"/>
              </a:defRPr>
            </a:lvl7pPr>
            <a:lvl8pPr>
              <a:defRPr>
                <a:solidFill>
                  <a:schemeClr val="lt1"/>
                </a:solidFill>
                <a:latin typeface="+mn-lt"/>
                <a:ea typeface="+mn-ea"/>
              </a:defRPr>
            </a:lvl8pPr>
            <a:lvl9pPr>
              <a:defRPr>
                <a:solidFill>
                  <a:schemeClr val="lt1"/>
                </a:solidFill>
                <a:latin typeface="+mn-lt"/>
                <a:ea typeface="+mn-ea"/>
              </a:defRPr>
            </a:lvl9pPr>
          </a:lstStyle>
          <a:p>
            <a:r>
              <a:rPr lang="ja-JP" altLang="en-US" dirty="0">
                <a:solidFill>
                  <a:schemeClr val="tx1"/>
                </a:solidFill>
              </a:rPr>
              <a:t>　</a:t>
            </a:r>
            <a:r>
              <a:rPr lang="ja-JP" altLang="en-US" dirty="0" smtClean="0">
                <a:solidFill>
                  <a:schemeClr val="tx1"/>
                </a:solidFill>
              </a:rPr>
              <a:t>マトリクスウィンドウを設定する画面は、マトリクスウィンドウタブと</a:t>
            </a:r>
            <a:r>
              <a:rPr lang="ja-JP" altLang="en-US" dirty="0">
                <a:solidFill>
                  <a:schemeClr val="tx1"/>
                </a:solidFill>
              </a:rPr>
              <a:t>編集</a:t>
            </a:r>
            <a:r>
              <a:rPr lang="ja-JP" altLang="en-US" dirty="0" smtClean="0">
                <a:solidFill>
                  <a:schemeClr val="tx1"/>
                </a:solidFill>
              </a:rPr>
              <a:t>フィールドタブ、検索フィールドタブの</a:t>
            </a:r>
            <a:r>
              <a:rPr lang="en-US" altLang="ja-JP" dirty="0">
                <a:solidFill>
                  <a:schemeClr val="tx1"/>
                </a:solidFill>
              </a:rPr>
              <a:t>3</a:t>
            </a:r>
            <a:r>
              <a:rPr lang="ja-JP" altLang="en-US" dirty="0" smtClean="0">
                <a:solidFill>
                  <a:schemeClr val="tx1"/>
                </a:solidFill>
              </a:rPr>
              <a:t>タブから構成されています。</a:t>
            </a:r>
            <a:endParaRPr lang="en-US" altLang="ja-JP" dirty="0">
              <a:solidFill>
                <a:schemeClr val="tx1"/>
              </a:solidFill>
            </a:endParaRPr>
          </a:p>
        </p:txBody>
      </p:sp>
      <p:sp>
        <p:nvSpPr>
          <p:cNvPr id="71" name="正方形/長方形 70"/>
          <p:cNvSpPr/>
          <p:nvPr/>
        </p:nvSpPr>
        <p:spPr>
          <a:xfrm>
            <a:off x="251520" y="3068960"/>
            <a:ext cx="3024336" cy="884408"/>
          </a:xfrm>
          <a:prstGeom prst="rect">
            <a:avLst/>
          </a:prstGeom>
          <a:solidFill>
            <a:schemeClr val="bg1"/>
          </a:solidFill>
          <a:ln w="254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26" tIns="45713" rIns="91426" bIns="45713" rtlCol="0" anchor="t"/>
          <a:lstStyle/>
          <a:p>
            <a:r>
              <a:rPr lang="ja-JP" altLang="en-US" sz="1600" dirty="0">
                <a:solidFill>
                  <a:schemeClr val="tx1"/>
                </a:solidFill>
                <a:latin typeface="HGPｺﾞｼｯｸM" pitchFamily="50" charset="-128"/>
                <a:ea typeface="HGPｺﾞｼｯｸM" pitchFamily="50" charset="-128"/>
              </a:rPr>
              <a:t>マトリクスウィンドウタブ</a:t>
            </a:r>
          </a:p>
        </p:txBody>
      </p:sp>
      <p:sp>
        <p:nvSpPr>
          <p:cNvPr id="6" name="正方形/長方形 5"/>
          <p:cNvSpPr/>
          <p:nvPr/>
        </p:nvSpPr>
        <p:spPr>
          <a:xfrm>
            <a:off x="323528" y="3429000"/>
            <a:ext cx="2878929" cy="360015"/>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400" dirty="0" err="1" smtClean="0">
                <a:solidFill>
                  <a:schemeClr val="tx2"/>
                </a:solidFill>
              </a:rPr>
              <a:t>JP_MatrixWindow</a:t>
            </a:r>
            <a:r>
              <a:rPr kumimoji="1" lang="ja-JP" altLang="en-US" sz="1400" dirty="0" smtClean="0">
                <a:solidFill>
                  <a:schemeClr val="tx2"/>
                </a:solidFill>
              </a:rPr>
              <a:t>テーブル</a:t>
            </a:r>
            <a:endParaRPr kumimoji="1" lang="ja-JP" altLang="en-US" sz="1400" dirty="0">
              <a:solidFill>
                <a:schemeClr val="tx2"/>
              </a:solidFill>
            </a:endParaRPr>
          </a:p>
        </p:txBody>
      </p:sp>
      <p:sp>
        <p:nvSpPr>
          <p:cNvPr id="72" name="1 つの角を丸めた四角形 71"/>
          <p:cNvSpPr/>
          <p:nvPr/>
        </p:nvSpPr>
        <p:spPr>
          <a:xfrm>
            <a:off x="251520" y="2780928"/>
            <a:ext cx="1224136" cy="288032"/>
          </a:xfrm>
          <a:prstGeom prst="snipRoundRect">
            <a:avLst/>
          </a:prstGeom>
          <a:solidFill>
            <a:schemeClr val="bg1"/>
          </a:solidFill>
          <a:ln w="254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26" tIns="45713" rIns="91426" bIns="45713" rtlCol="0" anchor="ctr"/>
          <a:lstStyle/>
          <a:p>
            <a:pPr algn="ctr"/>
            <a:r>
              <a:rPr lang="ja-JP" altLang="en-US" sz="1050" dirty="0" smtClean="0">
                <a:solidFill>
                  <a:schemeClr val="tx1"/>
                </a:solidFill>
                <a:latin typeface="HGPｺﾞｼｯｸM" pitchFamily="50" charset="-128"/>
                <a:ea typeface="HGPｺﾞｼｯｸM" pitchFamily="50" charset="-128"/>
              </a:rPr>
              <a:t>マトリクスウィンドウ</a:t>
            </a:r>
            <a:endParaRPr lang="ja-JP" altLang="en-US" sz="1050" dirty="0">
              <a:solidFill>
                <a:schemeClr val="tx1"/>
              </a:solidFill>
              <a:latin typeface="HGPｺﾞｼｯｸM" pitchFamily="50" charset="-128"/>
              <a:ea typeface="HGPｺﾞｼｯｸM" pitchFamily="50" charset="-128"/>
            </a:endParaRPr>
          </a:p>
        </p:txBody>
      </p:sp>
      <p:sp>
        <p:nvSpPr>
          <p:cNvPr id="75" name="正方形/長方形 74"/>
          <p:cNvSpPr/>
          <p:nvPr/>
        </p:nvSpPr>
        <p:spPr>
          <a:xfrm>
            <a:off x="251520" y="4725145"/>
            <a:ext cx="3024336" cy="864096"/>
          </a:xfrm>
          <a:prstGeom prst="rect">
            <a:avLst/>
          </a:prstGeom>
          <a:solidFill>
            <a:schemeClr val="bg1"/>
          </a:solidFill>
          <a:ln w="254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26" tIns="45713" rIns="91426" bIns="45713" rtlCol="0" anchor="t"/>
          <a:lstStyle/>
          <a:p>
            <a:r>
              <a:rPr lang="ja-JP" altLang="en-US" sz="1600" dirty="0">
                <a:solidFill>
                  <a:schemeClr val="tx1"/>
                </a:solidFill>
                <a:latin typeface="HGPｺﾞｼｯｸM" pitchFamily="50" charset="-128"/>
                <a:ea typeface="HGPｺﾞｼｯｸM" pitchFamily="50" charset="-128"/>
              </a:rPr>
              <a:t>編集</a:t>
            </a:r>
            <a:r>
              <a:rPr lang="ja-JP" altLang="en-US" sz="1600" dirty="0" smtClean="0">
                <a:solidFill>
                  <a:schemeClr val="tx1"/>
                </a:solidFill>
                <a:latin typeface="HGPｺﾞｼｯｸM" pitchFamily="50" charset="-128"/>
                <a:ea typeface="HGPｺﾞｼｯｸM" pitchFamily="50" charset="-128"/>
              </a:rPr>
              <a:t>フィールドタブ</a:t>
            </a:r>
            <a:endParaRPr lang="ja-JP" altLang="en-US" sz="1600" dirty="0">
              <a:solidFill>
                <a:schemeClr val="tx1"/>
              </a:solidFill>
              <a:latin typeface="HGPｺﾞｼｯｸM" pitchFamily="50" charset="-128"/>
              <a:ea typeface="HGPｺﾞｼｯｸM" pitchFamily="50" charset="-128"/>
            </a:endParaRPr>
          </a:p>
        </p:txBody>
      </p:sp>
      <p:sp>
        <p:nvSpPr>
          <p:cNvPr id="76" name="正方形/長方形 75"/>
          <p:cNvSpPr/>
          <p:nvPr/>
        </p:nvSpPr>
        <p:spPr>
          <a:xfrm>
            <a:off x="323528" y="5085185"/>
            <a:ext cx="2878929" cy="360015"/>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400" dirty="0" err="1" smtClean="0">
                <a:solidFill>
                  <a:schemeClr val="tx2"/>
                </a:solidFill>
              </a:rPr>
              <a:t>JP_MatrixField</a:t>
            </a:r>
            <a:r>
              <a:rPr kumimoji="1" lang="ja-JP" altLang="en-US" sz="1400" dirty="0" smtClean="0">
                <a:solidFill>
                  <a:schemeClr val="tx2"/>
                </a:solidFill>
              </a:rPr>
              <a:t>テーブル</a:t>
            </a:r>
            <a:endParaRPr kumimoji="1" lang="ja-JP" altLang="en-US" sz="1400" dirty="0">
              <a:solidFill>
                <a:schemeClr val="tx2"/>
              </a:solidFill>
            </a:endParaRPr>
          </a:p>
        </p:txBody>
      </p:sp>
      <p:sp>
        <p:nvSpPr>
          <p:cNvPr id="77" name="1 つの角を丸めた四角形 76"/>
          <p:cNvSpPr/>
          <p:nvPr/>
        </p:nvSpPr>
        <p:spPr>
          <a:xfrm>
            <a:off x="251520" y="4437113"/>
            <a:ext cx="1224136" cy="288032"/>
          </a:xfrm>
          <a:prstGeom prst="snipRoundRect">
            <a:avLst/>
          </a:prstGeom>
          <a:solidFill>
            <a:schemeClr val="bg1"/>
          </a:solidFill>
          <a:ln w="254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26" tIns="45713" rIns="91426" bIns="45713" rtlCol="0" anchor="ctr"/>
          <a:lstStyle/>
          <a:p>
            <a:pPr algn="ctr"/>
            <a:r>
              <a:rPr lang="ja-JP" altLang="en-US" sz="1050" dirty="0">
                <a:solidFill>
                  <a:schemeClr val="tx1"/>
                </a:solidFill>
                <a:latin typeface="HGPｺﾞｼｯｸM" pitchFamily="50" charset="-128"/>
                <a:ea typeface="HGPｺﾞｼｯｸM" pitchFamily="50" charset="-128"/>
              </a:rPr>
              <a:t>マトリクス</a:t>
            </a:r>
            <a:r>
              <a:rPr lang="ja-JP" altLang="en-US" sz="1050" dirty="0" smtClean="0">
                <a:solidFill>
                  <a:schemeClr val="tx1"/>
                </a:solidFill>
                <a:latin typeface="HGPｺﾞｼｯｸM" pitchFamily="50" charset="-128"/>
                <a:ea typeface="HGPｺﾞｼｯｸM" pitchFamily="50" charset="-128"/>
              </a:rPr>
              <a:t>ウィンドウ</a:t>
            </a:r>
            <a:endParaRPr lang="ja-JP" altLang="en-US" sz="1050" dirty="0">
              <a:solidFill>
                <a:schemeClr val="tx1"/>
              </a:solidFill>
              <a:latin typeface="HGPｺﾞｼｯｸM" pitchFamily="50" charset="-128"/>
              <a:ea typeface="HGPｺﾞｼｯｸM" pitchFamily="50" charset="-128"/>
            </a:endParaRPr>
          </a:p>
        </p:txBody>
      </p:sp>
      <p:cxnSp>
        <p:nvCxnSpPr>
          <p:cNvPr id="10" name="直線コネクタ 9"/>
          <p:cNvCxnSpPr>
            <a:stCxn id="71" idx="2"/>
            <a:endCxn id="75" idx="0"/>
          </p:cNvCxnSpPr>
          <p:nvPr/>
        </p:nvCxnSpPr>
        <p:spPr>
          <a:xfrm>
            <a:off x="1763688" y="3953368"/>
            <a:ext cx="0" cy="771777"/>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8" name="直線コネクタ 77"/>
          <p:cNvCxnSpPr/>
          <p:nvPr/>
        </p:nvCxnSpPr>
        <p:spPr>
          <a:xfrm>
            <a:off x="1763688" y="4509146"/>
            <a:ext cx="216024" cy="215999"/>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2" name="直線コネクタ 81"/>
          <p:cNvCxnSpPr/>
          <p:nvPr/>
        </p:nvCxnSpPr>
        <p:spPr>
          <a:xfrm flipH="1">
            <a:off x="1547664" y="4509146"/>
            <a:ext cx="216023" cy="215974"/>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17" name="コンテンツ プレースホルダー 2"/>
          <p:cNvSpPr txBox="1">
            <a:spLocks/>
          </p:cNvSpPr>
          <p:nvPr/>
        </p:nvSpPr>
        <p:spPr>
          <a:xfrm>
            <a:off x="3419872" y="3068961"/>
            <a:ext cx="5473999" cy="79208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ja-JP"/>
            </a:defPPr>
            <a:lvl1pPr marL="0" indent="0" algn="just" eaLnBrk="1" hangingPunct="1">
              <a:lnSpc>
                <a:spcPct val="120000"/>
              </a:lnSpc>
              <a:spcBef>
                <a:spcPts val="1200"/>
              </a:spcBef>
              <a:buNone/>
              <a:defRPr sz="1800" kern="0">
                <a:latin typeface="メイリオ" panose="020B0604030504040204" pitchFamily="50" charset="-128"/>
                <a:ea typeface="メイリオ" panose="020B0604030504040204" pitchFamily="50" charset="-128"/>
                <a:cs typeface="メイリオ" panose="020B0604030504040204" pitchFamily="50" charset="-128"/>
              </a:defRPr>
            </a:lvl1pPr>
            <a:lvl2pPr>
              <a:defRPr>
                <a:solidFill>
                  <a:schemeClr val="lt1"/>
                </a:solidFill>
                <a:latin typeface="+mn-lt"/>
                <a:ea typeface="+mn-ea"/>
              </a:defRPr>
            </a:lvl2pPr>
            <a:lvl3pPr>
              <a:defRPr>
                <a:solidFill>
                  <a:schemeClr val="lt1"/>
                </a:solidFill>
                <a:latin typeface="+mn-lt"/>
                <a:ea typeface="+mn-ea"/>
              </a:defRPr>
            </a:lvl3pPr>
            <a:lvl4pPr>
              <a:defRPr>
                <a:solidFill>
                  <a:schemeClr val="lt1"/>
                </a:solidFill>
                <a:latin typeface="+mn-lt"/>
                <a:ea typeface="+mn-ea"/>
              </a:defRPr>
            </a:lvl4pPr>
            <a:lvl5pPr>
              <a:defRPr>
                <a:solidFill>
                  <a:schemeClr val="lt1"/>
                </a:solidFill>
                <a:latin typeface="+mn-lt"/>
                <a:ea typeface="+mn-ea"/>
              </a:defRPr>
            </a:lvl5pPr>
            <a:lvl6pPr>
              <a:defRPr>
                <a:solidFill>
                  <a:schemeClr val="lt1"/>
                </a:solidFill>
                <a:latin typeface="+mn-lt"/>
                <a:ea typeface="+mn-ea"/>
              </a:defRPr>
            </a:lvl6pPr>
            <a:lvl7pPr>
              <a:defRPr>
                <a:solidFill>
                  <a:schemeClr val="lt1"/>
                </a:solidFill>
                <a:latin typeface="+mn-lt"/>
                <a:ea typeface="+mn-ea"/>
              </a:defRPr>
            </a:lvl7pPr>
            <a:lvl8pPr>
              <a:defRPr>
                <a:solidFill>
                  <a:schemeClr val="lt1"/>
                </a:solidFill>
                <a:latin typeface="+mn-lt"/>
                <a:ea typeface="+mn-ea"/>
              </a:defRPr>
            </a:lvl8pPr>
            <a:lvl9pPr>
              <a:defRPr>
                <a:solidFill>
                  <a:schemeClr val="lt1"/>
                </a:solidFill>
                <a:latin typeface="+mn-lt"/>
                <a:ea typeface="+mn-ea"/>
              </a:defRPr>
            </a:lvl9pPr>
          </a:lstStyle>
          <a:p>
            <a:r>
              <a:rPr lang="ja-JP" altLang="en-US" sz="1400" dirty="0" smtClean="0">
                <a:solidFill>
                  <a:schemeClr val="tx1"/>
                </a:solidFill>
              </a:rPr>
              <a:t>マトリクスウィンドウタブでは、マトリクスウィンドウの作成もととなるウィンドウとタブ、縦軸</a:t>
            </a:r>
            <a:r>
              <a:rPr lang="en-US" altLang="ja-JP" sz="1400" dirty="0" smtClean="0">
                <a:solidFill>
                  <a:schemeClr val="tx1"/>
                </a:solidFill>
              </a:rPr>
              <a:t>(X</a:t>
            </a:r>
            <a:r>
              <a:rPr lang="ja-JP" altLang="en-US" sz="1400" dirty="0" smtClean="0">
                <a:solidFill>
                  <a:schemeClr val="tx1"/>
                </a:solidFill>
              </a:rPr>
              <a:t>軸</a:t>
            </a:r>
            <a:r>
              <a:rPr lang="en-US" altLang="ja-JP" sz="1400" dirty="0" smtClean="0">
                <a:solidFill>
                  <a:schemeClr val="tx1"/>
                </a:solidFill>
              </a:rPr>
              <a:t>/</a:t>
            </a:r>
            <a:r>
              <a:rPr lang="ja-JP" altLang="en-US" sz="1400" dirty="0" smtClean="0">
                <a:solidFill>
                  <a:schemeClr val="tx1"/>
                </a:solidFill>
              </a:rPr>
              <a:t>列</a:t>
            </a:r>
            <a:r>
              <a:rPr lang="en-US" altLang="ja-JP" sz="1400" dirty="0" smtClean="0">
                <a:solidFill>
                  <a:schemeClr val="tx1"/>
                </a:solidFill>
              </a:rPr>
              <a:t>)</a:t>
            </a:r>
            <a:r>
              <a:rPr lang="ja-JP" altLang="en-US" sz="1400" dirty="0" smtClean="0">
                <a:solidFill>
                  <a:schemeClr val="tx1"/>
                </a:solidFill>
              </a:rPr>
              <a:t>となるフィールド、横軸</a:t>
            </a:r>
            <a:r>
              <a:rPr lang="en-US" altLang="ja-JP" sz="1400" dirty="0" smtClean="0">
                <a:solidFill>
                  <a:schemeClr val="tx1"/>
                </a:solidFill>
              </a:rPr>
              <a:t>(Y</a:t>
            </a:r>
            <a:r>
              <a:rPr lang="ja-JP" altLang="en-US" sz="1400" dirty="0" smtClean="0">
                <a:solidFill>
                  <a:schemeClr val="tx1"/>
                </a:solidFill>
              </a:rPr>
              <a:t>軸</a:t>
            </a:r>
            <a:r>
              <a:rPr lang="en-US" altLang="ja-JP" sz="1400" dirty="0" smtClean="0">
                <a:solidFill>
                  <a:schemeClr val="tx1"/>
                </a:solidFill>
              </a:rPr>
              <a:t>/</a:t>
            </a:r>
            <a:r>
              <a:rPr lang="ja-JP" altLang="en-US" sz="1400" dirty="0" smtClean="0">
                <a:solidFill>
                  <a:schemeClr val="tx1"/>
                </a:solidFill>
              </a:rPr>
              <a:t>行</a:t>
            </a:r>
            <a:r>
              <a:rPr lang="en-US" altLang="ja-JP" sz="1400" dirty="0" smtClean="0">
                <a:solidFill>
                  <a:schemeClr val="tx1"/>
                </a:solidFill>
              </a:rPr>
              <a:t>)</a:t>
            </a:r>
            <a:r>
              <a:rPr lang="ja-JP" altLang="en-US" sz="1400" dirty="0" smtClean="0">
                <a:solidFill>
                  <a:schemeClr val="tx1"/>
                </a:solidFill>
              </a:rPr>
              <a:t>となるフィールドなどの設定を行います。</a:t>
            </a:r>
            <a:endParaRPr lang="en-US" altLang="ja-JP" sz="1400" dirty="0">
              <a:solidFill>
                <a:schemeClr val="tx1"/>
              </a:solidFill>
            </a:endParaRPr>
          </a:p>
        </p:txBody>
      </p:sp>
      <p:sp>
        <p:nvSpPr>
          <p:cNvPr id="18" name="コンテンツ プレースホルダー 2"/>
          <p:cNvSpPr txBox="1">
            <a:spLocks/>
          </p:cNvSpPr>
          <p:nvPr/>
        </p:nvSpPr>
        <p:spPr>
          <a:xfrm>
            <a:off x="250129" y="5589241"/>
            <a:ext cx="3025727" cy="79208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ja-JP"/>
            </a:defPPr>
            <a:lvl1pPr marL="0" indent="0" algn="just" eaLnBrk="1" hangingPunct="1">
              <a:lnSpc>
                <a:spcPct val="120000"/>
              </a:lnSpc>
              <a:spcBef>
                <a:spcPts val="1200"/>
              </a:spcBef>
              <a:buNone/>
              <a:defRPr sz="1800" kern="0">
                <a:latin typeface="メイリオ" panose="020B0604030504040204" pitchFamily="50" charset="-128"/>
                <a:ea typeface="メイリオ" panose="020B0604030504040204" pitchFamily="50" charset="-128"/>
                <a:cs typeface="メイリオ" panose="020B0604030504040204" pitchFamily="50" charset="-128"/>
              </a:defRPr>
            </a:lvl1pPr>
            <a:lvl2pPr>
              <a:defRPr>
                <a:solidFill>
                  <a:schemeClr val="lt1"/>
                </a:solidFill>
                <a:latin typeface="+mn-lt"/>
                <a:ea typeface="+mn-ea"/>
              </a:defRPr>
            </a:lvl2pPr>
            <a:lvl3pPr>
              <a:defRPr>
                <a:solidFill>
                  <a:schemeClr val="lt1"/>
                </a:solidFill>
                <a:latin typeface="+mn-lt"/>
                <a:ea typeface="+mn-ea"/>
              </a:defRPr>
            </a:lvl3pPr>
            <a:lvl4pPr>
              <a:defRPr>
                <a:solidFill>
                  <a:schemeClr val="lt1"/>
                </a:solidFill>
                <a:latin typeface="+mn-lt"/>
                <a:ea typeface="+mn-ea"/>
              </a:defRPr>
            </a:lvl4pPr>
            <a:lvl5pPr>
              <a:defRPr>
                <a:solidFill>
                  <a:schemeClr val="lt1"/>
                </a:solidFill>
                <a:latin typeface="+mn-lt"/>
                <a:ea typeface="+mn-ea"/>
              </a:defRPr>
            </a:lvl5pPr>
            <a:lvl6pPr>
              <a:defRPr>
                <a:solidFill>
                  <a:schemeClr val="lt1"/>
                </a:solidFill>
                <a:latin typeface="+mn-lt"/>
                <a:ea typeface="+mn-ea"/>
              </a:defRPr>
            </a:lvl6pPr>
            <a:lvl7pPr>
              <a:defRPr>
                <a:solidFill>
                  <a:schemeClr val="lt1"/>
                </a:solidFill>
                <a:latin typeface="+mn-lt"/>
                <a:ea typeface="+mn-ea"/>
              </a:defRPr>
            </a:lvl7pPr>
            <a:lvl8pPr>
              <a:defRPr>
                <a:solidFill>
                  <a:schemeClr val="lt1"/>
                </a:solidFill>
                <a:latin typeface="+mn-lt"/>
                <a:ea typeface="+mn-ea"/>
              </a:defRPr>
            </a:lvl8pPr>
            <a:lvl9pPr>
              <a:defRPr>
                <a:solidFill>
                  <a:schemeClr val="lt1"/>
                </a:solidFill>
                <a:latin typeface="+mn-lt"/>
                <a:ea typeface="+mn-ea"/>
              </a:defRPr>
            </a:lvl9pPr>
          </a:lstStyle>
          <a:p>
            <a:r>
              <a:rPr lang="ja-JP" altLang="en-US" sz="1200" dirty="0">
                <a:solidFill>
                  <a:schemeClr val="tx1"/>
                </a:solidFill>
              </a:rPr>
              <a:t>編集</a:t>
            </a:r>
            <a:r>
              <a:rPr lang="ja-JP" altLang="en-US" sz="1200" dirty="0" smtClean="0">
                <a:solidFill>
                  <a:schemeClr val="tx1"/>
                </a:solidFill>
              </a:rPr>
              <a:t>フィールドタブでは、マトリクスウィンドウで編集対象となるフィールドを設定します。</a:t>
            </a:r>
            <a:endParaRPr lang="en-US" altLang="ja-JP" sz="1200" dirty="0">
              <a:solidFill>
                <a:schemeClr val="tx1"/>
              </a:solidFill>
            </a:endParaRPr>
          </a:p>
        </p:txBody>
      </p:sp>
      <p:sp>
        <p:nvSpPr>
          <p:cNvPr id="21" name="正方形/長方形 20"/>
          <p:cNvSpPr/>
          <p:nvPr/>
        </p:nvSpPr>
        <p:spPr>
          <a:xfrm>
            <a:off x="3779912" y="4725145"/>
            <a:ext cx="3024336" cy="864096"/>
          </a:xfrm>
          <a:prstGeom prst="rect">
            <a:avLst/>
          </a:prstGeom>
          <a:solidFill>
            <a:schemeClr val="bg1"/>
          </a:solidFill>
          <a:ln w="254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26" tIns="45713" rIns="91426" bIns="45713" rtlCol="0" anchor="t"/>
          <a:lstStyle/>
          <a:p>
            <a:r>
              <a:rPr lang="ja-JP" altLang="en-US" sz="1600" dirty="0" smtClean="0">
                <a:solidFill>
                  <a:schemeClr val="tx1"/>
                </a:solidFill>
                <a:latin typeface="HGPｺﾞｼｯｸM" pitchFamily="50" charset="-128"/>
                <a:ea typeface="HGPｺﾞｼｯｸM" pitchFamily="50" charset="-128"/>
              </a:rPr>
              <a:t>検索フィールドタブ</a:t>
            </a:r>
            <a:endParaRPr lang="ja-JP" altLang="en-US" sz="1600" dirty="0">
              <a:solidFill>
                <a:schemeClr val="tx1"/>
              </a:solidFill>
              <a:latin typeface="HGPｺﾞｼｯｸM" pitchFamily="50" charset="-128"/>
              <a:ea typeface="HGPｺﾞｼｯｸM" pitchFamily="50" charset="-128"/>
            </a:endParaRPr>
          </a:p>
        </p:txBody>
      </p:sp>
      <p:sp>
        <p:nvSpPr>
          <p:cNvPr id="22" name="正方形/長方形 21"/>
          <p:cNvSpPr/>
          <p:nvPr/>
        </p:nvSpPr>
        <p:spPr>
          <a:xfrm>
            <a:off x="3851920" y="5085185"/>
            <a:ext cx="2878929" cy="360015"/>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400" dirty="0" err="1" smtClean="0">
                <a:solidFill>
                  <a:schemeClr val="tx2"/>
                </a:solidFill>
              </a:rPr>
              <a:t>JP_MatrixSearchField</a:t>
            </a:r>
            <a:r>
              <a:rPr kumimoji="1" lang="ja-JP" altLang="en-US" sz="1400" dirty="0" smtClean="0">
                <a:solidFill>
                  <a:schemeClr val="tx2"/>
                </a:solidFill>
              </a:rPr>
              <a:t>テーブル</a:t>
            </a:r>
            <a:endParaRPr kumimoji="1" lang="ja-JP" altLang="en-US" sz="1400" dirty="0">
              <a:solidFill>
                <a:schemeClr val="tx2"/>
              </a:solidFill>
            </a:endParaRPr>
          </a:p>
        </p:txBody>
      </p:sp>
      <p:sp>
        <p:nvSpPr>
          <p:cNvPr id="23" name="1 つの角を丸めた四角形 22"/>
          <p:cNvSpPr/>
          <p:nvPr/>
        </p:nvSpPr>
        <p:spPr>
          <a:xfrm>
            <a:off x="3779912" y="4437113"/>
            <a:ext cx="1224136" cy="288032"/>
          </a:xfrm>
          <a:prstGeom prst="snipRoundRect">
            <a:avLst/>
          </a:prstGeom>
          <a:solidFill>
            <a:schemeClr val="bg1"/>
          </a:solidFill>
          <a:ln w="254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26" tIns="45713" rIns="91426" bIns="45713" rtlCol="0" anchor="ctr"/>
          <a:lstStyle/>
          <a:p>
            <a:pPr algn="ctr"/>
            <a:r>
              <a:rPr lang="ja-JP" altLang="en-US" sz="1050" dirty="0">
                <a:solidFill>
                  <a:schemeClr val="tx1"/>
                </a:solidFill>
                <a:latin typeface="HGPｺﾞｼｯｸM" pitchFamily="50" charset="-128"/>
                <a:ea typeface="HGPｺﾞｼｯｸM" pitchFamily="50" charset="-128"/>
              </a:rPr>
              <a:t>マトリクス</a:t>
            </a:r>
            <a:r>
              <a:rPr lang="ja-JP" altLang="en-US" sz="1050" dirty="0" smtClean="0">
                <a:solidFill>
                  <a:schemeClr val="tx1"/>
                </a:solidFill>
                <a:latin typeface="HGPｺﾞｼｯｸM" pitchFamily="50" charset="-128"/>
                <a:ea typeface="HGPｺﾞｼｯｸM" pitchFamily="50" charset="-128"/>
              </a:rPr>
              <a:t>ウィンドウ</a:t>
            </a:r>
            <a:endParaRPr lang="ja-JP" altLang="en-US" sz="1050" dirty="0">
              <a:solidFill>
                <a:schemeClr val="tx1"/>
              </a:solidFill>
              <a:latin typeface="HGPｺﾞｼｯｸM" pitchFamily="50" charset="-128"/>
              <a:ea typeface="HGPｺﾞｼｯｸM" pitchFamily="50" charset="-128"/>
            </a:endParaRPr>
          </a:p>
        </p:txBody>
      </p:sp>
      <p:cxnSp>
        <p:nvCxnSpPr>
          <p:cNvPr id="24" name="直線コネクタ 23"/>
          <p:cNvCxnSpPr/>
          <p:nvPr/>
        </p:nvCxnSpPr>
        <p:spPr>
          <a:xfrm>
            <a:off x="5292080" y="4509146"/>
            <a:ext cx="216024" cy="215999"/>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5" name="直線コネクタ 24"/>
          <p:cNvCxnSpPr/>
          <p:nvPr/>
        </p:nvCxnSpPr>
        <p:spPr>
          <a:xfrm flipH="1">
            <a:off x="5076056" y="4509146"/>
            <a:ext cx="216023" cy="215974"/>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 name="カギ線コネクタ 10"/>
          <p:cNvCxnSpPr>
            <a:stCxn id="71" idx="2"/>
            <a:endCxn id="21" idx="0"/>
          </p:cNvCxnSpPr>
          <p:nvPr/>
        </p:nvCxnSpPr>
        <p:spPr>
          <a:xfrm rot="16200000" flipH="1">
            <a:off x="3141996" y="2575060"/>
            <a:ext cx="771777" cy="3528392"/>
          </a:xfrm>
          <a:prstGeom prst="bentConnector3">
            <a:avLst>
              <a:gd name="adj1" fmla="val 40585"/>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29" name="コンテンツ プレースホルダー 2"/>
          <p:cNvSpPr txBox="1">
            <a:spLocks/>
          </p:cNvSpPr>
          <p:nvPr/>
        </p:nvSpPr>
        <p:spPr>
          <a:xfrm>
            <a:off x="3778521" y="5589241"/>
            <a:ext cx="3025727" cy="79208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ja-JP"/>
            </a:defPPr>
            <a:lvl1pPr marL="0" indent="0" algn="just" eaLnBrk="1" hangingPunct="1">
              <a:lnSpc>
                <a:spcPct val="120000"/>
              </a:lnSpc>
              <a:spcBef>
                <a:spcPts val="1200"/>
              </a:spcBef>
              <a:buNone/>
              <a:defRPr sz="1800" kern="0">
                <a:latin typeface="メイリオ" panose="020B0604030504040204" pitchFamily="50" charset="-128"/>
                <a:ea typeface="メイリオ" panose="020B0604030504040204" pitchFamily="50" charset="-128"/>
                <a:cs typeface="メイリオ" panose="020B0604030504040204" pitchFamily="50" charset="-128"/>
              </a:defRPr>
            </a:lvl1pPr>
            <a:lvl2pPr>
              <a:defRPr>
                <a:solidFill>
                  <a:schemeClr val="lt1"/>
                </a:solidFill>
                <a:latin typeface="+mn-lt"/>
                <a:ea typeface="+mn-ea"/>
              </a:defRPr>
            </a:lvl2pPr>
            <a:lvl3pPr>
              <a:defRPr>
                <a:solidFill>
                  <a:schemeClr val="lt1"/>
                </a:solidFill>
                <a:latin typeface="+mn-lt"/>
                <a:ea typeface="+mn-ea"/>
              </a:defRPr>
            </a:lvl3pPr>
            <a:lvl4pPr>
              <a:defRPr>
                <a:solidFill>
                  <a:schemeClr val="lt1"/>
                </a:solidFill>
                <a:latin typeface="+mn-lt"/>
                <a:ea typeface="+mn-ea"/>
              </a:defRPr>
            </a:lvl4pPr>
            <a:lvl5pPr>
              <a:defRPr>
                <a:solidFill>
                  <a:schemeClr val="lt1"/>
                </a:solidFill>
                <a:latin typeface="+mn-lt"/>
                <a:ea typeface="+mn-ea"/>
              </a:defRPr>
            </a:lvl5pPr>
            <a:lvl6pPr>
              <a:defRPr>
                <a:solidFill>
                  <a:schemeClr val="lt1"/>
                </a:solidFill>
                <a:latin typeface="+mn-lt"/>
                <a:ea typeface="+mn-ea"/>
              </a:defRPr>
            </a:lvl6pPr>
            <a:lvl7pPr>
              <a:defRPr>
                <a:solidFill>
                  <a:schemeClr val="lt1"/>
                </a:solidFill>
                <a:latin typeface="+mn-lt"/>
                <a:ea typeface="+mn-ea"/>
              </a:defRPr>
            </a:lvl7pPr>
            <a:lvl8pPr>
              <a:defRPr>
                <a:solidFill>
                  <a:schemeClr val="lt1"/>
                </a:solidFill>
                <a:latin typeface="+mn-lt"/>
                <a:ea typeface="+mn-ea"/>
              </a:defRPr>
            </a:lvl8pPr>
            <a:lvl9pPr>
              <a:defRPr>
                <a:solidFill>
                  <a:schemeClr val="lt1"/>
                </a:solidFill>
                <a:latin typeface="+mn-lt"/>
                <a:ea typeface="+mn-ea"/>
              </a:defRPr>
            </a:lvl9pPr>
          </a:lstStyle>
          <a:p>
            <a:r>
              <a:rPr lang="ja-JP" altLang="en-US" sz="1200" dirty="0" smtClean="0">
                <a:solidFill>
                  <a:schemeClr val="tx1"/>
                </a:solidFill>
              </a:rPr>
              <a:t>検索フィールドタブでは、編集するデータを検索する条件となるフィールドを設定します。</a:t>
            </a:r>
            <a:endParaRPr lang="en-US" altLang="ja-JP" sz="1200" dirty="0">
              <a:solidFill>
                <a:schemeClr val="tx1"/>
              </a:solidFill>
            </a:endParaRPr>
          </a:p>
        </p:txBody>
      </p:sp>
      <p:sp>
        <p:nvSpPr>
          <p:cNvPr id="26" name="正方形/長方形 25"/>
          <p:cNvSpPr/>
          <p:nvPr/>
        </p:nvSpPr>
        <p:spPr>
          <a:xfrm>
            <a:off x="251520" y="1196792"/>
            <a:ext cx="8640000" cy="360000"/>
          </a:xfrm>
          <a:prstGeom prst="rect">
            <a:avLst/>
          </a:prstGeom>
          <a:solidFill>
            <a:schemeClr val="accent1">
              <a:lumMod val="20000"/>
              <a:lumOff val="8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Ins="0" rtlCol="0" anchor="b"/>
          <a:lstStyle/>
          <a:p>
            <a:pPr algn="l"/>
            <a:r>
              <a:rPr lang="ja-JP" altLang="en-US" sz="1600" b="1"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マトリクスウィンドウの設定概要</a:t>
            </a:r>
            <a:endParaRPr lang="en-US" altLang="ja-JP" sz="1600" b="1"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p:txBody>
      </p:sp>
    </p:spTree>
    <p:extLst>
      <p:ext uri="{BB962C8B-B14F-4D97-AF65-F5344CB8AC3E}">
        <p14:creationId xmlns:p14="http://schemas.microsoft.com/office/powerpoint/2010/main" val="172142063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altLang="ja-JP" dirty="0"/>
              <a:t>【</a:t>
            </a:r>
            <a:r>
              <a:rPr lang="ja-JP" altLang="en-US" dirty="0" smtClean="0"/>
              <a:t>マトリクスウィンドウの設定</a:t>
            </a:r>
            <a:r>
              <a:rPr lang="en-US" altLang="ja-JP" dirty="0" smtClean="0"/>
              <a:t>】</a:t>
            </a:r>
            <a:endParaRPr kumimoji="1" lang="ja-JP" altLang="en-US" dirty="0"/>
          </a:p>
        </p:txBody>
      </p:sp>
      <p:sp>
        <p:nvSpPr>
          <p:cNvPr id="4" name="正方形/長方形 3"/>
          <p:cNvSpPr/>
          <p:nvPr/>
        </p:nvSpPr>
        <p:spPr>
          <a:xfrm>
            <a:off x="251520" y="1288981"/>
            <a:ext cx="5112568" cy="720600"/>
          </a:xfrm>
          <a:prstGeom prst="rect">
            <a:avLst/>
          </a:prstGeom>
          <a:solidFill>
            <a:schemeClr val="bg1"/>
          </a:solidFill>
          <a:ln w="254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26" tIns="45713" rIns="91426" bIns="45713" rtlCol="0" anchor="ctr"/>
          <a:lstStyle/>
          <a:p>
            <a:pPr algn="ctr"/>
            <a:endParaRPr lang="ja-JP" altLang="en-US" dirty="0"/>
          </a:p>
        </p:txBody>
      </p:sp>
      <p:sp>
        <p:nvSpPr>
          <p:cNvPr id="5" name="正方形/長方形 4"/>
          <p:cNvSpPr/>
          <p:nvPr/>
        </p:nvSpPr>
        <p:spPr bwMode="auto">
          <a:xfrm>
            <a:off x="288128" y="1708975"/>
            <a:ext cx="1558601" cy="236300"/>
          </a:xfrm>
          <a:prstGeom prst="rect">
            <a:avLst/>
          </a:prstGeom>
          <a:noFill/>
          <a:ln w="15875" cap="flat" cmpd="sng" algn="ctr">
            <a:noFill/>
            <a:prstDash val="sysDash"/>
            <a:round/>
            <a:headEnd type="none" w="med" len="med"/>
            <a:tailEnd type="none" w="med" len="med"/>
          </a:ln>
          <a:effectLst/>
        </p:spPr>
        <p:txBody>
          <a:bodyPr rIns="0" anchor="ctr"/>
          <a:lstStyle/>
          <a:p>
            <a:pPr algn="l">
              <a:defRPr/>
            </a:pPr>
            <a:r>
              <a:rPr lang="ja-JP" altLang="en-US" sz="800" dirty="0" smtClean="0"/>
              <a:t>マトリクスウィンドウ</a:t>
            </a:r>
            <a:endParaRPr lang="ja-JP" altLang="en-US" sz="800" dirty="0"/>
          </a:p>
        </p:txBody>
      </p:sp>
      <p:grpSp>
        <p:nvGrpSpPr>
          <p:cNvPr id="6" name="グループ化 5"/>
          <p:cNvGrpSpPr/>
          <p:nvPr/>
        </p:nvGrpSpPr>
        <p:grpSpPr>
          <a:xfrm>
            <a:off x="286777" y="1391046"/>
            <a:ext cx="5037932" cy="185935"/>
            <a:chOff x="518802" y="2089641"/>
            <a:chExt cx="8257578" cy="304762"/>
          </a:xfrm>
        </p:grpSpPr>
        <p:pic>
          <p:nvPicPr>
            <p:cNvPr id="7" name="図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174880" y="2130253"/>
              <a:ext cx="223539" cy="223539"/>
            </a:xfrm>
            <a:prstGeom prst="rect">
              <a:avLst/>
            </a:prstGeom>
          </p:spPr>
        </p:pic>
        <p:pic>
          <p:nvPicPr>
            <p:cNvPr id="8" name="図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47547" y="2130253"/>
              <a:ext cx="223539" cy="223539"/>
            </a:xfrm>
            <a:prstGeom prst="rect">
              <a:avLst/>
            </a:prstGeom>
          </p:spPr>
        </p:pic>
        <p:pic>
          <p:nvPicPr>
            <p:cNvPr id="9" name="図 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15529" y="2137247"/>
              <a:ext cx="209550" cy="209550"/>
            </a:xfrm>
            <a:prstGeom prst="rect">
              <a:avLst/>
            </a:prstGeom>
          </p:spPr>
        </p:pic>
        <p:pic>
          <p:nvPicPr>
            <p:cNvPr id="10" name="図 9"/>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051104" y="2137247"/>
              <a:ext cx="209550" cy="209550"/>
            </a:xfrm>
            <a:prstGeom prst="rect">
              <a:avLst/>
            </a:prstGeom>
          </p:spPr>
        </p:pic>
        <p:pic>
          <p:nvPicPr>
            <p:cNvPr id="11" name="図 10"/>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333842" y="2102340"/>
              <a:ext cx="279365" cy="279365"/>
            </a:xfrm>
            <a:prstGeom prst="rect">
              <a:avLst/>
            </a:prstGeom>
          </p:spPr>
        </p:pic>
        <p:pic>
          <p:nvPicPr>
            <p:cNvPr id="12" name="図 11"/>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18802" y="2130253"/>
              <a:ext cx="223539" cy="223539"/>
            </a:xfrm>
            <a:prstGeom prst="rect">
              <a:avLst/>
            </a:prstGeom>
          </p:spPr>
        </p:pic>
        <p:pic>
          <p:nvPicPr>
            <p:cNvPr id="13" name="図 12"/>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098267" y="2130253"/>
              <a:ext cx="223539" cy="223539"/>
            </a:xfrm>
            <a:prstGeom prst="rect">
              <a:avLst/>
            </a:prstGeom>
          </p:spPr>
        </p:pic>
        <p:pic>
          <p:nvPicPr>
            <p:cNvPr id="14" name="図 13"/>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1394994" y="2102340"/>
              <a:ext cx="279365" cy="279365"/>
            </a:xfrm>
            <a:prstGeom prst="rect">
              <a:avLst/>
            </a:prstGeom>
          </p:spPr>
        </p:pic>
        <p:pic>
          <p:nvPicPr>
            <p:cNvPr id="15" name="図 14"/>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3265860" y="2130253"/>
              <a:ext cx="223539" cy="223539"/>
            </a:xfrm>
            <a:prstGeom prst="rect">
              <a:avLst/>
            </a:prstGeom>
          </p:spPr>
        </p:pic>
        <p:pic>
          <p:nvPicPr>
            <p:cNvPr id="16" name="図 15"/>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3562587" y="2130253"/>
              <a:ext cx="223539" cy="223539"/>
            </a:xfrm>
            <a:prstGeom prst="rect">
              <a:avLst/>
            </a:prstGeom>
          </p:spPr>
        </p:pic>
        <p:pic>
          <p:nvPicPr>
            <p:cNvPr id="17" name="図 16"/>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2969133" y="2130253"/>
              <a:ext cx="223539" cy="223539"/>
            </a:xfrm>
            <a:prstGeom prst="rect">
              <a:avLst/>
            </a:prstGeom>
          </p:spPr>
        </p:pic>
        <p:pic>
          <p:nvPicPr>
            <p:cNvPr id="18" name="図 17"/>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3859314" y="2102340"/>
              <a:ext cx="279365" cy="279365"/>
            </a:xfrm>
            <a:prstGeom prst="rect">
              <a:avLst/>
            </a:prstGeom>
            <a:effectLst/>
          </p:spPr>
        </p:pic>
        <p:pic>
          <p:nvPicPr>
            <p:cNvPr id="19" name="図 18"/>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2686395" y="2137247"/>
              <a:ext cx="209550" cy="209550"/>
            </a:xfrm>
            <a:prstGeom prst="rect">
              <a:avLst/>
            </a:prstGeom>
          </p:spPr>
        </p:pic>
        <p:pic>
          <p:nvPicPr>
            <p:cNvPr id="20" name="図 19"/>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a:off x="4564420" y="2102340"/>
              <a:ext cx="279365" cy="279365"/>
            </a:xfrm>
            <a:prstGeom prst="rect">
              <a:avLst/>
            </a:prstGeom>
          </p:spPr>
        </p:pic>
        <p:pic>
          <p:nvPicPr>
            <p:cNvPr id="21" name="図 20"/>
            <p:cNvPicPr>
              <a:picLocks noChangeAspect="1"/>
            </p:cNvPicPr>
            <p:nvPr/>
          </p:nvPicPr>
          <p:blipFill>
            <a:blip r:embed="rId16">
              <a:extLst>
                <a:ext uri="{28A0092B-C50C-407E-A947-70E740481C1C}">
                  <a14:useLocalDpi xmlns:a14="http://schemas.microsoft.com/office/drawing/2010/main" val="0"/>
                </a:ext>
              </a:extLst>
            </a:blip>
            <a:stretch>
              <a:fillRect/>
            </a:stretch>
          </p:blipFill>
          <p:spPr>
            <a:xfrm>
              <a:off x="4211867" y="2102340"/>
              <a:ext cx="279365" cy="279365"/>
            </a:xfrm>
            <a:prstGeom prst="rect">
              <a:avLst/>
            </a:prstGeom>
          </p:spPr>
        </p:pic>
        <p:pic>
          <p:nvPicPr>
            <p:cNvPr id="22" name="図 21"/>
            <p:cNvPicPr>
              <a:picLocks noChangeAspect="1"/>
            </p:cNvPicPr>
            <p:nvPr/>
          </p:nvPicPr>
          <p:blipFill>
            <a:blip r:embed="rId17">
              <a:extLst>
                <a:ext uri="{28A0092B-C50C-407E-A947-70E740481C1C}">
                  <a14:useLocalDpi xmlns:a14="http://schemas.microsoft.com/office/drawing/2010/main" val="0"/>
                </a:ext>
              </a:extLst>
            </a:blip>
            <a:stretch>
              <a:fillRect/>
            </a:stretch>
          </p:blipFill>
          <p:spPr>
            <a:xfrm>
              <a:off x="5213700" y="2130253"/>
              <a:ext cx="223539" cy="223539"/>
            </a:xfrm>
            <a:prstGeom prst="rect">
              <a:avLst/>
            </a:prstGeom>
          </p:spPr>
        </p:pic>
        <p:pic>
          <p:nvPicPr>
            <p:cNvPr id="23" name="図 22"/>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6240930" y="2102290"/>
              <a:ext cx="279464" cy="279464"/>
            </a:xfrm>
            <a:prstGeom prst="rect">
              <a:avLst/>
            </a:prstGeom>
          </p:spPr>
        </p:pic>
        <p:pic>
          <p:nvPicPr>
            <p:cNvPr id="24" name="図 23"/>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5510427" y="2102340"/>
              <a:ext cx="279365" cy="279365"/>
            </a:xfrm>
            <a:prstGeom prst="rect">
              <a:avLst/>
            </a:prstGeom>
          </p:spPr>
        </p:pic>
        <p:pic>
          <p:nvPicPr>
            <p:cNvPr id="25" name="図 24"/>
            <p:cNvPicPr>
              <a:picLocks noChangeAspect="1"/>
            </p:cNvPicPr>
            <p:nvPr/>
          </p:nvPicPr>
          <p:blipFill>
            <a:blip r:embed="rId20">
              <a:extLst>
                <a:ext uri="{28A0092B-C50C-407E-A947-70E740481C1C}">
                  <a14:useLocalDpi xmlns:a14="http://schemas.microsoft.com/office/drawing/2010/main" val="0"/>
                </a:ext>
              </a:extLst>
            </a:blip>
            <a:stretch>
              <a:fillRect/>
            </a:stretch>
          </p:blipFill>
          <p:spPr>
            <a:xfrm>
              <a:off x="7242862" y="2102340"/>
              <a:ext cx="279365" cy="279365"/>
            </a:xfrm>
            <a:prstGeom prst="rect">
              <a:avLst/>
            </a:prstGeom>
          </p:spPr>
        </p:pic>
        <p:pic>
          <p:nvPicPr>
            <p:cNvPr id="26" name="図 25"/>
            <p:cNvPicPr>
              <a:picLocks noChangeAspect="1"/>
            </p:cNvPicPr>
            <p:nvPr/>
          </p:nvPicPr>
          <p:blipFill>
            <a:blip r:embed="rId21">
              <a:extLst>
                <a:ext uri="{28A0092B-C50C-407E-A947-70E740481C1C}">
                  <a14:useLocalDpi xmlns:a14="http://schemas.microsoft.com/office/drawing/2010/main" val="0"/>
                </a:ext>
              </a:extLst>
            </a:blip>
            <a:stretch>
              <a:fillRect/>
            </a:stretch>
          </p:blipFill>
          <p:spPr>
            <a:xfrm>
              <a:off x="6593582" y="2102340"/>
              <a:ext cx="279365" cy="279365"/>
            </a:xfrm>
            <a:prstGeom prst="rect">
              <a:avLst/>
            </a:prstGeom>
          </p:spPr>
        </p:pic>
        <p:pic>
          <p:nvPicPr>
            <p:cNvPr id="27" name="図 26"/>
            <p:cNvPicPr>
              <a:picLocks noChangeAspect="1"/>
            </p:cNvPicPr>
            <p:nvPr/>
          </p:nvPicPr>
          <p:blipFill>
            <a:blip r:embed="rId22">
              <a:extLst>
                <a:ext uri="{28A0092B-C50C-407E-A947-70E740481C1C}">
                  <a14:useLocalDpi xmlns:a14="http://schemas.microsoft.com/office/drawing/2010/main" val="0"/>
                </a:ext>
              </a:extLst>
            </a:blip>
            <a:stretch>
              <a:fillRect/>
            </a:stretch>
          </p:blipFill>
          <p:spPr>
            <a:xfrm>
              <a:off x="6946135" y="2130253"/>
              <a:ext cx="223539" cy="223539"/>
            </a:xfrm>
            <a:prstGeom prst="rect">
              <a:avLst/>
            </a:prstGeom>
          </p:spPr>
        </p:pic>
        <p:pic>
          <p:nvPicPr>
            <p:cNvPr id="28" name="図 27"/>
            <p:cNvPicPr>
              <a:picLocks noChangeAspect="1"/>
            </p:cNvPicPr>
            <p:nvPr/>
          </p:nvPicPr>
          <p:blipFill>
            <a:blip r:embed="rId23">
              <a:extLst>
                <a:ext uri="{28A0092B-C50C-407E-A947-70E740481C1C}">
                  <a14:useLocalDpi xmlns:a14="http://schemas.microsoft.com/office/drawing/2010/main" val="0"/>
                </a:ext>
              </a:extLst>
            </a:blip>
            <a:stretch>
              <a:fillRect/>
            </a:stretch>
          </p:blipFill>
          <p:spPr>
            <a:xfrm>
              <a:off x="4916973" y="2130253"/>
              <a:ext cx="223539" cy="223539"/>
            </a:xfrm>
            <a:prstGeom prst="rect">
              <a:avLst/>
            </a:prstGeom>
          </p:spPr>
        </p:pic>
        <p:pic>
          <p:nvPicPr>
            <p:cNvPr id="29" name="図 28"/>
            <p:cNvPicPr>
              <a:picLocks noChangeAspect="1"/>
            </p:cNvPicPr>
            <p:nvPr/>
          </p:nvPicPr>
          <p:blipFill>
            <a:blip r:embed="rId24">
              <a:extLst>
                <a:ext uri="{28A0092B-C50C-407E-A947-70E740481C1C}">
                  <a14:useLocalDpi xmlns:a14="http://schemas.microsoft.com/office/drawing/2010/main" val="0"/>
                </a:ext>
              </a:extLst>
            </a:blip>
            <a:stretch>
              <a:fillRect/>
            </a:stretch>
          </p:blipFill>
          <p:spPr>
            <a:xfrm>
              <a:off x="7878153" y="2130253"/>
              <a:ext cx="223539" cy="223539"/>
            </a:xfrm>
            <a:prstGeom prst="rect">
              <a:avLst/>
            </a:prstGeom>
          </p:spPr>
        </p:pic>
        <p:pic>
          <p:nvPicPr>
            <p:cNvPr id="30" name="図 29"/>
            <p:cNvPicPr>
              <a:picLocks noChangeAspect="1"/>
            </p:cNvPicPr>
            <p:nvPr/>
          </p:nvPicPr>
          <p:blipFill>
            <a:blip r:embed="rId25">
              <a:extLst>
                <a:ext uri="{28A0092B-C50C-407E-A947-70E740481C1C}">
                  <a14:useLocalDpi xmlns:a14="http://schemas.microsoft.com/office/drawing/2010/main" val="0"/>
                </a:ext>
              </a:extLst>
            </a:blip>
            <a:stretch>
              <a:fillRect/>
            </a:stretch>
          </p:blipFill>
          <p:spPr>
            <a:xfrm>
              <a:off x="8471618" y="2089641"/>
              <a:ext cx="304762" cy="304762"/>
            </a:xfrm>
            <a:prstGeom prst="rect">
              <a:avLst/>
            </a:prstGeom>
          </p:spPr>
        </p:pic>
        <p:pic>
          <p:nvPicPr>
            <p:cNvPr id="31" name="図 30"/>
            <p:cNvPicPr>
              <a:picLocks noChangeAspect="1"/>
            </p:cNvPicPr>
            <p:nvPr/>
          </p:nvPicPr>
          <p:blipFill>
            <a:blip r:embed="rId26">
              <a:extLst>
                <a:ext uri="{28A0092B-C50C-407E-A947-70E740481C1C}">
                  <a14:useLocalDpi xmlns:a14="http://schemas.microsoft.com/office/drawing/2010/main" val="0"/>
                </a:ext>
              </a:extLst>
            </a:blip>
            <a:stretch>
              <a:fillRect/>
            </a:stretch>
          </p:blipFill>
          <p:spPr>
            <a:xfrm>
              <a:off x="7595415" y="2137247"/>
              <a:ext cx="209550" cy="209550"/>
            </a:xfrm>
            <a:prstGeom prst="rect">
              <a:avLst/>
            </a:prstGeom>
          </p:spPr>
        </p:pic>
        <p:pic>
          <p:nvPicPr>
            <p:cNvPr id="32" name="図 31"/>
            <p:cNvPicPr>
              <a:picLocks noChangeAspect="1"/>
            </p:cNvPicPr>
            <p:nvPr/>
          </p:nvPicPr>
          <p:blipFill>
            <a:blip r:embed="rId27">
              <a:extLst>
                <a:ext uri="{28A0092B-C50C-407E-A947-70E740481C1C}">
                  <a14:useLocalDpi xmlns:a14="http://schemas.microsoft.com/office/drawing/2010/main" val="0"/>
                </a:ext>
              </a:extLst>
            </a:blip>
            <a:stretch>
              <a:fillRect/>
            </a:stretch>
          </p:blipFill>
          <p:spPr>
            <a:xfrm>
              <a:off x="5862980" y="2089641"/>
              <a:ext cx="304762" cy="304762"/>
            </a:xfrm>
            <a:prstGeom prst="rect">
              <a:avLst/>
            </a:prstGeom>
          </p:spPr>
        </p:pic>
      </p:grpSp>
      <p:pic>
        <p:nvPicPr>
          <p:cNvPr id="33" name="図 32"/>
          <p:cNvPicPr>
            <a:picLocks noChangeAspect="1"/>
          </p:cNvPicPr>
          <p:nvPr/>
        </p:nvPicPr>
        <p:blipFill>
          <a:blip r:embed="rId28">
            <a:extLst>
              <a:ext uri="{28A0092B-C50C-407E-A947-70E740481C1C}">
                <a14:useLocalDpi xmlns:a14="http://schemas.microsoft.com/office/drawing/2010/main" val="0"/>
              </a:ext>
            </a:extLst>
          </a:blip>
          <a:stretch>
            <a:fillRect/>
          </a:stretch>
        </p:blipFill>
        <p:spPr>
          <a:xfrm>
            <a:off x="2915816" y="1687443"/>
            <a:ext cx="279365" cy="279365"/>
          </a:xfrm>
          <a:prstGeom prst="rect">
            <a:avLst/>
          </a:prstGeom>
        </p:spPr>
      </p:pic>
      <p:pic>
        <p:nvPicPr>
          <p:cNvPr id="34" name="図 33"/>
          <p:cNvPicPr>
            <a:picLocks noChangeAspect="1"/>
          </p:cNvPicPr>
          <p:nvPr/>
        </p:nvPicPr>
        <p:blipFill>
          <a:blip r:embed="rId29">
            <a:extLst>
              <a:ext uri="{28A0092B-C50C-407E-A947-70E740481C1C}">
                <a14:useLocalDpi xmlns:a14="http://schemas.microsoft.com/office/drawing/2010/main" val="0"/>
              </a:ext>
            </a:extLst>
          </a:blip>
          <a:stretch>
            <a:fillRect/>
          </a:stretch>
        </p:blipFill>
        <p:spPr>
          <a:xfrm>
            <a:off x="5021341" y="1687443"/>
            <a:ext cx="279365" cy="279365"/>
          </a:xfrm>
          <a:prstGeom prst="rect">
            <a:avLst/>
          </a:prstGeom>
        </p:spPr>
      </p:pic>
      <p:pic>
        <p:nvPicPr>
          <p:cNvPr id="35" name="図 34"/>
          <p:cNvPicPr>
            <a:picLocks noChangeAspect="1"/>
          </p:cNvPicPr>
          <p:nvPr/>
        </p:nvPicPr>
        <p:blipFill>
          <a:blip r:embed="rId30">
            <a:extLst>
              <a:ext uri="{28A0092B-C50C-407E-A947-70E740481C1C}">
                <a14:useLocalDpi xmlns:a14="http://schemas.microsoft.com/office/drawing/2010/main" val="0"/>
              </a:ext>
            </a:extLst>
          </a:blip>
          <a:stretch>
            <a:fillRect/>
          </a:stretch>
        </p:blipFill>
        <p:spPr>
          <a:xfrm>
            <a:off x="3131840" y="1687443"/>
            <a:ext cx="279365" cy="279365"/>
          </a:xfrm>
          <a:prstGeom prst="rect">
            <a:avLst/>
          </a:prstGeom>
        </p:spPr>
      </p:pic>
      <p:pic>
        <p:nvPicPr>
          <p:cNvPr id="36" name="図 35"/>
          <p:cNvPicPr>
            <a:picLocks noChangeAspect="1"/>
          </p:cNvPicPr>
          <p:nvPr/>
        </p:nvPicPr>
        <p:blipFill>
          <a:blip r:embed="rId31">
            <a:extLst>
              <a:ext uri="{28A0092B-C50C-407E-A947-70E740481C1C}">
                <a14:useLocalDpi xmlns:a14="http://schemas.microsoft.com/office/drawing/2010/main" val="0"/>
              </a:ext>
            </a:extLst>
          </a:blip>
          <a:stretch>
            <a:fillRect/>
          </a:stretch>
        </p:blipFill>
        <p:spPr>
          <a:xfrm>
            <a:off x="4796650" y="1687443"/>
            <a:ext cx="279365" cy="279365"/>
          </a:xfrm>
          <a:prstGeom prst="rect">
            <a:avLst/>
          </a:prstGeom>
        </p:spPr>
      </p:pic>
      <p:sp>
        <p:nvSpPr>
          <p:cNvPr id="37" name="正方形/長方形 36"/>
          <p:cNvSpPr/>
          <p:nvPr/>
        </p:nvSpPr>
        <p:spPr bwMode="auto">
          <a:xfrm>
            <a:off x="3341171" y="1708975"/>
            <a:ext cx="1469566" cy="236300"/>
          </a:xfrm>
          <a:prstGeom prst="rect">
            <a:avLst/>
          </a:prstGeom>
          <a:noFill/>
          <a:ln w="15875" cap="flat" cmpd="sng" algn="ctr">
            <a:noFill/>
            <a:prstDash val="sysDash"/>
            <a:round/>
            <a:headEnd type="none" w="med" len="med"/>
            <a:tailEnd type="none" w="med" len="med"/>
          </a:ln>
          <a:effectLst/>
        </p:spPr>
        <p:txBody>
          <a:bodyPr rIns="0" anchor="ctr"/>
          <a:lstStyle/>
          <a:p>
            <a:pPr algn="ctr">
              <a:defRPr/>
            </a:pPr>
            <a:r>
              <a:rPr lang="en-US" altLang="ja-JP" sz="800" dirty="0" smtClean="0"/>
              <a:t>[ </a:t>
            </a:r>
            <a:r>
              <a:rPr lang="ja-JP" altLang="en-US" sz="800" dirty="0" smtClean="0"/>
              <a:t>選択レコード</a:t>
            </a:r>
            <a:r>
              <a:rPr lang="en-US" altLang="ja-JP" sz="800" dirty="0" smtClean="0"/>
              <a:t>/</a:t>
            </a:r>
            <a:r>
              <a:rPr lang="ja-JP" altLang="en-US" sz="800" dirty="0" smtClean="0"/>
              <a:t>表示レコード数</a:t>
            </a:r>
            <a:r>
              <a:rPr lang="en-US" altLang="ja-JP" sz="800" dirty="0" smtClean="0"/>
              <a:t>]</a:t>
            </a:r>
            <a:endParaRPr lang="ja-JP" altLang="en-US" sz="800" dirty="0"/>
          </a:p>
        </p:txBody>
      </p:sp>
      <p:sp>
        <p:nvSpPr>
          <p:cNvPr id="38" name="正方形/長方形 37"/>
          <p:cNvSpPr/>
          <p:nvPr/>
        </p:nvSpPr>
        <p:spPr>
          <a:xfrm>
            <a:off x="251520" y="2009558"/>
            <a:ext cx="5112568" cy="2931610"/>
          </a:xfrm>
          <a:prstGeom prst="rect">
            <a:avLst/>
          </a:prstGeom>
          <a:solidFill>
            <a:schemeClr val="bg1"/>
          </a:solidFill>
          <a:ln w="254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26" tIns="45713" rIns="91426" bIns="45713" rtlCol="0" anchor="ctr"/>
          <a:lstStyle/>
          <a:p>
            <a:pPr algn="ctr"/>
            <a:endParaRPr kumimoji="1" lang="ja-JP" altLang="en-US" dirty="0"/>
          </a:p>
        </p:txBody>
      </p:sp>
      <p:sp>
        <p:nvSpPr>
          <p:cNvPr id="39" name="正方形/長方形 38"/>
          <p:cNvSpPr/>
          <p:nvPr/>
        </p:nvSpPr>
        <p:spPr>
          <a:xfrm>
            <a:off x="1331800" y="2081589"/>
            <a:ext cx="1440000" cy="216000"/>
          </a:xfrm>
          <a:prstGeom prst="rect">
            <a:avLst/>
          </a:prstGeom>
          <a:solidFill>
            <a:schemeClr val="bg1">
              <a:lumMod val="75000"/>
            </a:schemeClr>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l"/>
            <a:r>
              <a:rPr lang="en-US" altLang="ja-JP" sz="800" dirty="0" smtClean="0">
                <a:solidFill>
                  <a:schemeClr val="tx1"/>
                </a:solidFill>
                <a:latin typeface="Meiryo UI" pitchFamily="50" charset="-128"/>
                <a:ea typeface="Meiryo UI" pitchFamily="50" charset="-128"/>
                <a:cs typeface="Meiryo UI" pitchFamily="50" charset="-128"/>
              </a:rPr>
              <a:t>System</a:t>
            </a:r>
            <a:endParaRPr lang="ja-JP" altLang="en-US" sz="800" dirty="0">
              <a:solidFill>
                <a:schemeClr val="tx1"/>
              </a:solidFill>
              <a:latin typeface="Meiryo UI" pitchFamily="50" charset="-128"/>
              <a:ea typeface="Meiryo UI" pitchFamily="50" charset="-128"/>
              <a:cs typeface="Meiryo UI" pitchFamily="50" charset="-128"/>
            </a:endParaRPr>
          </a:p>
        </p:txBody>
      </p:sp>
      <p:sp>
        <p:nvSpPr>
          <p:cNvPr id="40" name="1 つの角を丸めた四角形 39"/>
          <p:cNvSpPr/>
          <p:nvPr/>
        </p:nvSpPr>
        <p:spPr>
          <a:xfrm>
            <a:off x="254087" y="1001469"/>
            <a:ext cx="1440000" cy="288000"/>
          </a:xfrm>
          <a:prstGeom prst="snipRoundRect">
            <a:avLst/>
          </a:prstGeom>
          <a:solidFill>
            <a:schemeClr val="bg1"/>
          </a:solidFill>
          <a:ln w="254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26" tIns="45713" rIns="91426" bIns="45713" rtlCol="0" anchor="ctr"/>
          <a:lstStyle/>
          <a:p>
            <a:pPr algn="ctr"/>
            <a:r>
              <a:rPr lang="ja-JP" altLang="en-US" sz="1050" dirty="0" smtClean="0">
                <a:solidFill>
                  <a:schemeClr val="tx1"/>
                </a:solidFill>
                <a:latin typeface="HGPｺﾞｼｯｸM" pitchFamily="50" charset="-128"/>
                <a:ea typeface="HGPｺﾞｼｯｸM" pitchFamily="50" charset="-128"/>
              </a:rPr>
              <a:t>マトリクスウィンドウ</a:t>
            </a:r>
            <a:endParaRPr lang="ja-JP" altLang="en-US" sz="1050" dirty="0">
              <a:solidFill>
                <a:schemeClr val="tx1"/>
              </a:solidFill>
              <a:latin typeface="HGPｺﾞｼｯｸM" pitchFamily="50" charset="-128"/>
              <a:ea typeface="HGPｺﾞｼｯｸM" pitchFamily="50" charset="-128"/>
            </a:endParaRPr>
          </a:p>
        </p:txBody>
      </p:sp>
      <p:sp>
        <p:nvSpPr>
          <p:cNvPr id="41" name="正方形/長方形 40"/>
          <p:cNvSpPr/>
          <p:nvPr/>
        </p:nvSpPr>
        <p:spPr>
          <a:xfrm>
            <a:off x="243459" y="2081589"/>
            <a:ext cx="1080000" cy="21600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r"/>
            <a:r>
              <a:rPr lang="ja-JP" altLang="en-US" sz="800" dirty="0" smtClean="0">
                <a:solidFill>
                  <a:schemeClr val="tx1"/>
                </a:solidFill>
                <a:latin typeface="HGPｺﾞｼｯｸM" pitchFamily="50" charset="-128"/>
                <a:ea typeface="HGPｺﾞｼｯｸM" pitchFamily="50" charset="-128"/>
              </a:rPr>
              <a:t>クライアント</a:t>
            </a:r>
            <a:endParaRPr lang="ja-JP" altLang="en-US" sz="800" dirty="0">
              <a:solidFill>
                <a:schemeClr val="tx1"/>
              </a:solidFill>
              <a:latin typeface="HGPｺﾞｼｯｸM" pitchFamily="50" charset="-128"/>
              <a:ea typeface="HGPｺﾞｼｯｸM" pitchFamily="50" charset="-128"/>
            </a:endParaRPr>
          </a:p>
        </p:txBody>
      </p:sp>
      <p:sp>
        <p:nvSpPr>
          <p:cNvPr id="42" name="正方形/長方形 41"/>
          <p:cNvSpPr/>
          <p:nvPr/>
        </p:nvSpPr>
        <p:spPr>
          <a:xfrm>
            <a:off x="3851928" y="2081565"/>
            <a:ext cx="1440000" cy="216000"/>
          </a:xfrm>
          <a:prstGeom prst="rect">
            <a:avLst/>
          </a:prstGeom>
          <a:solidFill>
            <a:schemeClr val="bg1">
              <a:lumMod val="75000"/>
            </a:schemeClr>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l"/>
            <a:r>
              <a:rPr lang="en-US" altLang="ja-JP" sz="800" dirty="0">
                <a:solidFill>
                  <a:schemeClr val="tx1"/>
                </a:solidFill>
                <a:latin typeface="Meiryo UI" pitchFamily="50" charset="-128"/>
                <a:ea typeface="Meiryo UI" pitchFamily="50" charset="-128"/>
                <a:cs typeface="Meiryo UI" pitchFamily="50" charset="-128"/>
              </a:rPr>
              <a:t>*</a:t>
            </a:r>
            <a:endParaRPr lang="ja-JP" altLang="en-US" sz="800" dirty="0">
              <a:solidFill>
                <a:schemeClr val="tx1"/>
              </a:solidFill>
              <a:latin typeface="Meiryo UI" pitchFamily="50" charset="-128"/>
              <a:ea typeface="Meiryo UI" pitchFamily="50" charset="-128"/>
              <a:cs typeface="Meiryo UI" pitchFamily="50" charset="-128"/>
            </a:endParaRPr>
          </a:p>
        </p:txBody>
      </p:sp>
      <p:sp>
        <p:nvSpPr>
          <p:cNvPr id="43" name="正方形/長方形 42"/>
          <p:cNvSpPr/>
          <p:nvPr/>
        </p:nvSpPr>
        <p:spPr>
          <a:xfrm>
            <a:off x="2763892" y="2081565"/>
            <a:ext cx="1080000" cy="21600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r"/>
            <a:r>
              <a:rPr lang="ja-JP" altLang="en-US" sz="800" dirty="0" smtClean="0">
                <a:solidFill>
                  <a:schemeClr val="tx1"/>
                </a:solidFill>
                <a:latin typeface="HGPｺﾞｼｯｸM" pitchFamily="50" charset="-128"/>
                <a:ea typeface="HGPｺﾞｼｯｸM" pitchFamily="50" charset="-128"/>
              </a:rPr>
              <a:t>組織</a:t>
            </a:r>
            <a:endParaRPr lang="ja-JP" altLang="en-US" sz="800" dirty="0">
              <a:solidFill>
                <a:schemeClr val="tx1"/>
              </a:solidFill>
              <a:latin typeface="HGPｺﾞｼｯｸM" pitchFamily="50" charset="-128"/>
              <a:ea typeface="HGPｺﾞｼｯｸM" pitchFamily="50" charset="-128"/>
            </a:endParaRPr>
          </a:p>
        </p:txBody>
      </p:sp>
      <p:sp>
        <p:nvSpPr>
          <p:cNvPr id="44" name="正方形/長方形 43"/>
          <p:cNvSpPr/>
          <p:nvPr/>
        </p:nvSpPr>
        <p:spPr>
          <a:xfrm>
            <a:off x="1331672" y="3739285"/>
            <a:ext cx="1440000" cy="216000"/>
          </a:xfrm>
          <a:prstGeom prst="rect">
            <a:avLst/>
          </a:prstGeom>
          <a:solidFill>
            <a:schemeClr val="bg1"/>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l"/>
            <a:r>
              <a:rPr lang="ja-JP" altLang="en-US" sz="800" dirty="0" smtClean="0">
                <a:solidFill>
                  <a:schemeClr val="tx1"/>
                </a:solidFill>
                <a:latin typeface="Meiryo UI" pitchFamily="50" charset="-128"/>
                <a:ea typeface="Meiryo UI" pitchFamily="50" charset="-128"/>
                <a:cs typeface="Meiryo UI" pitchFamily="50" charset="-128"/>
              </a:rPr>
              <a:t>納品実績明細</a:t>
            </a:r>
            <a:endParaRPr lang="ja-JP" altLang="en-US" sz="800" dirty="0">
              <a:solidFill>
                <a:schemeClr val="tx1"/>
              </a:solidFill>
              <a:latin typeface="Meiryo UI" pitchFamily="50" charset="-128"/>
              <a:ea typeface="Meiryo UI" pitchFamily="50" charset="-128"/>
              <a:cs typeface="Meiryo UI" pitchFamily="50" charset="-128"/>
            </a:endParaRPr>
          </a:p>
        </p:txBody>
      </p:sp>
      <p:sp>
        <p:nvSpPr>
          <p:cNvPr id="45" name="正方形/長方形 44"/>
          <p:cNvSpPr/>
          <p:nvPr/>
        </p:nvSpPr>
        <p:spPr>
          <a:xfrm>
            <a:off x="243331" y="3739285"/>
            <a:ext cx="1080000" cy="21600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r"/>
            <a:r>
              <a:rPr lang="ja-JP" altLang="en-US" sz="800" dirty="0" smtClean="0">
                <a:solidFill>
                  <a:schemeClr val="tx1"/>
                </a:solidFill>
                <a:latin typeface="HGPｺﾞｼｯｸM" pitchFamily="50" charset="-128"/>
                <a:ea typeface="HGPｺﾞｼｯｸM" pitchFamily="50" charset="-128"/>
              </a:rPr>
              <a:t>タブ</a:t>
            </a:r>
            <a:r>
              <a:rPr lang="en-US" altLang="ja-JP" sz="800" dirty="0" smtClean="0">
                <a:solidFill>
                  <a:schemeClr val="tx1"/>
                </a:solidFill>
                <a:latin typeface="HGPｺﾞｼｯｸM" pitchFamily="50" charset="-128"/>
                <a:ea typeface="HGPｺﾞｼｯｸM" pitchFamily="50" charset="-128"/>
              </a:rPr>
              <a:t>*</a:t>
            </a:r>
            <a:endParaRPr lang="ja-JP" altLang="en-US" sz="800" dirty="0">
              <a:solidFill>
                <a:schemeClr val="tx1"/>
              </a:solidFill>
              <a:latin typeface="HGPｺﾞｼｯｸM" pitchFamily="50" charset="-128"/>
              <a:ea typeface="HGPｺﾞｼｯｸM" pitchFamily="50" charset="-128"/>
            </a:endParaRPr>
          </a:p>
        </p:txBody>
      </p:sp>
      <p:sp>
        <p:nvSpPr>
          <p:cNvPr id="46" name="正方形/長方形 45"/>
          <p:cNvSpPr/>
          <p:nvPr/>
        </p:nvSpPr>
        <p:spPr>
          <a:xfrm>
            <a:off x="1331648" y="4027293"/>
            <a:ext cx="1440000" cy="216000"/>
          </a:xfrm>
          <a:prstGeom prst="rect">
            <a:avLst/>
          </a:prstGeom>
          <a:solidFill>
            <a:schemeClr val="bg1"/>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l"/>
            <a:r>
              <a:rPr lang="ja-JP" altLang="en-US" sz="800" dirty="0" smtClean="0">
                <a:solidFill>
                  <a:schemeClr val="tx1"/>
                </a:solidFill>
                <a:latin typeface="Meiryo UI" pitchFamily="50" charset="-128"/>
                <a:ea typeface="Meiryo UI" pitchFamily="50" charset="-128"/>
                <a:cs typeface="Meiryo UI" pitchFamily="50" charset="-128"/>
              </a:rPr>
              <a:t>品目</a:t>
            </a:r>
            <a:endParaRPr lang="ja-JP" altLang="en-US" sz="800" dirty="0">
              <a:solidFill>
                <a:schemeClr val="tx1"/>
              </a:solidFill>
              <a:latin typeface="Meiryo UI" pitchFamily="50" charset="-128"/>
              <a:ea typeface="Meiryo UI" pitchFamily="50" charset="-128"/>
              <a:cs typeface="Meiryo UI" pitchFamily="50" charset="-128"/>
            </a:endParaRPr>
          </a:p>
        </p:txBody>
      </p:sp>
      <p:sp>
        <p:nvSpPr>
          <p:cNvPr id="47" name="正方形/長方形 46"/>
          <p:cNvSpPr/>
          <p:nvPr/>
        </p:nvSpPr>
        <p:spPr>
          <a:xfrm>
            <a:off x="243307" y="4027293"/>
            <a:ext cx="1080000" cy="21600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r"/>
            <a:r>
              <a:rPr lang="ja-JP" altLang="en-US" sz="800" dirty="0" smtClean="0">
                <a:solidFill>
                  <a:schemeClr val="tx1"/>
                </a:solidFill>
                <a:latin typeface="HGPｺﾞｼｯｸM" pitchFamily="50" charset="-128"/>
                <a:ea typeface="HGPｺﾞｼｯｸM" pitchFamily="50" charset="-128"/>
              </a:rPr>
              <a:t>列キーフィールド</a:t>
            </a:r>
            <a:r>
              <a:rPr lang="en-US" altLang="ja-JP" sz="800" dirty="0" smtClean="0">
                <a:solidFill>
                  <a:schemeClr val="tx1"/>
                </a:solidFill>
                <a:latin typeface="HGPｺﾞｼｯｸM" pitchFamily="50" charset="-128"/>
                <a:ea typeface="HGPｺﾞｼｯｸM" pitchFamily="50" charset="-128"/>
              </a:rPr>
              <a:t>*</a:t>
            </a:r>
            <a:endParaRPr lang="ja-JP" altLang="en-US" sz="800" dirty="0">
              <a:solidFill>
                <a:schemeClr val="tx1"/>
              </a:solidFill>
              <a:latin typeface="HGPｺﾞｼｯｸM" pitchFamily="50" charset="-128"/>
              <a:ea typeface="HGPｺﾞｼｯｸM" pitchFamily="50" charset="-128"/>
            </a:endParaRPr>
          </a:p>
        </p:txBody>
      </p:sp>
      <p:sp>
        <p:nvSpPr>
          <p:cNvPr id="48" name="正方形/長方形 47"/>
          <p:cNvSpPr/>
          <p:nvPr/>
        </p:nvSpPr>
        <p:spPr>
          <a:xfrm>
            <a:off x="1339556" y="4293120"/>
            <a:ext cx="1440000" cy="216000"/>
          </a:xfrm>
          <a:prstGeom prst="rect">
            <a:avLst/>
          </a:prstGeom>
          <a:solidFill>
            <a:schemeClr val="bg1"/>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l"/>
            <a:r>
              <a:rPr lang="ja-JP" altLang="en-US" sz="800" dirty="0" smtClean="0">
                <a:solidFill>
                  <a:schemeClr val="tx1"/>
                </a:solidFill>
                <a:latin typeface="Meiryo UI" pitchFamily="50" charset="-128"/>
                <a:ea typeface="Meiryo UI" pitchFamily="50" charset="-128"/>
                <a:cs typeface="Meiryo UI" pitchFamily="50" charset="-128"/>
              </a:rPr>
              <a:t>納品日</a:t>
            </a:r>
            <a:endParaRPr lang="ja-JP" altLang="en-US" sz="800" dirty="0">
              <a:solidFill>
                <a:schemeClr val="tx1"/>
              </a:solidFill>
              <a:latin typeface="Meiryo UI" pitchFamily="50" charset="-128"/>
              <a:ea typeface="Meiryo UI" pitchFamily="50" charset="-128"/>
              <a:cs typeface="Meiryo UI" pitchFamily="50" charset="-128"/>
            </a:endParaRPr>
          </a:p>
        </p:txBody>
      </p:sp>
      <p:sp>
        <p:nvSpPr>
          <p:cNvPr id="49" name="正方形/長方形 48"/>
          <p:cNvSpPr/>
          <p:nvPr/>
        </p:nvSpPr>
        <p:spPr>
          <a:xfrm>
            <a:off x="251520" y="4293120"/>
            <a:ext cx="1080000" cy="21600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r"/>
            <a:r>
              <a:rPr lang="ja-JP" altLang="en-US" sz="800" dirty="0" smtClean="0">
                <a:solidFill>
                  <a:schemeClr val="tx1"/>
                </a:solidFill>
                <a:latin typeface="HGPｺﾞｼｯｸM" pitchFamily="50" charset="-128"/>
                <a:ea typeface="HGPｺﾞｼｯｸM" pitchFamily="50" charset="-128"/>
              </a:rPr>
              <a:t>行キーフィールド</a:t>
            </a:r>
            <a:r>
              <a:rPr lang="en-US" altLang="ja-JP" sz="800" dirty="0" smtClean="0">
                <a:solidFill>
                  <a:schemeClr val="tx1"/>
                </a:solidFill>
                <a:latin typeface="HGPｺﾞｼｯｸM" pitchFamily="50" charset="-128"/>
                <a:ea typeface="HGPｺﾞｼｯｸM" pitchFamily="50" charset="-128"/>
              </a:rPr>
              <a:t>*</a:t>
            </a:r>
            <a:endParaRPr lang="ja-JP" altLang="en-US" sz="800" dirty="0">
              <a:solidFill>
                <a:schemeClr val="tx1"/>
              </a:solidFill>
              <a:latin typeface="HGPｺﾞｼｯｸM" pitchFamily="50" charset="-128"/>
              <a:ea typeface="HGPｺﾞｼｯｸM" pitchFamily="50" charset="-128"/>
            </a:endParaRPr>
          </a:p>
        </p:txBody>
      </p:sp>
      <p:sp>
        <p:nvSpPr>
          <p:cNvPr id="50" name="正方形/長方形 49"/>
          <p:cNvSpPr/>
          <p:nvPr/>
        </p:nvSpPr>
        <p:spPr>
          <a:xfrm>
            <a:off x="1331648" y="3450485"/>
            <a:ext cx="1440000" cy="216000"/>
          </a:xfrm>
          <a:prstGeom prst="rect">
            <a:avLst/>
          </a:prstGeom>
          <a:solidFill>
            <a:schemeClr val="bg1"/>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l"/>
            <a:r>
              <a:rPr lang="ja-JP" altLang="en-US" sz="800" dirty="0" smtClean="0">
                <a:solidFill>
                  <a:schemeClr val="tx1"/>
                </a:solidFill>
                <a:latin typeface="Meiryo UI" pitchFamily="50" charset="-128"/>
                <a:ea typeface="Meiryo UI" pitchFamily="50" charset="-128"/>
                <a:cs typeface="Meiryo UI" pitchFamily="50" charset="-128"/>
              </a:rPr>
              <a:t>納品実績</a:t>
            </a:r>
            <a:endParaRPr lang="ja-JP" altLang="en-US" sz="800" dirty="0">
              <a:solidFill>
                <a:schemeClr val="tx1"/>
              </a:solidFill>
              <a:latin typeface="Meiryo UI" pitchFamily="50" charset="-128"/>
              <a:ea typeface="Meiryo UI" pitchFamily="50" charset="-128"/>
              <a:cs typeface="Meiryo UI" pitchFamily="50" charset="-128"/>
            </a:endParaRPr>
          </a:p>
        </p:txBody>
      </p:sp>
      <p:sp>
        <p:nvSpPr>
          <p:cNvPr id="51" name="正方形/長方形 50"/>
          <p:cNvSpPr/>
          <p:nvPr/>
        </p:nvSpPr>
        <p:spPr>
          <a:xfrm>
            <a:off x="243307" y="3450485"/>
            <a:ext cx="1080000" cy="21600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r"/>
            <a:r>
              <a:rPr lang="ja-JP" altLang="en-US" sz="800" dirty="0" smtClean="0">
                <a:solidFill>
                  <a:schemeClr val="tx1"/>
                </a:solidFill>
                <a:latin typeface="HGPｺﾞｼｯｸM" pitchFamily="50" charset="-128"/>
                <a:ea typeface="HGPｺﾞｼｯｸM" pitchFamily="50" charset="-128"/>
              </a:rPr>
              <a:t>ウィンドウ</a:t>
            </a:r>
            <a:r>
              <a:rPr lang="en-US" altLang="ja-JP" sz="800" dirty="0" smtClean="0">
                <a:solidFill>
                  <a:schemeClr val="tx1"/>
                </a:solidFill>
                <a:latin typeface="HGPｺﾞｼｯｸM" pitchFamily="50" charset="-128"/>
                <a:ea typeface="HGPｺﾞｼｯｸM" pitchFamily="50" charset="-128"/>
              </a:rPr>
              <a:t>*</a:t>
            </a:r>
            <a:endParaRPr lang="ja-JP" altLang="en-US" sz="800" dirty="0">
              <a:solidFill>
                <a:schemeClr val="tx1"/>
              </a:solidFill>
              <a:latin typeface="HGPｺﾞｼｯｸM" pitchFamily="50" charset="-128"/>
              <a:ea typeface="HGPｺﾞｼｯｸM" pitchFamily="50" charset="-128"/>
            </a:endParaRPr>
          </a:p>
        </p:txBody>
      </p:sp>
      <p:sp>
        <p:nvSpPr>
          <p:cNvPr id="52" name="正方形/長方形 51"/>
          <p:cNvSpPr/>
          <p:nvPr/>
        </p:nvSpPr>
        <p:spPr>
          <a:xfrm>
            <a:off x="2555354" y="3450509"/>
            <a:ext cx="216000" cy="216000"/>
          </a:xfrm>
          <a:prstGeom prst="rect">
            <a:avLst/>
          </a:prstGeom>
          <a:solidFill>
            <a:schemeClr val="bg1"/>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ctr"/>
            <a:r>
              <a:rPr lang="ja-JP" altLang="en-US" sz="800" dirty="0">
                <a:solidFill>
                  <a:schemeClr val="tx1"/>
                </a:solidFill>
                <a:latin typeface="Meiryo UI" pitchFamily="50" charset="-128"/>
                <a:ea typeface="Meiryo UI" pitchFamily="50" charset="-128"/>
                <a:cs typeface="Meiryo UI" pitchFamily="50" charset="-128"/>
              </a:rPr>
              <a:t>▼</a:t>
            </a:r>
          </a:p>
        </p:txBody>
      </p:sp>
      <p:sp>
        <p:nvSpPr>
          <p:cNvPr id="54" name="正方形/長方形 53"/>
          <p:cNvSpPr/>
          <p:nvPr/>
        </p:nvSpPr>
        <p:spPr>
          <a:xfrm>
            <a:off x="2555354" y="4027293"/>
            <a:ext cx="216000" cy="216000"/>
          </a:xfrm>
          <a:prstGeom prst="rect">
            <a:avLst/>
          </a:prstGeom>
          <a:solidFill>
            <a:schemeClr val="bg1"/>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ctr"/>
            <a:r>
              <a:rPr lang="ja-JP" altLang="en-US" sz="800" dirty="0">
                <a:solidFill>
                  <a:schemeClr val="tx1"/>
                </a:solidFill>
                <a:latin typeface="Meiryo UI" pitchFamily="50" charset="-128"/>
                <a:ea typeface="Meiryo UI" pitchFamily="50" charset="-128"/>
                <a:cs typeface="Meiryo UI" pitchFamily="50" charset="-128"/>
              </a:rPr>
              <a:t>▼</a:t>
            </a:r>
          </a:p>
        </p:txBody>
      </p:sp>
      <p:sp>
        <p:nvSpPr>
          <p:cNvPr id="55" name="正方形/長方形 54"/>
          <p:cNvSpPr/>
          <p:nvPr/>
        </p:nvSpPr>
        <p:spPr>
          <a:xfrm>
            <a:off x="2563238" y="4293120"/>
            <a:ext cx="216000" cy="216000"/>
          </a:xfrm>
          <a:prstGeom prst="rect">
            <a:avLst/>
          </a:prstGeom>
          <a:solidFill>
            <a:schemeClr val="bg1"/>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ctr"/>
            <a:r>
              <a:rPr lang="ja-JP" altLang="en-US" sz="800" dirty="0">
                <a:solidFill>
                  <a:schemeClr val="tx1"/>
                </a:solidFill>
                <a:latin typeface="Meiryo UI" pitchFamily="50" charset="-128"/>
                <a:ea typeface="Meiryo UI" pitchFamily="50" charset="-128"/>
                <a:cs typeface="Meiryo UI" pitchFamily="50" charset="-128"/>
              </a:rPr>
              <a:t>▼</a:t>
            </a:r>
          </a:p>
        </p:txBody>
      </p:sp>
      <p:sp>
        <p:nvSpPr>
          <p:cNvPr id="56" name="正方形/長方形 55"/>
          <p:cNvSpPr/>
          <p:nvPr/>
        </p:nvSpPr>
        <p:spPr>
          <a:xfrm>
            <a:off x="2563980" y="3739285"/>
            <a:ext cx="216000" cy="216000"/>
          </a:xfrm>
          <a:prstGeom prst="rect">
            <a:avLst/>
          </a:prstGeom>
          <a:solidFill>
            <a:schemeClr val="bg1"/>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ctr"/>
            <a:r>
              <a:rPr lang="ja-JP" altLang="en-US" sz="800" dirty="0">
                <a:solidFill>
                  <a:schemeClr val="tx1"/>
                </a:solidFill>
                <a:latin typeface="Meiryo UI" pitchFamily="50" charset="-128"/>
                <a:ea typeface="Meiryo UI" pitchFamily="50" charset="-128"/>
                <a:cs typeface="Meiryo UI" pitchFamily="50" charset="-128"/>
              </a:rPr>
              <a:t>▼</a:t>
            </a:r>
          </a:p>
        </p:txBody>
      </p:sp>
      <p:sp>
        <p:nvSpPr>
          <p:cNvPr id="60" name="正方形/長方形 59"/>
          <p:cNvSpPr/>
          <p:nvPr/>
        </p:nvSpPr>
        <p:spPr>
          <a:xfrm>
            <a:off x="1339981" y="2370365"/>
            <a:ext cx="1440000" cy="216000"/>
          </a:xfrm>
          <a:prstGeom prst="rect">
            <a:avLst/>
          </a:prstGeom>
          <a:solidFill>
            <a:schemeClr val="bg1"/>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l"/>
            <a:r>
              <a:rPr lang="en-US" altLang="ja-JP" sz="800" dirty="0" smtClean="0">
                <a:solidFill>
                  <a:schemeClr val="tx1"/>
                </a:solidFill>
                <a:latin typeface="Meiryo UI" pitchFamily="50" charset="-128"/>
                <a:ea typeface="Meiryo UI" pitchFamily="50" charset="-128"/>
                <a:cs typeface="Meiryo UI" pitchFamily="50" charset="-128"/>
              </a:rPr>
              <a:t>1000000</a:t>
            </a:r>
            <a:endParaRPr lang="ja-JP" altLang="en-US" sz="800" dirty="0">
              <a:solidFill>
                <a:schemeClr val="tx1"/>
              </a:solidFill>
              <a:latin typeface="Meiryo UI" pitchFamily="50" charset="-128"/>
              <a:ea typeface="Meiryo UI" pitchFamily="50" charset="-128"/>
              <a:cs typeface="Meiryo UI" pitchFamily="50" charset="-128"/>
            </a:endParaRPr>
          </a:p>
        </p:txBody>
      </p:sp>
      <p:sp>
        <p:nvSpPr>
          <p:cNvPr id="61" name="正方形/長方形 60"/>
          <p:cNvSpPr/>
          <p:nvPr/>
        </p:nvSpPr>
        <p:spPr>
          <a:xfrm>
            <a:off x="251640" y="2370365"/>
            <a:ext cx="1080000" cy="21600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r"/>
            <a:r>
              <a:rPr lang="ja-JP" altLang="en-US" sz="800" dirty="0" smtClean="0">
                <a:solidFill>
                  <a:schemeClr val="tx1"/>
                </a:solidFill>
                <a:latin typeface="HGPｺﾞｼｯｸM" pitchFamily="50" charset="-128"/>
                <a:ea typeface="HGPｺﾞｼｯｸM" pitchFamily="50" charset="-128"/>
              </a:rPr>
              <a:t>検索キー</a:t>
            </a:r>
            <a:endParaRPr lang="ja-JP" altLang="en-US" sz="800" dirty="0">
              <a:solidFill>
                <a:schemeClr val="tx1"/>
              </a:solidFill>
              <a:latin typeface="HGPｺﾞｼｯｸM" pitchFamily="50" charset="-128"/>
              <a:ea typeface="HGPｺﾞｼｯｸM" pitchFamily="50" charset="-128"/>
            </a:endParaRPr>
          </a:p>
        </p:txBody>
      </p:sp>
      <p:sp>
        <p:nvSpPr>
          <p:cNvPr id="62" name="正方形/長方形 61"/>
          <p:cNvSpPr/>
          <p:nvPr/>
        </p:nvSpPr>
        <p:spPr>
          <a:xfrm>
            <a:off x="1339979" y="2658396"/>
            <a:ext cx="3960000" cy="216000"/>
          </a:xfrm>
          <a:prstGeom prst="rect">
            <a:avLst/>
          </a:prstGeom>
          <a:solidFill>
            <a:schemeClr val="bg1"/>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l"/>
            <a:r>
              <a:rPr lang="ja-JP" altLang="en-US" sz="800" dirty="0" smtClean="0">
                <a:solidFill>
                  <a:schemeClr val="tx1"/>
                </a:solidFill>
                <a:latin typeface="Meiryo UI" pitchFamily="50" charset="-128"/>
                <a:ea typeface="Meiryo UI" pitchFamily="50" charset="-128"/>
                <a:cs typeface="Meiryo UI" pitchFamily="50" charset="-128"/>
              </a:rPr>
              <a:t>納品実績</a:t>
            </a:r>
            <a:endParaRPr lang="ja-JP" altLang="en-US" sz="800" dirty="0">
              <a:solidFill>
                <a:schemeClr val="tx1"/>
              </a:solidFill>
              <a:latin typeface="Meiryo UI" pitchFamily="50" charset="-128"/>
              <a:ea typeface="Meiryo UI" pitchFamily="50" charset="-128"/>
              <a:cs typeface="Meiryo UI" pitchFamily="50" charset="-128"/>
            </a:endParaRPr>
          </a:p>
        </p:txBody>
      </p:sp>
      <p:sp>
        <p:nvSpPr>
          <p:cNvPr id="63" name="正方形/長方形 62"/>
          <p:cNvSpPr/>
          <p:nvPr/>
        </p:nvSpPr>
        <p:spPr>
          <a:xfrm>
            <a:off x="251640" y="2658397"/>
            <a:ext cx="1080000" cy="21600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r"/>
            <a:r>
              <a:rPr lang="ja-JP" altLang="en-US" sz="800" dirty="0" smtClean="0">
                <a:solidFill>
                  <a:schemeClr val="tx1"/>
                </a:solidFill>
                <a:latin typeface="HGPｺﾞｼｯｸM" pitchFamily="50" charset="-128"/>
                <a:ea typeface="HGPｺﾞｼｯｸM" pitchFamily="50" charset="-128"/>
              </a:rPr>
              <a:t>名称</a:t>
            </a:r>
            <a:endParaRPr lang="ja-JP" altLang="en-US" sz="800" dirty="0">
              <a:solidFill>
                <a:schemeClr val="tx1"/>
              </a:solidFill>
              <a:latin typeface="HGPｺﾞｼｯｸM" pitchFamily="50" charset="-128"/>
              <a:ea typeface="HGPｺﾞｼｯｸM" pitchFamily="50" charset="-128"/>
            </a:endParaRPr>
          </a:p>
        </p:txBody>
      </p:sp>
      <p:sp>
        <p:nvSpPr>
          <p:cNvPr id="64" name="正方形/長方形 63"/>
          <p:cNvSpPr/>
          <p:nvPr/>
        </p:nvSpPr>
        <p:spPr>
          <a:xfrm>
            <a:off x="1339827" y="2946452"/>
            <a:ext cx="3960000" cy="216000"/>
          </a:xfrm>
          <a:prstGeom prst="rect">
            <a:avLst/>
          </a:prstGeom>
          <a:solidFill>
            <a:schemeClr val="bg1"/>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l"/>
            <a:endParaRPr lang="ja-JP" altLang="en-US" sz="800" dirty="0">
              <a:solidFill>
                <a:schemeClr val="tx1"/>
              </a:solidFill>
              <a:latin typeface="Meiryo UI" pitchFamily="50" charset="-128"/>
              <a:ea typeface="Meiryo UI" pitchFamily="50" charset="-128"/>
              <a:cs typeface="Meiryo UI" pitchFamily="50" charset="-128"/>
            </a:endParaRPr>
          </a:p>
        </p:txBody>
      </p:sp>
      <p:sp>
        <p:nvSpPr>
          <p:cNvPr id="65" name="正方形/長方形 64"/>
          <p:cNvSpPr/>
          <p:nvPr/>
        </p:nvSpPr>
        <p:spPr>
          <a:xfrm>
            <a:off x="251488" y="2946453"/>
            <a:ext cx="1080000" cy="21600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r"/>
            <a:r>
              <a:rPr lang="ja-JP" altLang="en-US" sz="800" dirty="0">
                <a:solidFill>
                  <a:schemeClr val="tx1"/>
                </a:solidFill>
                <a:latin typeface="HGPｺﾞｼｯｸM" pitchFamily="50" charset="-128"/>
                <a:ea typeface="HGPｺﾞｼｯｸM" pitchFamily="50" charset="-128"/>
              </a:rPr>
              <a:t>説明</a:t>
            </a:r>
          </a:p>
        </p:txBody>
      </p:sp>
      <p:sp>
        <p:nvSpPr>
          <p:cNvPr id="66" name="正方形/長方形 65"/>
          <p:cNvSpPr/>
          <p:nvPr/>
        </p:nvSpPr>
        <p:spPr>
          <a:xfrm>
            <a:off x="1475656" y="3234477"/>
            <a:ext cx="1080000" cy="14400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l"/>
            <a:r>
              <a:rPr lang="ja-JP" altLang="en-US" sz="800" dirty="0" smtClean="0">
                <a:solidFill>
                  <a:schemeClr val="tx1"/>
                </a:solidFill>
                <a:latin typeface="HGPｺﾞｼｯｸM" pitchFamily="50" charset="-128"/>
                <a:ea typeface="HGPｺﾞｼｯｸM" pitchFamily="50" charset="-128"/>
              </a:rPr>
              <a:t>アクティブ</a:t>
            </a:r>
            <a:endParaRPr lang="ja-JP" altLang="en-US" sz="800" dirty="0">
              <a:solidFill>
                <a:schemeClr val="tx1"/>
              </a:solidFill>
              <a:latin typeface="HGPｺﾞｼｯｸM" pitchFamily="50" charset="-128"/>
              <a:ea typeface="HGPｺﾞｼｯｸM" pitchFamily="50" charset="-128"/>
            </a:endParaRPr>
          </a:p>
        </p:txBody>
      </p:sp>
      <p:sp>
        <p:nvSpPr>
          <p:cNvPr id="67" name="正方形/長方形 66"/>
          <p:cNvSpPr/>
          <p:nvPr/>
        </p:nvSpPr>
        <p:spPr>
          <a:xfrm>
            <a:off x="1331640" y="3234461"/>
            <a:ext cx="144000" cy="144000"/>
          </a:xfrm>
          <a:prstGeom prst="rect">
            <a:avLst/>
          </a:prstGeom>
          <a:solidFill>
            <a:schemeClr val="bg1"/>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marL="171450" indent="-171450" algn="l">
              <a:buFont typeface="Wingdings" panose="05000000000000000000" pitchFamily="2" charset="2"/>
              <a:buChar char="ü"/>
            </a:pPr>
            <a:r>
              <a:rPr lang="ja-JP" altLang="en-US" sz="800" dirty="0">
                <a:solidFill>
                  <a:schemeClr val="tx1"/>
                </a:solidFill>
                <a:latin typeface="Meiryo UI" pitchFamily="50" charset="-128"/>
                <a:ea typeface="Meiryo UI" pitchFamily="50" charset="-128"/>
                <a:cs typeface="Meiryo UI" pitchFamily="50" charset="-128"/>
              </a:rPr>
              <a:t>　</a:t>
            </a:r>
          </a:p>
        </p:txBody>
      </p:sp>
      <p:sp>
        <p:nvSpPr>
          <p:cNvPr id="69" name="コンテンツ プレースホルダー 2"/>
          <p:cNvSpPr txBox="1">
            <a:spLocks/>
          </p:cNvSpPr>
          <p:nvPr/>
        </p:nvSpPr>
        <p:spPr>
          <a:xfrm>
            <a:off x="5362698" y="1124744"/>
            <a:ext cx="3530478" cy="54006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ja-JP"/>
            </a:defPPr>
            <a:lvl1pPr marL="0" indent="0" algn="just" eaLnBrk="1" hangingPunct="1">
              <a:lnSpc>
                <a:spcPct val="120000"/>
              </a:lnSpc>
              <a:spcBef>
                <a:spcPts val="1200"/>
              </a:spcBef>
              <a:buNone/>
              <a:defRPr sz="1800" kern="0">
                <a:latin typeface="メイリオ" panose="020B0604030504040204" pitchFamily="50" charset="-128"/>
                <a:ea typeface="メイリオ" panose="020B0604030504040204" pitchFamily="50" charset="-128"/>
                <a:cs typeface="メイリオ" panose="020B0604030504040204" pitchFamily="50" charset="-128"/>
              </a:defRPr>
            </a:lvl1pPr>
            <a:lvl2pPr>
              <a:defRPr>
                <a:solidFill>
                  <a:schemeClr val="lt1"/>
                </a:solidFill>
                <a:latin typeface="+mn-lt"/>
                <a:ea typeface="+mn-ea"/>
              </a:defRPr>
            </a:lvl2pPr>
            <a:lvl3pPr>
              <a:defRPr>
                <a:solidFill>
                  <a:schemeClr val="lt1"/>
                </a:solidFill>
                <a:latin typeface="+mn-lt"/>
                <a:ea typeface="+mn-ea"/>
              </a:defRPr>
            </a:lvl3pPr>
            <a:lvl4pPr>
              <a:defRPr>
                <a:solidFill>
                  <a:schemeClr val="lt1"/>
                </a:solidFill>
                <a:latin typeface="+mn-lt"/>
                <a:ea typeface="+mn-ea"/>
              </a:defRPr>
            </a:lvl4pPr>
            <a:lvl5pPr>
              <a:defRPr>
                <a:solidFill>
                  <a:schemeClr val="lt1"/>
                </a:solidFill>
                <a:latin typeface="+mn-lt"/>
                <a:ea typeface="+mn-ea"/>
              </a:defRPr>
            </a:lvl5pPr>
            <a:lvl6pPr>
              <a:defRPr>
                <a:solidFill>
                  <a:schemeClr val="lt1"/>
                </a:solidFill>
                <a:latin typeface="+mn-lt"/>
                <a:ea typeface="+mn-ea"/>
              </a:defRPr>
            </a:lvl6pPr>
            <a:lvl7pPr>
              <a:defRPr>
                <a:solidFill>
                  <a:schemeClr val="lt1"/>
                </a:solidFill>
                <a:latin typeface="+mn-lt"/>
                <a:ea typeface="+mn-ea"/>
              </a:defRPr>
            </a:lvl7pPr>
            <a:lvl8pPr>
              <a:defRPr>
                <a:solidFill>
                  <a:schemeClr val="lt1"/>
                </a:solidFill>
                <a:latin typeface="+mn-lt"/>
                <a:ea typeface="+mn-ea"/>
              </a:defRPr>
            </a:lvl8pPr>
            <a:lvl9pPr>
              <a:defRPr>
                <a:solidFill>
                  <a:schemeClr val="lt1"/>
                </a:solidFill>
                <a:latin typeface="+mn-lt"/>
                <a:ea typeface="+mn-ea"/>
              </a:defRPr>
            </a:lvl9pPr>
          </a:lstStyle>
          <a:p>
            <a:pPr marL="171450" indent="-171450">
              <a:buFont typeface="Arial" panose="020B0604020202020204" pitchFamily="34" charset="0"/>
              <a:buChar char="•"/>
            </a:pPr>
            <a:r>
              <a:rPr lang="ja-JP" altLang="en-US" sz="1000" u="sng" dirty="0" smtClean="0">
                <a:solidFill>
                  <a:schemeClr val="tx1"/>
                </a:solidFill>
              </a:rPr>
              <a:t>検索キー</a:t>
            </a:r>
            <a:r>
              <a:rPr lang="en-US" altLang="ja-JP" sz="1000" dirty="0" smtClean="0">
                <a:solidFill>
                  <a:schemeClr val="tx1"/>
                </a:solidFill>
              </a:rPr>
              <a:t>…</a:t>
            </a:r>
            <a:r>
              <a:rPr lang="ja-JP" altLang="en-US" sz="1000" dirty="0" smtClean="0">
                <a:solidFill>
                  <a:schemeClr val="tx1"/>
                </a:solidFill>
              </a:rPr>
              <a:t>マトリクスウィンドウの設定を一意に識別するためのキー情報です。</a:t>
            </a:r>
            <a:endParaRPr lang="en-US" altLang="ja-JP" sz="1000" dirty="0" smtClean="0">
              <a:solidFill>
                <a:schemeClr val="tx1"/>
              </a:solidFill>
            </a:endParaRPr>
          </a:p>
          <a:p>
            <a:pPr marL="171450" indent="-171450">
              <a:buFont typeface="Arial" panose="020B0604020202020204" pitchFamily="34" charset="0"/>
              <a:buChar char="•"/>
            </a:pPr>
            <a:r>
              <a:rPr lang="ja-JP" altLang="en-US" sz="1000" u="sng" dirty="0" smtClean="0">
                <a:solidFill>
                  <a:schemeClr val="tx1"/>
                </a:solidFill>
              </a:rPr>
              <a:t>名称</a:t>
            </a:r>
            <a:r>
              <a:rPr lang="en-US" altLang="ja-JP" sz="1000" dirty="0" smtClean="0">
                <a:solidFill>
                  <a:schemeClr val="tx1"/>
                </a:solidFill>
              </a:rPr>
              <a:t>…</a:t>
            </a:r>
            <a:r>
              <a:rPr lang="ja-JP" altLang="en-US" sz="1000" dirty="0" smtClean="0">
                <a:solidFill>
                  <a:schemeClr val="tx1"/>
                </a:solidFill>
              </a:rPr>
              <a:t>マトリクスウィンドウの名称を設定します。</a:t>
            </a:r>
            <a:endParaRPr lang="en-US" altLang="ja-JP" sz="1000" dirty="0" smtClean="0">
              <a:solidFill>
                <a:schemeClr val="tx1"/>
              </a:solidFill>
            </a:endParaRPr>
          </a:p>
          <a:p>
            <a:pPr marL="171450" indent="-171450">
              <a:buFont typeface="Arial" panose="020B0604020202020204" pitchFamily="34" charset="0"/>
              <a:buChar char="•"/>
            </a:pPr>
            <a:r>
              <a:rPr lang="ja-JP" altLang="en-US" sz="1000" u="sng" dirty="0" smtClean="0">
                <a:solidFill>
                  <a:schemeClr val="tx1"/>
                </a:solidFill>
              </a:rPr>
              <a:t>ウィンドウ</a:t>
            </a:r>
            <a:r>
              <a:rPr lang="en-US" altLang="ja-JP" sz="1000" dirty="0" smtClean="0">
                <a:solidFill>
                  <a:schemeClr val="tx1"/>
                </a:solidFill>
              </a:rPr>
              <a:t>…</a:t>
            </a:r>
            <a:r>
              <a:rPr lang="ja-JP" altLang="en-US" sz="1000" dirty="0" smtClean="0">
                <a:solidFill>
                  <a:schemeClr val="tx1"/>
                </a:solidFill>
              </a:rPr>
              <a:t>マトリクスウィンドウを適用するウィンドウを選択入力します。</a:t>
            </a:r>
            <a:endParaRPr lang="en-US" altLang="ja-JP" sz="1000" dirty="0" smtClean="0">
              <a:solidFill>
                <a:schemeClr val="tx1"/>
              </a:solidFill>
            </a:endParaRPr>
          </a:p>
          <a:p>
            <a:pPr marL="171450" indent="-171450">
              <a:buFont typeface="Arial" panose="020B0604020202020204" pitchFamily="34" charset="0"/>
              <a:buChar char="•"/>
            </a:pPr>
            <a:r>
              <a:rPr lang="ja-JP" altLang="en-US" sz="1000" u="sng" dirty="0" smtClean="0">
                <a:solidFill>
                  <a:schemeClr val="tx1"/>
                </a:solidFill>
              </a:rPr>
              <a:t>タブ</a:t>
            </a:r>
            <a:r>
              <a:rPr lang="en-US" altLang="ja-JP" sz="1000" dirty="0" smtClean="0">
                <a:solidFill>
                  <a:schemeClr val="tx1"/>
                </a:solidFill>
              </a:rPr>
              <a:t>…</a:t>
            </a:r>
            <a:r>
              <a:rPr lang="ja-JP" altLang="en-US" sz="1000" dirty="0" smtClean="0">
                <a:solidFill>
                  <a:schemeClr val="tx1"/>
                </a:solidFill>
              </a:rPr>
              <a:t>選択したウィンドウの中から、マトリクスウィンドウで編集したいタブを選択します。タブの設定が</a:t>
            </a:r>
            <a:r>
              <a:rPr lang="en-US" altLang="ja-JP" sz="1000" dirty="0" smtClean="0">
                <a:solidFill>
                  <a:schemeClr val="tx1"/>
                </a:solidFill>
              </a:rPr>
              <a:t>”</a:t>
            </a:r>
            <a:r>
              <a:rPr lang="ja-JP" altLang="en-US" sz="1000" b="1" u="sng" dirty="0" smtClean="0">
                <a:solidFill>
                  <a:schemeClr val="tx1"/>
                </a:solidFill>
              </a:rPr>
              <a:t>読取専用</a:t>
            </a:r>
            <a:r>
              <a:rPr lang="en-US" altLang="ja-JP" sz="1000" b="1" u="sng" dirty="0" smtClean="0">
                <a:solidFill>
                  <a:schemeClr val="tx1"/>
                </a:solidFill>
              </a:rPr>
              <a:t>(</a:t>
            </a:r>
            <a:r>
              <a:rPr lang="en-US" altLang="ja-JP" sz="1000" b="1" u="sng" dirty="0" err="1" smtClean="0">
                <a:solidFill>
                  <a:schemeClr val="tx1"/>
                </a:solidFill>
              </a:rPr>
              <a:t>IsReadOnly</a:t>
            </a:r>
            <a:r>
              <a:rPr lang="en-US" altLang="ja-JP" sz="1000" b="1" u="sng" dirty="0" smtClean="0">
                <a:solidFill>
                  <a:schemeClr val="tx1"/>
                </a:solidFill>
              </a:rPr>
              <a:t>)</a:t>
            </a:r>
            <a:r>
              <a:rPr lang="en-US" altLang="ja-JP" sz="1000" dirty="0" smtClean="0">
                <a:solidFill>
                  <a:schemeClr val="tx1"/>
                </a:solidFill>
              </a:rPr>
              <a:t>”</a:t>
            </a:r>
            <a:r>
              <a:rPr lang="ja-JP" altLang="en-US" sz="1000" dirty="0" smtClean="0">
                <a:solidFill>
                  <a:schemeClr val="tx1"/>
                </a:solidFill>
              </a:rPr>
              <a:t>の場合は、マトリクスウィンドウも読取専用になります。</a:t>
            </a:r>
            <a:endParaRPr lang="en-US" altLang="ja-JP" sz="1000" dirty="0" smtClean="0">
              <a:solidFill>
                <a:schemeClr val="tx1"/>
              </a:solidFill>
            </a:endParaRPr>
          </a:p>
          <a:p>
            <a:pPr marL="171450" indent="-171450">
              <a:buFont typeface="Arial" panose="020B0604020202020204" pitchFamily="34" charset="0"/>
              <a:buChar char="•"/>
            </a:pPr>
            <a:r>
              <a:rPr lang="ja-JP" altLang="en-US" sz="1000" u="sng" dirty="0" smtClean="0">
                <a:solidFill>
                  <a:schemeClr val="tx1"/>
                </a:solidFill>
              </a:rPr>
              <a:t>ページング行数</a:t>
            </a:r>
            <a:r>
              <a:rPr lang="en-US" altLang="ja-JP" sz="1000" dirty="0" smtClean="0">
                <a:solidFill>
                  <a:schemeClr val="tx1"/>
                </a:solidFill>
              </a:rPr>
              <a:t>…1</a:t>
            </a:r>
            <a:r>
              <a:rPr lang="ja-JP" altLang="en-US" sz="1000" dirty="0" smtClean="0">
                <a:solidFill>
                  <a:schemeClr val="tx1"/>
                </a:solidFill>
              </a:rPr>
              <a:t>ページに表示する行数を指定します。</a:t>
            </a:r>
            <a:endParaRPr lang="en-US" altLang="ja-JP" sz="1000" dirty="0" smtClean="0">
              <a:solidFill>
                <a:schemeClr val="tx1"/>
              </a:solidFill>
            </a:endParaRPr>
          </a:p>
          <a:p>
            <a:pPr marL="171450" indent="-171450">
              <a:buFont typeface="Arial" panose="020B0604020202020204" pitchFamily="34" charset="0"/>
              <a:buChar char="•"/>
            </a:pPr>
            <a:r>
              <a:rPr lang="ja-JP" altLang="en-US" sz="1000" u="sng" dirty="0" smtClean="0">
                <a:solidFill>
                  <a:schemeClr val="tx1"/>
                </a:solidFill>
              </a:rPr>
              <a:t>列キーフィールド</a:t>
            </a:r>
            <a:r>
              <a:rPr lang="en-US" altLang="ja-JP" sz="1000" dirty="0" smtClean="0">
                <a:solidFill>
                  <a:schemeClr val="tx1"/>
                </a:solidFill>
              </a:rPr>
              <a:t>…</a:t>
            </a:r>
            <a:r>
              <a:rPr lang="ja-JP" altLang="en-US" sz="1000" dirty="0" smtClean="0">
                <a:solidFill>
                  <a:schemeClr val="tx1"/>
                </a:solidFill>
              </a:rPr>
              <a:t>マトリクスウィンドウの縦軸</a:t>
            </a:r>
            <a:r>
              <a:rPr lang="en-US" altLang="ja-JP" sz="1000" dirty="0" smtClean="0">
                <a:solidFill>
                  <a:schemeClr val="tx1"/>
                </a:solidFill>
              </a:rPr>
              <a:t>(X</a:t>
            </a:r>
            <a:r>
              <a:rPr lang="ja-JP" altLang="en-US" sz="1000" dirty="0" smtClean="0">
                <a:solidFill>
                  <a:schemeClr val="tx1"/>
                </a:solidFill>
              </a:rPr>
              <a:t>軸</a:t>
            </a:r>
            <a:r>
              <a:rPr lang="en-US" altLang="ja-JP" sz="1000" dirty="0" smtClean="0">
                <a:solidFill>
                  <a:schemeClr val="tx1"/>
                </a:solidFill>
              </a:rPr>
              <a:t>/</a:t>
            </a:r>
            <a:r>
              <a:rPr lang="ja-JP" altLang="en-US" sz="1000" dirty="0" smtClean="0">
                <a:solidFill>
                  <a:schemeClr val="tx1"/>
                </a:solidFill>
              </a:rPr>
              <a:t>列</a:t>
            </a:r>
            <a:r>
              <a:rPr lang="en-US" altLang="ja-JP" sz="1000" dirty="0" smtClean="0">
                <a:solidFill>
                  <a:schemeClr val="tx1"/>
                </a:solidFill>
              </a:rPr>
              <a:t>)</a:t>
            </a:r>
            <a:r>
              <a:rPr lang="ja-JP" altLang="en-US" sz="1000" dirty="0" smtClean="0">
                <a:solidFill>
                  <a:schemeClr val="tx1"/>
                </a:solidFill>
              </a:rPr>
              <a:t>となるフィールドを</a:t>
            </a:r>
            <a:r>
              <a:rPr lang="ja-JP" altLang="en-US" sz="1000" dirty="0">
                <a:solidFill>
                  <a:schemeClr val="tx1"/>
                </a:solidFill>
              </a:rPr>
              <a:t>設定</a:t>
            </a:r>
            <a:r>
              <a:rPr lang="ja-JP" altLang="en-US" sz="1000" dirty="0" smtClean="0">
                <a:solidFill>
                  <a:schemeClr val="tx1"/>
                </a:solidFill>
              </a:rPr>
              <a:t>します。</a:t>
            </a:r>
            <a:endParaRPr lang="en-US" altLang="ja-JP" sz="1000" dirty="0" smtClean="0">
              <a:solidFill>
                <a:schemeClr val="tx1"/>
              </a:solidFill>
            </a:endParaRPr>
          </a:p>
          <a:p>
            <a:pPr marL="171450" indent="-171450">
              <a:buFont typeface="Arial" panose="020B0604020202020204" pitchFamily="34" charset="0"/>
              <a:buChar char="•"/>
            </a:pPr>
            <a:r>
              <a:rPr lang="ja-JP" altLang="en-US" sz="1000" u="sng" dirty="0" smtClean="0">
                <a:solidFill>
                  <a:schemeClr val="tx1"/>
                </a:solidFill>
              </a:rPr>
              <a:t>行キーフィールド</a:t>
            </a:r>
            <a:r>
              <a:rPr lang="en-US" altLang="ja-JP" sz="1000" dirty="0" smtClean="0">
                <a:solidFill>
                  <a:schemeClr val="tx1"/>
                </a:solidFill>
              </a:rPr>
              <a:t>…</a:t>
            </a:r>
            <a:r>
              <a:rPr lang="ja-JP" altLang="en-US" sz="1000" dirty="0" smtClean="0">
                <a:solidFill>
                  <a:schemeClr val="tx1"/>
                </a:solidFill>
              </a:rPr>
              <a:t>マトリクスウィンドウの横軸</a:t>
            </a:r>
            <a:r>
              <a:rPr lang="en-US" altLang="ja-JP" sz="1000" dirty="0" smtClean="0">
                <a:solidFill>
                  <a:schemeClr val="tx1"/>
                </a:solidFill>
              </a:rPr>
              <a:t>(Y</a:t>
            </a:r>
            <a:r>
              <a:rPr lang="ja-JP" altLang="en-US" sz="1000" dirty="0" smtClean="0">
                <a:solidFill>
                  <a:schemeClr val="tx1"/>
                </a:solidFill>
              </a:rPr>
              <a:t>軸</a:t>
            </a:r>
            <a:r>
              <a:rPr lang="en-US" altLang="ja-JP" sz="1000" dirty="0" smtClean="0">
                <a:solidFill>
                  <a:schemeClr val="tx1"/>
                </a:solidFill>
              </a:rPr>
              <a:t>/</a:t>
            </a:r>
            <a:r>
              <a:rPr lang="ja-JP" altLang="en-US" sz="1000" dirty="0" smtClean="0">
                <a:solidFill>
                  <a:schemeClr val="tx1"/>
                </a:solidFill>
              </a:rPr>
              <a:t>行</a:t>
            </a:r>
            <a:r>
              <a:rPr lang="en-US" altLang="ja-JP" sz="1000" dirty="0" smtClean="0">
                <a:solidFill>
                  <a:schemeClr val="tx1"/>
                </a:solidFill>
              </a:rPr>
              <a:t>)</a:t>
            </a:r>
            <a:r>
              <a:rPr lang="ja-JP" altLang="en-US" sz="1000" dirty="0" smtClean="0">
                <a:solidFill>
                  <a:schemeClr val="tx1"/>
                </a:solidFill>
              </a:rPr>
              <a:t>となるフィールドを</a:t>
            </a:r>
            <a:r>
              <a:rPr lang="ja-JP" altLang="en-US" sz="1000" dirty="0">
                <a:solidFill>
                  <a:schemeClr val="tx1"/>
                </a:solidFill>
              </a:rPr>
              <a:t>設定</a:t>
            </a:r>
            <a:r>
              <a:rPr lang="ja-JP" altLang="en-US" sz="1000" dirty="0" smtClean="0">
                <a:solidFill>
                  <a:schemeClr val="tx1"/>
                </a:solidFill>
              </a:rPr>
              <a:t>します。</a:t>
            </a:r>
            <a:endParaRPr lang="en-US" altLang="ja-JP" sz="1000" dirty="0" smtClean="0">
              <a:solidFill>
                <a:schemeClr val="tx1"/>
              </a:solidFill>
            </a:endParaRPr>
          </a:p>
          <a:p>
            <a:pPr marL="171450" indent="-171450">
              <a:buFont typeface="Arial" panose="020B0604020202020204" pitchFamily="34" charset="0"/>
              <a:buChar char="•"/>
            </a:pPr>
            <a:r>
              <a:rPr lang="ja-JP" altLang="en-US" sz="1000" u="sng" dirty="0" smtClean="0">
                <a:solidFill>
                  <a:schemeClr val="tx1"/>
                </a:solidFill>
              </a:rPr>
              <a:t>長さ</a:t>
            </a:r>
            <a:r>
              <a:rPr lang="en-US" altLang="ja-JP" sz="1000" dirty="0" smtClean="0">
                <a:solidFill>
                  <a:schemeClr val="tx1"/>
                </a:solidFill>
              </a:rPr>
              <a:t>…</a:t>
            </a:r>
            <a:r>
              <a:rPr lang="ja-JP" altLang="en-US" sz="1000" dirty="0" smtClean="0">
                <a:solidFill>
                  <a:schemeClr val="tx1"/>
                </a:solidFill>
              </a:rPr>
              <a:t>行キーのフィールドを表示す</a:t>
            </a:r>
            <a:r>
              <a:rPr lang="ja-JP" altLang="en-US" sz="1000" dirty="0">
                <a:solidFill>
                  <a:schemeClr val="tx1"/>
                </a:solidFill>
              </a:rPr>
              <a:t>る</a:t>
            </a:r>
            <a:r>
              <a:rPr lang="ja-JP" altLang="en-US" sz="1000" dirty="0" smtClean="0">
                <a:solidFill>
                  <a:schemeClr val="tx1"/>
                </a:solidFill>
              </a:rPr>
              <a:t>長さを設定します。</a:t>
            </a:r>
            <a:endParaRPr lang="en-US" altLang="ja-JP" sz="1000" dirty="0" smtClean="0">
              <a:solidFill>
                <a:schemeClr val="tx1"/>
              </a:solidFill>
            </a:endParaRPr>
          </a:p>
          <a:p>
            <a:pPr marL="171450" indent="-171450">
              <a:buFont typeface="Arial" panose="020B0604020202020204" pitchFamily="34" charset="0"/>
              <a:buChar char="•"/>
            </a:pPr>
            <a:r>
              <a:rPr lang="ja-JP" altLang="en-US" sz="1000" u="sng" dirty="0" smtClean="0">
                <a:solidFill>
                  <a:schemeClr val="tx1"/>
                </a:solidFill>
              </a:rPr>
              <a:t>クイック入力ウィンドウ</a:t>
            </a:r>
            <a:r>
              <a:rPr lang="en-US" altLang="ja-JP" sz="1000" dirty="0" smtClean="0">
                <a:solidFill>
                  <a:schemeClr val="tx1"/>
                </a:solidFill>
              </a:rPr>
              <a:t>…</a:t>
            </a:r>
            <a:r>
              <a:rPr lang="ja-JP" altLang="en-US" sz="1000" dirty="0" smtClean="0">
                <a:solidFill>
                  <a:schemeClr val="tx1"/>
                </a:solidFill>
              </a:rPr>
              <a:t>マトリクスウィンドウでデータを新規登録したい場合に、そのデータをクイック入力する設定がされているウィンドウを選択します。</a:t>
            </a:r>
            <a:endParaRPr lang="en-US" altLang="ja-JP" sz="1000" dirty="0" smtClean="0">
              <a:solidFill>
                <a:schemeClr val="tx1"/>
              </a:solidFill>
            </a:endParaRPr>
          </a:p>
          <a:p>
            <a:pPr marL="171450" indent="-171450">
              <a:buFont typeface="Arial" panose="020B0604020202020204" pitchFamily="34" charset="0"/>
              <a:buChar char="•"/>
            </a:pPr>
            <a:r>
              <a:rPr lang="ja-JP" altLang="en-US" sz="1000" u="sng" dirty="0" smtClean="0">
                <a:solidFill>
                  <a:schemeClr val="tx1"/>
                </a:solidFill>
              </a:rPr>
              <a:t>クイック入力引継情報設定</a:t>
            </a:r>
            <a:r>
              <a:rPr lang="en-US" altLang="ja-JP" sz="1000" dirty="0" smtClean="0">
                <a:solidFill>
                  <a:schemeClr val="tx1"/>
                </a:solidFill>
              </a:rPr>
              <a:t>…</a:t>
            </a:r>
            <a:r>
              <a:rPr lang="ja-JP" altLang="en-US" sz="1000" dirty="0" smtClean="0">
                <a:solidFill>
                  <a:schemeClr val="tx1"/>
                </a:solidFill>
              </a:rPr>
              <a:t>連続してクリック入力ウィンドウでデータを登録する際に、直前で入力した値を引き継いで入力するかどうか設定する事ができます。</a:t>
            </a:r>
            <a:endParaRPr lang="en-US" altLang="ja-JP" sz="1000" dirty="0" smtClean="0">
              <a:solidFill>
                <a:schemeClr val="tx1"/>
              </a:solidFill>
            </a:endParaRPr>
          </a:p>
        </p:txBody>
      </p:sp>
      <p:sp>
        <p:nvSpPr>
          <p:cNvPr id="73" name="正方形/長方形 72"/>
          <p:cNvSpPr/>
          <p:nvPr/>
        </p:nvSpPr>
        <p:spPr>
          <a:xfrm>
            <a:off x="251520" y="548680"/>
            <a:ext cx="8640000" cy="360000"/>
          </a:xfrm>
          <a:prstGeom prst="rect">
            <a:avLst/>
          </a:prstGeom>
          <a:solidFill>
            <a:schemeClr val="accent1">
              <a:lumMod val="20000"/>
              <a:lumOff val="8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Ins="0" rtlCol="0" anchor="b"/>
          <a:lstStyle/>
          <a:p>
            <a:pPr algn="l"/>
            <a:r>
              <a:rPr lang="ja-JP" altLang="en-US" sz="1600" b="1"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マトリクスウィンドウ </a:t>
            </a:r>
            <a:r>
              <a:rPr lang="en-US" altLang="ja-JP" sz="1600" b="1"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1600" b="1"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マトリクスウィンドウタブ</a:t>
            </a:r>
            <a:endParaRPr lang="en-US" altLang="ja-JP" sz="1600" b="1"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75" name="正方形/長方形 74"/>
          <p:cNvSpPr/>
          <p:nvPr/>
        </p:nvSpPr>
        <p:spPr>
          <a:xfrm>
            <a:off x="3851928" y="4285581"/>
            <a:ext cx="1440000" cy="216000"/>
          </a:xfrm>
          <a:prstGeom prst="rect">
            <a:avLst/>
          </a:prstGeom>
          <a:solidFill>
            <a:schemeClr val="bg1"/>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45713" rIns="216000" bIns="45713" rtlCol="0" anchor="ctr"/>
          <a:lstStyle/>
          <a:p>
            <a:pPr algn="r"/>
            <a:r>
              <a:rPr lang="en-US" altLang="ja-JP" sz="800" dirty="0" smtClean="0">
                <a:solidFill>
                  <a:schemeClr val="tx1"/>
                </a:solidFill>
                <a:latin typeface="Meiryo UI" pitchFamily="50" charset="-128"/>
                <a:ea typeface="Meiryo UI" pitchFamily="50" charset="-128"/>
                <a:cs typeface="Meiryo UI" pitchFamily="50" charset="-128"/>
              </a:rPr>
              <a:t>100</a:t>
            </a:r>
            <a:endParaRPr lang="ja-JP" altLang="en-US" sz="800" dirty="0">
              <a:solidFill>
                <a:schemeClr val="tx1"/>
              </a:solidFill>
              <a:latin typeface="Meiryo UI" pitchFamily="50" charset="-128"/>
              <a:ea typeface="Meiryo UI" pitchFamily="50" charset="-128"/>
              <a:cs typeface="Meiryo UI" pitchFamily="50" charset="-128"/>
            </a:endParaRPr>
          </a:p>
        </p:txBody>
      </p:sp>
      <p:sp>
        <p:nvSpPr>
          <p:cNvPr id="76" name="正方形/長方形 75"/>
          <p:cNvSpPr/>
          <p:nvPr/>
        </p:nvSpPr>
        <p:spPr>
          <a:xfrm>
            <a:off x="2483768" y="4285581"/>
            <a:ext cx="1368000" cy="21600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r"/>
            <a:r>
              <a:rPr lang="ja-JP" altLang="en-US" sz="800" dirty="0" smtClean="0">
                <a:solidFill>
                  <a:schemeClr val="tx1"/>
                </a:solidFill>
                <a:latin typeface="HGPｺﾞｼｯｸM" pitchFamily="50" charset="-128"/>
                <a:ea typeface="HGPｺﾞｼｯｸM" pitchFamily="50" charset="-128"/>
              </a:rPr>
              <a:t>長さ</a:t>
            </a:r>
            <a:endParaRPr lang="ja-JP" altLang="en-US" sz="800" dirty="0">
              <a:solidFill>
                <a:schemeClr val="tx1"/>
              </a:solidFill>
              <a:latin typeface="HGPｺﾞｼｯｸM" pitchFamily="50" charset="-128"/>
              <a:ea typeface="HGPｺﾞｼｯｸM" pitchFamily="50" charset="-128"/>
            </a:endParaRPr>
          </a:p>
        </p:txBody>
      </p:sp>
      <p:pic>
        <p:nvPicPr>
          <p:cNvPr id="77" name="図 76"/>
          <p:cNvPicPr>
            <a:picLocks noChangeAspect="1"/>
          </p:cNvPicPr>
          <p:nvPr/>
        </p:nvPicPr>
        <p:blipFill>
          <a:blip r:embed="rId32">
            <a:extLst>
              <a:ext uri="{28A0092B-C50C-407E-A947-70E740481C1C}">
                <a14:useLocalDpi xmlns:a14="http://schemas.microsoft.com/office/drawing/2010/main" val="0"/>
              </a:ext>
            </a:extLst>
          </a:blip>
          <a:stretch>
            <a:fillRect/>
          </a:stretch>
        </p:blipFill>
        <p:spPr>
          <a:xfrm>
            <a:off x="5080416" y="4285581"/>
            <a:ext cx="223539" cy="223539"/>
          </a:xfrm>
          <a:prstGeom prst="rect">
            <a:avLst/>
          </a:prstGeom>
        </p:spPr>
      </p:pic>
      <p:sp>
        <p:nvSpPr>
          <p:cNvPr id="71" name="正方形/長方形 70"/>
          <p:cNvSpPr/>
          <p:nvPr/>
        </p:nvSpPr>
        <p:spPr>
          <a:xfrm>
            <a:off x="1339556" y="4581152"/>
            <a:ext cx="1440000" cy="216000"/>
          </a:xfrm>
          <a:prstGeom prst="rect">
            <a:avLst/>
          </a:prstGeom>
          <a:solidFill>
            <a:schemeClr val="bg1"/>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l"/>
            <a:r>
              <a:rPr lang="ja-JP" altLang="en-US" sz="800" dirty="0" smtClean="0">
                <a:solidFill>
                  <a:schemeClr val="tx1"/>
                </a:solidFill>
                <a:latin typeface="Meiryo UI" pitchFamily="50" charset="-128"/>
                <a:ea typeface="Meiryo UI" pitchFamily="50" charset="-128"/>
                <a:cs typeface="Meiryo UI" pitchFamily="50" charset="-128"/>
              </a:rPr>
              <a:t>納品実績</a:t>
            </a:r>
            <a:endParaRPr lang="ja-JP" altLang="en-US" sz="800" dirty="0">
              <a:solidFill>
                <a:schemeClr val="tx1"/>
              </a:solidFill>
              <a:latin typeface="Meiryo UI" pitchFamily="50" charset="-128"/>
              <a:ea typeface="Meiryo UI" pitchFamily="50" charset="-128"/>
              <a:cs typeface="Meiryo UI" pitchFamily="50" charset="-128"/>
            </a:endParaRPr>
          </a:p>
        </p:txBody>
      </p:sp>
      <p:sp>
        <p:nvSpPr>
          <p:cNvPr id="72" name="正方形/長方形 71"/>
          <p:cNvSpPr/>
          <p:nvPr/>
        </p:nvSpPr>
        <p:spPr>
          <a:xfrm>
            <a:off x="251520" y="4581152"/>
            <a:ext cx="1080000" cy="21600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r"/>
            <a:r>
              <a:rPr lang="ja-JP" altLang="en-US" sz="800" dirty="0" smtClean="0">
                <a:solidFill>
                  <a:schemeClr val="tx1"/>
                </a:solidFill>
                <a:latin typeface="HGPｺﾞｼｯｸM" pitchFamily="50" charset="-128"/>
                <a:ea typeface="HGPｺﾞｼｯｸM" pitchFamily="50" charset="-128"/>
              </a:rPr>
              <a:t>クイック入力ウィンドウ</a:t>
            </a:r>
            <a:endParaRPr lang="ja-JP" altLang="en-US" sz="800" dirty="0">
              <a:solidFill>
                <a:schemeClr val="tx1"/>
              </a:solidFill>
              <a:latin typeface="HGPｺﾞｼｯｸM" pitchFamily="50" charset="-128"/>
              <a:ea typeface="HGPｺﾞｼｯｸM" pitchFamily="50" charset="-128"/>
            </a:endParaRPr>
          </a:p>
        </p:txBody>
      </p:sp>
      <p:sp>
        <p:nvSpPr>
          <p:cNvPr id="74" name="正方形/長方形 73"/>
          <p:cNvSpPr/>
          <p:nvPr/>
        </p:nvSpPr>
        <p:spPr>
          <a:xfrm>
            <a:off x="2563238" y="4581152"/>
            <a:ext cx="216000" cy="216000"/>
          </a:xfrm>
          <a:prstGeom prst="rect">
            <a:avLst/>
          </a:prstGeom>
          <a:solidFill>
            <a:schemeClr val="bg1"/>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ctr"/>
            <a:r>
              <a:rPr lang="ja-JP" altLang="en-US" sz="800" dirty="0">
                <a:solidFill>
                  <a:schemeClr val="tx1"/>
                </a:solidFill>
                <a:latin typeface="Meiryo UI" pitchFamily="50" charset="-128"/>
                <a:ea typeface="Meiryo UI" pitchFamily="50" charset="-128"/>
                <a:cs typeface="Meiryo UI" pitchFamily="50" charset="-128"/>
              </a:rPr>
              <a:t>▼</a:t>
            </a:r>
          </a:p>
        </p:txBody>
      </p:sp>
      <p:sp>
        <p:nvSpPr>
          <p:cNvPr id="78" name="正方形/長方形 77"/>
          <p:cNvSpPr/>
          <p:nvPr/>
        </p:nvSpPr>
        <p:spPr>
          <a:xfrm>
            <a:off x="3851928" y="3747341"/>
            <a:ext cx="1440000" cy="216000"/>
          </a:xfrm>
          <a:prstGeom prst="rect">
            <a:avLst/>
          </a:prstGeom>
          <a:solidFill>
            <a:schemeClr val="bg1"/>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45713" rIns="216000" bIns="45713" rtlCol="0" anchor="ctr"/>
          <a:lstStyle/>
          <a:p>
            <a:pPr algn="r"/>
            <a:r>
              <a:rPr lang="en-US" altLang="ja-JP" sz="800" dirty="0" smtClean="0">
                <a:solidFill>
                  <a:schemeClr val="tx1"/>
                </a:solidFill>
                <a:latin typeface="Meiryo UI" pitchFamily="50" charset="-128"/>
                <a:ea typeface="Meiryo UI" pitchFamily="50" charset="-128"/>
                <a:cs typeface="Meiryo UI" pitchFamily="50" charset="-128"/>
              </a:rPr>
              <a:t>20</a:t>
            </a:r>
            <a:endParaRPr lang="ja-JP" altLang="en-US" sz="800" dirty="0">
              <a:solidFill>
                <a:schemeClr val="tx1"/>
              </a:solidFill>
              <a:latin typeface="Meiryo UI" pitchFamily="50" charset="-128"/>
              <a:ea typeface="Meiryo UI" pitchFamily="50" charset="-128"/>
              <a:cs typeface="Meiryo UI" pitchFamily="50" charset="-128"/>
            </a:endParaRPr>
          </a:p>
        </p:txBody>
      </p:sp>
      <p:sp>
        <p:nvSpPr>
          <p:cNvPr id="79" name="正方形/長方形 78"/>
          <p:cNvSpPr/>
          <p:nvPr/>
        </p:nvSpPr>
        <p:spPr>
          <a:xfrm>
            <a:off x="2483768" y="3747341"/>
            <a:ext cx="1368000" cy="21600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r"/>
            <a:r>
              <a:rPr lang="ja-JP" altLang="en-US" sz="800" dirty="0" smtClean="0">
                <a:solidFill>
                  <a:schemeClr val="tx1"/>
                </a:solidFill>
                <a:latin typeface="HGPｺﾞｼｯｸM" pitchFamily="50" charset="-128"/>
                <a:ea typeface="HGPｺﾞｼｯｸM" pitchFamily="50" charset="-128"/>
              </a:rPr>
              <a:t>ページ行数</a:t>
            </a:r>
            <a:endParaRPr lang="ja-JP" altLang="en-US" sz="800" dirty="0">
              <a:solidFill>
                <a:schemeClr val="tx1"/>
              </a:solidFill>
              <a:latin typeface="HGPｺﾞｼｯｸM" pitchFamily="50" charset="-128"/>
              <a:ea typeface="HGPｺﾞｼｯｸM" pitchFamily="50" charset="-128"/>
            </a:endParaRPr>
          </a:p>
        </p:txBody>
      </p:sp>
      <p:pic>
        <p:nvPicPr>
          <p:cNvPr id="80" name="図 79"/>
          <p:cNvPicPr>
            <a:picLocks noChangeAspect="1"/>
          </p:cNvPicPr>
          <p:nvPr/>
        </p:nvPicPr>
        <p:blipFill>
          <a:blip r:embed="rId32">
            <a:extLst>
              <a:ext uri="{28A0092B-C50C-407E-A947-70E740481C1C}">
                <a14:useLocalDpi xmlns:a14="http://schemas.microsoft.com/office/drawing/2010/main" val="0"/>
              </a:ext>
            </a:extLst>
          </a:blip>
          <a:stretch>
            <a:fillRect/>
          </a:stretch>
        </p:blipFill>
        <p:spPr>
          <a:xfrm>
            <a:off x="5080416" y="3747341"/>
            <a:ext cx="223539" cy="223539"/>
          </a:xfrm>
          <a:prstGeom prst="rect">
            <a:avLst/>
          </a:prstGeom>
        </p:spPr>
      </p:pic>
      <p:sp>
        <p:nvSpPr>
          <p:cNvPr id="81" name="正方形/長方形 80"/>
          <p:cNvSpPr/>
          <p:nvPr/>
        </p:nvSpPr>
        <p:spPr>
          <a:xfrm>
            <a:off x="3859836" y="4581128"/>
            <a:ext cx="1440000" cy="216000"/>
          </a:xfrm>
          <a:prstGeom prst="rect">
            <a:avLst/>
          </a:prstGeom>
          <a:solidFill>
            <a:schemeClr val="bg1"/>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l"/>
            <a:r>
              <a:rPr lang="ja-JP" altLang="en-US" sz="800" dirty="0" smtClean="0">
                <a:solidFill>
                  <a:schemeClr val="tx1"/>
                </a:solidFill>
                <a:latin typeface="Meiryo UI" pitchFamily="50" charset="-128"/>
                <a:ea typeface="Meiryo UI" pitchFamily="50" charset="-128"/>
                <a:cs typeface="Meiryo UI" pitchFamily="50" charset="-128"/>
              </a:rPr>
              <a:t>列と行</a:t>
            </a:r>
            <a:endParaRPr lang="ja-JP" altLang="en-US" sz="800" dirty="0">
              <a:solidFill>
                <a:schemeClr val="tx1"/>
              </a:solidFill>
              <a:latin typeface="Meiryo UI" pitchFamily="50" charset="-128"/>
              <a:ea typeface="Meiryo UI" pitchFamily="50" charset="-128"/>
              <a:cs typeface="Meiryo UI" pitchFamily="50" charset="-128"/>
            </a:endParaRPr>
          </a:p>
        </p:txBody>
      </p:sp>
      <p:sp>
        <p:nvSpPr>
          <p:cNvPr id="82" name="正方形/長方形 81"/>
          <p:cNvSpPr/>
          <p:nvPr/>
        </p:nvSpPr>
        <p:spPr>
          <a:xfrm>
            <a:off x="2771800" y="4581128"/>
            <a:ext cx="1080000" cy="21600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r"/>
            <a:r>
              <a:rPr lang="ja-JP" altLang="en-US" sz="800" dirty="0" smtClean="0">
                <a:solidFill>
                  <a:schemeClr val="tx1"/>
                </a:solidFill>
                <a:latin typeface="HGPｺﾞｼｯｸM" pitchFamily="50" charset="-128"/>
                <a:ea typeface="HGPｺﾞｼｯｸM" pitchFamily="50" charset="-128"/>
              </a:rPr>
              <a:t>クイック入力引継設情報定</a:t>
            </a:r>
            <a:endParaRPr lang="ja-JP" altLang="en-US" sz="800" dirty="0">
              <a:solidFill>
                <a:schemeClr val="tx1"/>
              </a:solidFill>
              <a:latin typeface="HGPｺﾞｼｯｸM" pitchFamily="50" charset="-128"/>
              <a:ea typeface="HGPｺﾞｼｯｸM" pitchFamily="50" charset="-128"/>
            </a:endParaRPr>
          </a:p>
        </p:txBody>
      </p:sp>
      <p:sp>
        <p:nvSpPr>
          <p:cNvPr id="83" name="正方形/長方形 82"/>
          <p:cNvSpPr/>
          <p:nvPr/>
        </p:nvSpPr>
        <p:spPr>
          <a:xfrm>
            <a:off x="5083518" y="4581128"/>
            <a:ext cx="216000" cy="216000"/>
          </a:xfrm>
          <a:prstGeom prst="rect">
            <a:avLst/>
          </a:prstGeom>
          <a:solidFill>
            <a:schemeClr val="bg1"/>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ctr"/>
            <a:r>
              <a:rPr lang="ja-JP" altLang="en-US" sz="800" dirty="0">
                <a:solidFill>
                  <a:schemeClr val="tx1"/>
                </a:solidFill>
                <a:latin typeface="Meiryo UI" pitchFamily="50" charset="-128"/>
                <a:ea typeface="Meiryo UI" pitchFamily="50" charset="-128"/>
                <a:cs typeface="Meiryo UI" pitchFamily="50" charset="-128"/>
              </a:rPr>
              <a:t>▼</a:t>
            </a:r>
          </a:p>
        </p:txBody>
      </p:sp>
      <p:sp>
        <p:nvSpPr>
          <p:cNvPr id="84" name="コンテンツ プレースホルダー 2"/>
          <p:cNvSpPr txBox="1">
            <a:spLocks/>
          </p:cNvSpPr>
          <p:nvPr/>
        </p:nvSpPr>
        <p:spPr>
          <a:xfrm>
            <a:off x="251520" y="5733288"/>
            <a:ext cx="5111178" cy="79205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ja-JP"/>
            </a:defPPr>
            <a:lvl1pPr marL="0" indent="0" algn="just" eaLnBrk="1" hangingPunct="1">
              <a:lnSpc>
                <a:spcPct val="120000"/>
              </a:lnSpc>
              <a:spcBef>
                <a:spcPts val="1200"/>
              </a:spcBef>
              <a:buNone/>
              <a:defRPr sz="1800" kern="0">
                <a:latin typeface="メイリオ" panose="020B0604030504040204" pitchFamily="50" charset="-128"/>
                <a:ea typeface="メイリオ" panose="020B0604030504040204" pitchFamily="50" charset="-128"/>
                <a:cs typeface="メイリオ" panose="020B0604030504040204" pitchFamily="50" charset="-128"/>
              </a:defRPr>
            </a:lvl1pPr>
            <a:lvl2pPr>
              <a:defRPr>
                <a:solidFill>
                  <a:schemeClr val="lt1"/>
                </a:solidFill>
                <a:latin typeface="+mn-lt"/>
                <a:ea typeface="+mn-ea"/>
              </a:defRPr>
            </a:lvl2pPr>
            <a:lvl3pPr>
              <a:defRPr>
                <a:solidFill>
                  <a:schemeClr val="lt1"/>
                </a:solidFill>
                <a:latin typeface="+mn-lt"/>
                <a:ea typeface="+mn-ea"/>
              </a:defRPr>
            </a:lvl3pPr>
            <a:lvl4pPr>
              <a:defRPr>
                <a:solidFill>
                  <a:schemeClr val="lt1"/>
                </a:solidFill>
                <a:latin typeface="+mn-lt"/>
                <a:ea typeface="+mn-ea"/>
              </a:defRPr>
            </a:lvl4pPr>
            <a:lvl5pPr>
              <a:defRPr>
                <a:solidFill>
                  <a:schemeClr val="lt1"/>
                </a:solidFill>
                <a:latin typeface="+mn-lt"/>
                <a:ea typeface="+mn-ea"/>
              </a:defRPr>
            </a:lvl5pPr>
            <a:lvl6pPr>
              <a:defRPr>
                <a:solidFill>
                  <a:schemeClr val="lt1"/>
                </a:solidFill>
                <a:latin typeface="+mn-lt"/>
                <a:ea typeface="+mn-ea"/>
              </a:defRPr>
            </a:lvl6pPr>
            <a:lvl7pPr>
              <a:defRPr>
                <a:solidFill>
                  <a:schemeClr val="lt1"/>
                </a:solidFill>
                <a:latin typeface="+mn-lt"/>
                <a:ea typeface="+mn-ea"/>
              </a:defRPr>
            </a:lvl7pPr>
            <a:lvl8pPr>
              <a:defRPr>
                <a:solidFill>
                  <a:schemeClr val="lt1"/>
                </a:solidFill>
                <a:latin typeface="+mn-lt"/>
                <a:ea typeface="+mn-ea"/>
              </a:defRPr>
            </a:lvl8pPr>
            <a:lvl9pPr>
              <a:defRPr>
                <a:solidFill>
                  <a:schemeClr val="lt1"/>
                </a:solidFill>
                <a:latin typeface="+mn-lt"/>
                <a:ea typeface="+mn-ea"/>
              </a:defRPr>
            </a:lvl9pPr>
          </a:lstStyle>
          <a:p>
            <a:pPr>
              <a:spcBef>
                <a:spcPts val="0"/>
              </a:spcBef>
            </a:pPr>
            <a:r>
              <a:rPr lang="en-US" altLang="ja-JP" sz="900" dirty="0" smtClean="0">
                <a:solidFill>
                  <a:schemeClr val="tx1"/>
                </a:solidFill>
              </a:rPr>
              <a:t>※</a:t>
            </a:r>
            <a:r>
              <a:rPr lang="ja-JP" altLang="en-US" sz="900" dirty="0" smtClean="0">
                <a:solidFill>
                  <a:schemeClr val="tx1"/>
                </a:solidFill>
              </a:rPr>
              <a:t>クイック入力引継情報選択の選択リスト</a:t>
            </a:r>
            <a:r>
              <a:rPr lang="en-US" altLang="ja-JP" sz="900" dirty="0">
                <a:solidFill>
                  <a:schemeClr val="tx1"/>
                </a:solidFill>
              </a:rPr>
              <a:t>(JP </a:t>
            </a:r>
            <a:r>
              <a:rPr lang="en-US" altLang="ja-JP" sz="900" dirty="0" err="1" smtClean="0">
                <a:solidFill>
                  <a:schemeClr val="tx1"/>
                </a:solidFill>
              </a:rPr>
              <a:t>QuickEntryConf</a:t>
            </a:r>
            <a:r>
              <a:rPr lang="en-US" altLang="ja-JP" sz="900" dirty="0" smtClean="0">
                <a:solidFill>
                  <a:schemeClr val="tx1"/>
                </a:solidFill>
              </a:rPr>
              <a:t>:</a:t>
            </a:r>
            <a:r>
              <a:rPr lang="ja-JP" altLang="en-US" sz="900" dirty="0" smtClean="0">
                <a:solidFill>
                  <a:schemeClr val="tx1"/>
                </a:solidFill>
              </a:rPr>
              <a:t>クイック入力情報引継リスト</a:t>
            </a:r>
            <a:r>
              <a:rPr lang="en-US" altLang="ja-JP" sz="900" dirty="0" smtClean="0">
                <a:solidFill>
                  <a:schemeClr val="tx1"/>
                </a:solidFill>
              </a:rPr>
              <a:t>)</a:t>
            </a:r>
          </a:p>
          <a:p>
            <a:pPr marL="171450" indent="-171450">
              <a:spcBef>
                <a:spcPts val="0"/>
              </a:spcBef>
              <a:buFont typeface="Arial" panose="020B0604020202020204" pitchFamily="34" charset="0"/>
              <a:buChar char="•"/>
            </a:pPr>
            <a:r>
              <a:rPr lang="en-US" altLang="ja-JP" sz="900" dirty="0" smtClean="0">
                <a:solidFill>
                  <a:schemeClr val="tx1"/>
                </a:solidFill>
              </a:rPr>
              <a:t>01:</a:t>
            </a:r>
            <a:r>
              <a:rPr lang="ja-JP" altLang="en-US" sz="900" dirty="0" smtClean="0">
                <a:solidFill>
                  <a:schemeClr val="tx1"/>
                </a:solidFill>
              </a:rPr>
              <a:t>列の情報を引き継ぐ</a:t>
            </a:r>
            <a:r>
              <a:rPr lang="en-US" altLang="ja-JP" sz="900" dirty="0" smtClean="0">
                <a:solidFill>
                  <a:schemeClr val="tx1"/>
                </a:solidFill>
              </a:rPr>
              <a:t>(Column</a:t>
            </a:r>
            <a:r>
              <a:rPr lang="ja-JP" altLang="en-US" sz="900" dirty="0">
                <a:solidFill>
                  <a:schemeClr val="tx1"/>
                </a:solidFill>
              </a:rPr>
              <a:t> </a:t>
            </a:r>
            <a:r>
              <a:rPr lang="en-US" altLang="ja-JP" sz="900" dirty="0" smtClean="0">
                <a:solidFill>
                  <a:schemeClr val="tx1"/>
                </a:solidFill>
              </a:rPr>
              <a:t>info only)</a:t>
            </a:r>
          </a:p>
          <a:p>
            <a:pPr marL="171450" indent="-171450">
              <a:spcBef>
                <a:spcPts val="0"/>
              </a:spcBef>
              <a:buFont typeface="Arial" panose="020B0604020202020204" pitchFamily="34" charset="0"/>
              <a:buChar char="•"/>
            </a:pPr>
            <a:r>
              <a:rPr lang="en-US" altLang="ja-JP" sz="900" dirty="0" smtClean="0">
                <a:solidFill>
                  <a:schemeClr val="tx1"/>
                </a:solidFill>
              </a:rPr>
              <a:t>02:</a:t>
            </a:r>
            <a:r>
              <a:rPr lang="ja-JP" altLang="en-US" sz="900" dirty="0" smtClean="0">
                <a:solidFill>
                  <a:schemeClr val="tx1"/>
                </a:solidFill>
              </a:rPr>
              <a:t>行</a:t>
            </a:r>
            <a:r>
              <a:rPr lang="ja-JP" altLang="en-US" sz="900" dirty="0">
                <a:solidFill>
                  <a:schemeClr val="tx1"/>
                </a:solidFill>
              </a:rPr>
              <a:t>の</a:t>
            </a:r>
            <a:r>
              <a:rPr lang="ja-JP" altLang="en-US" sz="900" dirty="0" smtClean="0">
                <a:solidFill>
                  <a:schemeClr val="tx1"/>
                </a:solidFill>
              </a:rPr>
              <a:t>情報を引き継ぐ</a:t>
            </a:r>
            <a:r>
              <a:rPr lang="en-US" altLang="ja-JP" sz="900" dirty="0" smtClean="0">
                <a:solidFill>
                  <a:schemeClr val="tx1"/>
                </a:solidFill>
              </a:rPr>
              <a:t>(Row info Only)</a:t>
            </a:r>
          </a:p>
          <a:p>
            <a:pPr marL="171450" indent="-171450">
              <a:spcBef>
                <a:spcPts val="0"/>
              </a:spcBef>
              <a:buFont typeface="Arial" panose="020B0604020202020204" pitchFamily="34" charset="0"/>
              <a:buChar char="•"/>
            </a:pPr>
            <a:r>
              <a:rPr lang="en-US" altLang="ja-JP" sz="900" dirty="0" smtClean="0">
                <a:solidFill>
                  <a:schemeClr val="tx1"/>
                </a:solidFill>
              </a:rPr>
              <a:t>03:</a:t>
            </a:r>
            <a:r>
              <a:rPr lang="ja-JP" altLang="en-US" sz="900" dirty="0" smtClean="0">
                <a:solidFill>
                  <a:schemeClr val="tx1"/>
                </a:solidFill>
              </a:rPr>
              <a:t>列と行の情報を引き継ぐ</a:t>
            </a:r>
            <a:r>
              <a:rPr lang="en-US" altLang="ja-JP" sz="900" dirty="0" smtClean="0">
                <a:solidFill>
                  <a:schemeClr val="tx1"/>
                </a:solidFill>
              </a:rPr>
              <a:t>(Column and Row info)</a:t>
            </a:r>
          </a:p>
        </p:txBody>
      </p:sp>
    </p:spTree>
    <p:extLst>
      <p:ext uri="{BB962C8B-B14F-4D97-AF65-F5344CB8AC3E}">
        <p14:creationId xmlns:p14="http://schemas.microsoft.com/office/powerpoint/2010/main" val="32126250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altLang="ja-JP" dirty="0"/>
              <a:t>【</a:t>
            </a:r>
            <a:r>
              <a:rPr lang="ja-JP" altLang="en-US" dirty="0"/>
              <a:t>マトリクスウィンドウの設定</a:t>
            </a:r>
            <a:r>
              <a:rPr lang="en-US" altLang="ja-JP" dirty="0"/>
              <a:t>】</a:t>
            </a:r>
            <a:endParaRPr kumimoji="1" lang="ja-JP" altLang="en-US" dirty="0"/>
          </a:p>
        </p:txBody>
      </p:sp>
      <p:sp>
        <p:nvSpPr>
          <p:cNvPr id="4" name="テキスト ボックス 3"/>
          <p:cNvSpPr txBox="1"/>
          <p:nvPr/>
        </p:nvSpPr>
        <p:spPr>
          <a:xfrm>
            <a:off x="265112" y="980728"/>
            <a:ext cx="8626408" cy="165618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ja-JP"/>
            </a:defPPr>
            <a:lvl1pPr marL="0" indent="0" algn="just" eaLnBrk="1" hangingPunct="1">
              <a:lnSpc>
                <a:spcPct val="120000"/>
              </a:lnSpc>
              <a:spcBef>
                <a:spcPts val="1200"/>
              </a:spcBef>
              <a:buNone/>
              <a:defRPr sz="1800" kern="0">
                <a:latin typeface="メイリオ" panose="020B0604030504040204" pitchFamily="50" charset="-128"/>
                <a:ea typeface="メイリオ" panose="020B0604030504040204" pitchFamily="50" charset="-128"/>
                <a:cs typeface="メイリオ" panose="020B0604030504040204" pitchFamily="50" charset="-128"/>
              </a:defRPr>
            </a:lvl1pPr>
            <a:lvl2pPr>
              <a:defRPr>
                <a:solidFill>
                  <a:schemeClr val="lt1"/>
                </a:solidFill>
                <a:latin typeface="+mn-lt"/>
                <a:ea typeface="+mn-ea"/>
              </a:defRPr>
            </a:lvl2pPr>
            <a:lvl3pPr>
              <a:defRPr>
                <a:solidFill>
                  <a:schemeClr val="lt1"/>
                </a:solidFill>
                <a:latin typeface="+mn-lt"/>
                <a:ea typeface="+mn-ea"/>
              </a:defRPr>
            </a:lvl3pPr>
            <a:lvl4pPr>
              <a:defRPr>
                <a:solidFill>
                  <a:schemeClr val="lt1"/>
                </a:solidFill>
                <a:latin typeface="+mn-lt"/>
                <a:ea typeface="+mn-ea"/>
              </a:defRPr>
            </a:lvl4pPr>
            <a:lvl5pPr>
              <a:defRPr>
                <a:solidFill>
                  <a:schemeClr val="lt1"/>
                </a:solidFill>
                <a:latin typeface="+mn-lt"/>
                <a:ea typeface="+mn-ea"/>
              </a:defRPr>
            </a:lvl5pPr>
            <a:lvl6pPr>
              <a:defRPr>
                <a:solidFill>
                  <a:schemeClr val="lt1"/>
                </a:solidFill>
                <a:latin typeface="+mn-lt"/>
                <a:ea typeface="+mn-ea"/>
              </a:defRPr>
            </a:lvl6pPr>
            <a:lvl7pPr>
              <a:defRPr>
                <a:solidFill>
                  <a:schemeClr val="lt1"/>
                </a:solidFill>
                <a:latin typeface="+mn-lt"/>
                <a:ea typeface="+mn-ea"/>
              </a:defRPr>
            </a:lvl7pPr>
            <a:lvl8pPr>
              <a:defRPr>
                <a:solidFill>
                  <a:schemeClr val="lt1"/>
                </a:solidFill>
                <a:latin typeface="+mn-lt"/>
                <a:ea typeface="+mn-ea"/>
              </a:defRPr>
            </a:lvl8pPr>
            <a:lvl9pPr>
              <a:defRPr>
                <a:solidFill>
                  <a:schemeClr val="lt1"/>
                </a:solidFill>
                <a:latin typeface="+mn-lt"/>
                <a:ea typeface="+mn-ea"/>
              </a:defRPr>
            </a:lvl9pPr>
          </a:lstStyle>
          <a:p>
            <a:r>
              <a:rPr lang="ja-JP" altLang="en-US" dirty="0" smtClean="0">
                <a:solidFill>
                  <a:schemeClr val="tx1"/>
                </a:solidFill>
              </a:rPr>
              <a:t>列キーフィールドに指定したフィールドのリファレンスが、</a:t>
            </a:r>
            <a:r>
              <a:rPr lang="en-US" altLang="ja-JP" dirty="0" smtClean="0">
                <a:solidFill>
                  <a:schemeClr val="tx1"/>
                </a:solidFill>
              </a:rPr>
              <a:t>”Table”</a:t>
            </a:r>
            <a:r>
              <a:rPr lang="ja-JP" altLang="en-US" dirty="0" smtClean="0">
                <a:solidFill>
                  <a:schemeClr val="tx1"/>
                </a:solidFill>
              </a:rPr>
              <a:t>もしくは</a:t>
            </a:r>
            <a:r>
              <a:rPr lang="en-US" altLang="ja-JP" dirty="0" smtClean="0">
                <a:solidFill>
                  <a:schemeClr val="tx1"/>
                </a:solidFill>
              </a:rPr>
              <a:t>”Search”</a:t>
            </a:r>
            <a:r>
              <a:rPr lang="ja-JP" altLang="en-US" dirty="0" smtClean="0">
                <a:solidFill>
                  <a:schemeClr val="tx1"/>
                </a:solidFill>
              </a:rPr>
              <a:t>の場合、</a:t>
            </a:r>
            <a:r>
              <a:rPr lang="ja-JP" altLang="en-US" dirty="0">
                <a:solidFill>
                  <a:schemeClr val="tx1"/>
                </a:solidFill>
              </a:rPr>
              <a:t>列</a:t>
            </a:r>
            <a:r>
              <a:rPr lang="ja-JP" altLang="en-US" dirty="0" smtClean="0">
                <a:solidFill>
                  <a:schemeClr val="tx1"/>
                </a:solidFill>
              </a:rPr>
              <a:t>の並び順を制御する事ができます。リファレンスキーにテーブルバリデーションを設定すると、そのテーブルバリデーションの</a:t>
            </a:r>
            <a:r>
              <a:rPr lang="en-US" altLang="ja-JP" dirty="0" smtClean="0">
                <a:solidFill>
                  <a:schemeClr val="tx1"/>
                </a:solidFill>
              </a:rPr>
              <a:t>”SQL ORDER BY</a:t>
            </a:r>
            <a:r>
              <a:rPr lang="ja-JP" altLang="en-US" dirty="0" smtClean="0">
                <a:solidFill>
                  <a:schemeClr val="tx1"/>
                </a:solidFill>
              </a:rPr>
              <a:t>句</a:t>
            </a:r>
            <a:r>
              <a:rPr lang="en-US" altLang="ja-JP" dirty="0" smtClean="0">
                <a:solidFill>
                  <a:schemeClr val="tx1"/>
                </a:solidFill>
              </a:rPr>
              <a:t>”</a:t>
            </a:r>
            <a:r>
              <a:rPr lang="ja-JP" altLang="en-US" dirty="0" smtClean="0">
                <a:solidFill>
                  <a:schemeClr val="tx1"/>
                </a:solidFill>
              </a:rPr>
              <a:t>の記述に従って、</a:t>
            </a:r>
            <a:r>
              <a:rPr lang="ja-JP" altLang="en-US" dirty="0">
                <a:solidFill>
                  <a:schemeClr val="tx1"/>
                </a:solidFill>
              </a:rPr>
              <a:t>列</a:t>
            </a:r>
            <a:r>
              <a:rPr lang="ja-JP" altLang="en-US" dirty="0" smtClean="0">
                <a:solidFill>
                  <a:schemeClr val="tx1"/>
                </a:solidFill>
              </a:rPr>
              <a:t>を並び替える事ができます。</a:t>
            </a:r>
            <a:endParaRPr lang="en-US" altLang="ja-JP" dirty="0">
              <a:solidFill>
                <a:schemeClr val="tx1"/>
              </a:solidFill>
            </a:endParaRPr>
          </a:p>
        </p:txBody>
      </p:sp>
      <p:cxnSp>
        <p:nvCxnSpPr>
          <p:cNvPr id="5" name="直線コネクタ 4"/>
          <p:cNvCxnSpPr/>
          <p:nvPr/>
        </p:nvCxnSpPr>
        <p:spPr>
          <a:xfrm>
            <a:off x="323528" y="980728"/>
            <a:ext cx="8567992" cy="0"/>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6" name="テキスト ボックス 5"/>
          <p:cNvSpPr txBox="1"/>
          <p:nvPr/>
        </p:nvSpPr>
        <p:spPr>
          <a:xfrm>
            <a:off x="251520" y="548680"/>
            <a:ext cx="8626408" cy="43204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ja-JP"/>
            </a:defPPr>
            <a:lvl1pPr marL="0" indent="0" algn="just" eaLnBrk="1" hangingPunct="1">
              <a:lnSpc>
                <a:spcPct val="120000"/>
              </a:lnSpc>
              <a:spcBef>
                <a:spcPts val="1200"/>
              </a:spcBef>
              <a:buNone/>
              <a:defRPr sz="1800" kern="0">
                <a:latin typeface="メイリオ" panose="020B0604030504040204" pitchFamily="50" charset="-128"/>
                <a:ea typeface="メイリオ" panose="020B0604030504040204" pitchFamily="50" charset="-128"/>
                <a:cs typeface="メイリオ" panose="020B0604030504040204" pitchFamily="50" charset="-128"/>
              </a:defRPr>
            </a:lvl1pPr>
            <a:lvl2pPr>
              <a:defRPr>
                <a:solidFill>
                  <a:schemeClr val="lt1"/>
                </a:solidFill>
                <a:latin typeface="+mn-lt"/>
                <a:ea typeface="+mn-ea"/>
              </a:defRPr>
            </a:lvl2pPr>
            <a:lvl3pPr>
              <a:defRPr>
                <a:solidFill>
                  <a:schemeClr val="lt1"/>
                </a:solidFill>
                <a:latin typeface="+mn-lt"/>
                <a:ea typeface="+mn-ea"/>
              </a:defRPr>
            </a:lvl3pPr>
            <a:lvl4pPr>
              <a:defRPr>
                <a:solidFill>
                  <a:schemeClr val="lt1"/>
                </a:solidFill>
                <a:latin typeface="+mn-lt"/>
                <a:ea typeface="+mn-ea"/>
              </a:defRPr>
            </a:lvl4pPr>
            <a:lvl5pPr>
              <a:defRPr>
                <a:solidFill>
                  <a:schemeClr val="lt1"/>
                </a:solidFill>
                <a:latin typeface="+mn-lt"/>
                <a:ea typeface="+mn-ea"/>
              </a:defRPr>
            </a:lvl5pPr>
            <a:lvl6pPr>
              <a:defRPr>
                <a:solidFill>
                  <a:schemeClr val="lt1"/>
                </a:solidFill>
                <a:latin typeface="+mn-lt"/>
                <a:ea typeface="+mn-ea"/>
              </a:defRPr>
            </a:lvl6pPr>
            <a:lvl7pPr>
              <a:defRPr>
                <a:solidFill>
                  <a:schemeClr val="lt1"/>
                </a:solidFill>
                <a:latin typeface="+mn-lt"/>
                <a:ea typeface="+mn-ea"/>
              </a:defRPr>
            </a:lvl7pPr>
            <a:lvl8pPr>
              <a:defRPr>
                <a:solidFill>
                  <a:schemeClr val="lt1"/>
                </a:solidFill>
                <a:latin typeface="+mn-lt"/>
                <a:ea typeface="+mn-ea"/>
              </a:defRPr>
            </a:lvl8pPr>
            <a:lvl9pPr>
              <a:defRPr>
                <a:solidFill>
                  <a:schemeClr val="lt1"/>
                </a:solidFill>
                <a:latin typeface="+mn-lt"/>
                <a:ea typeface="+mn-ea"/>
              </a:defRPr>
            </a:lvl9pPr>
          </a:lstStyle>
          <a:p>
            <a:r>
              <a:rPr lang="ja-JP" altLang="en-US" dirty="0" smtClean="0">
                <a:solidFill>
                  <a:schemeClr val="tx1"/>
                </a:solidFill>
              </a:rPr>
              <a:t>◆列</a:t>
            </a:r>
            <a:r>
              <a:rPr lang="en-US" altLang="ja-JP" dirty="0" smtClean="0">
                <a:solidFill>
                  <a:schemeClr val="tx1"/>
                </a:solidFill>
              </a:rPr>
              <a:t>(Column)</a:t>
            </a:r>
            <a:r>
              <a:rPr lang="ja-JP" altLang="en-US" dirty="0" smtClean="0">
                <a:solidFill>
                  <a:schemeClr val="tx1"/>
                </a:solidFill>
              </a:rPr>
              <a:t>の並び順の制御</a:t>
            </a:r>
            <a:endParaRPr lang="en-US" altLang="ja-JP" dirty="0">
              <a:solidFill>
                <a:schemeClr val="tx1"/>
              </a:solidFill>
            </a:endParaRPr>
          </a:p>
        </p:txBody>
      </p:sp>
      <p:sp>
        <p:nvSpPr>
          <p:cNvPr id="7" name="テキスト ボックス 6"/>
          <p:cNvSpPr txBox="1"/>
          <p:nvPr/>
        </p:nvSpPr>
        <p:spPr>
          <a:xfrm>
            <a:off x="265112" y="3501008"/>
            <a:ext cx="8626408" cy="165618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ja-JP"/>
            </a:defPPr>
            <a:lvl1pPr marL="0" indent="0" algn="just" eaLnBrk="1" hangingPunct="1">
              <a:lnSpc>
                <a:spcPct val="120000"/>
              </a:lnSpc>
              <a:spcBef>
                <a:spcPts val="1200"/>
              </a:spcBef>
              <a:buNone/>
              <a:defRPr sz="1800" kern="0">
                <a:latin typeface="メイリオ" panose="020B0604030504040204" pitchFamily="50" charset="-128"/>
                <a:ea typeface="メイリオ" panose="020B0604030504040204" pitchFamily="50" charset="-128"/>
                <a:cs typeface="メイリオ" panose="020B0604030504040204" pitchFamily="50" charset="-128"/>
              </a:defRPr>
            </a:lvl1pPr>
            <a:lvl2pPr>
              <a:defRPr>
                <a:solidFill>
                  <a:schemeClr val="lt1"/>
                </a:solidFill>
                <a:latin typeface="+mn-lt"/>
                <a:ea typeface="+mn-ea"/>
              </a:defRPr>
            </a:lvl2pPr>
            <a:lvl3pPr>
              <a:defRPr>
                <a:solidFill>
                  <a:schemeClr val="lt1"/>
                </a:solidFill>
                <a:latin typeface="+mn-lt"/>
                <a:ea typeface="+mn-ea"/>
              </a:defRPr>
            </a:lvl3pPr>
            <a:lvl4pPr>
              <a:defRPr>
                <a:solidFill>
                  <a:schemeClr val="lt1"/>
                </a:solidFill>
                <a:latin typeface="+mn-lt"/>
                <a:ea typeface="+mn-ea"/>
              </a:defRPr>
            </a:lvl4pPr>
            <a:lvl5pPr>
              <a:defRPr>
                <a:solidFill>
                  <a:schemeClr val="lt1"/>
                </a:solidFill>
                <a:latin typeface="+mn-lt"/>
                <a:ea typeface="+mn-ea"/>
              </a:defRPr>
            </a:lvl5pPr>
            <a:lvl6pPr>
              <a:defRPr>
                <a:solidFill>
                  <a:schemeClr val="lt1"/>
                </a:solidFill>
                <a:latin typeface="+mn-lt"/>
                <a:ea typeface="+mn-ea"/>
              </a:defRPr>
            </a:lvl6pPr>
            <a:lvl7pPr>
              <a:defRPr>
                <a:solidFill>
                  <a:schemeClr val="lt1"/>
                </a:solidFill>
                <a:latin typeface="+mn-lt"/>
                <a:ea typeface="+mn-ea"/>
              </a:defRPr>
            </a:lvl7pPr>
            <a:lvl8pPr>
              <a:defRPr>
                <a:solidFill>
                  <a:schemeClr val="lt1"/>
                </a:solidFill>
                <a:latin typeface="+mn-lt"/>
                <a:ea typeface="+mn-ea"/>
              </a:defRPr>
            </a:lvl8pPr>
            <a:lvl9pPr>
              <a:defRPr>
                <a:solidFill>
                  <a:schemeClr val="lt1"/>
                </a:solidFill>
                <a:latin typeface="+mn-lt"/>
                <a:ea typeface="+mn-ea"/>
              </a:defRPr>
            </a:lvl9pPr>
          </a:lstStyle>
          <a:p>
            <a:r>
              <a:rPr lang="ja-JP" altLang="en-US" dirty="0" smtClean="0">
                <a:solidFill>
                  <a:schemeClr val="tx1"/>
                </a:solidFill>
              </a:rPr>
              <a:t>行キーフィールドに指定したフィールドのリファレンスが、</a:t>
            </a:r>
            <a:r>
              <a:rPr lang="en-US" altLang="ja-JP" dirty="0" smtClean="0">
                <a:solidFill>
                  <a:schemeClr val="tx1"/>
                </a:solidFill>
              </a:rPr>
              <a:t>”Table”</a:t>
            </a:r>
            <a:r>
              <a:rPr lang="ja-JP" altLang="en-US" dirty="0" smtClean="0">
                <a:solidFill>
                  <a:schemeClr val="tx1"/>
                </a:solidFill>
              </a:rPr>
              <a:t>もしくは</a:t>
            </a:r>
            <a:r>
              <a:rPr lang="en-US" altLang="ja-JP" dirty="0" smtClean="0">
                <a:solidFill>
                  <a:schemeClr val="tx1"/>
                </a:solidFill>
              </a:rPr>
              <a:t>”Search”</a:t>
            </a:r>
            <a:r>
              <a:rPr lang="ja-JP" altLang="en-US" dirty="0" smtClean="0">
                <a:solidFill>
                  <a:schemeClr val="tx1"/>
                </a:solidFill>
              </a:rPr>
              <a:t>の場合、</a:t>
            </a:r>
            <a:r>
              <a:rPr lang="ja-JP" altLang="en-US" dirty="0">
                <a:solidFill>
                  <a:schemeClr val="tx1"/>
                </a:solidFill>
              </a:rPr>
              <a:t>行</a:t>
            </a:r>
            <a:r>
              <a:rPr lang="ja-JP" altLang="en-US" dirty="0" smtClean="0">
                <a:solidFill>
                  <a:schemeClr val="tx1"/>
                </a:solidFill>
              </a:rPr>
              <a:t>の並び順を制御する事ができます。リファレンスキーにテーブルバリデーションを設定すると、そのテーブルバリデーションの</a:t>
            </a:r>
            <a:r>
              <a:rPr lang="en-US" altLang="ja-JP" dirty="0" smtClean="0">
                <a:solidFill>
                  <a:schemeClr val="tx1"/>
                </a:solidFill>
              </a:rPr>
              <a:t>”SQL ORDER BY”</a:t>
            </a:r>
            <a:r>
              <a:rPr lang="ja-JP" altLang="en-US" dirty="0" smtClean="0">
                <a:solidFill>
                  <a:schemeClr val="tx1"/>
                </a:solidFill>
              </a:rPr>
              <a:t>句の記述に従って、行を並び替える事ができます。</a:t>
            </a:r>
            <a:endParaRPr lang="en-US" altLang="ja-JP" dirty="0">
              <a:solidFill>
                <a:schemeClr val="tx1"/>
              </a:solidFill>
            </a:endParaRPr>
          </a:p>
        </p:txBody>
      </p:sp>
      <p:cxnSp>
        <p:nvCxnSpPr>
          <p:cNvPr id="8" name="直線コネクタ 7"/>
          <p:cNvCxnSpPr/>
          <p:nvPr/>
        </p:nvCxnSpPr>
        <p:spPr>
          <a:xfrm>
            <a:off x="323528" y="3501008"/>
            <a:ext cx="8567992" cy="0"/>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9" name="テキスト ボックス 8"/>
          <p:cNvSpPr txBox="1"/>
          <p:nvPr/>
        </p:nvSpPr>
        <p:spPr>
          <a:xfrm>
            <a:off x="251520" y="3068960"/>
            <a:ext cx="8626408" cy="43204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ja-JP"/>
            </a:defPPr>
            <a:lvl1pPr marL="0" indent="0" algn="just" eaLnBrk="1" hangingPunct="1">
              <a:lnSpc>
                <a:spcPct val="120000"/>
              </a:lnSpc>
              <a:spcBef>
                <a:spcPts val="1200"/>
              </a:spcBef>
              <a:buNone/>
              <a:defRPr sz="1800" kern="0">
                <a:latin typeface="メイリオ" panose="020B0604030504040204" pitchFamily="50" charset="-128"/>
                <a:ea typeface="メイリオ" panose="020B0604030504040204" pitchFamily="50" charset="-128"/>
                <a:cs typeface="メイリオ" panose="020B0604030504040204" pitchFamily="50" charset="-128"/>
              </a:defRPr>
            </a:lvl1pPr>
            <a:lvl2pPr>
              <a:defRPr>
                <a:solidFill>
                  <a:schemeClr val="lt1"/>
                </a:solidFill>
                <a:latin typeface="+mn-lt"/>
                <a:ea typeface="+mn-ea"/>
              </a:defRPr>
            </a:lvl2pPr>
            <a:lvl3pPr>
              <a:defRPr>
                <a:solidFill>
                  <a:schemeClr val="lt1"/>
                </a:solidFill>
                <a:latin typeface="+mn-lt"/>
                <a:ea typeface="+mn-ea"/>
              </a:defRPr>
            </a:lvl3pPr>
            <a:lvl4pPr>
              <a:defRPr>
                <a:solidFill>
                  <a:schemeClr val="lt1"/>
                </a:solidFill>
                <a:latin typeface="+mn-lt"/>
                <a:ea typeface="+mn-ea"/>
              </a:defRPr>
            </a:lvl4pPr>
            <a:lvl5pPr>
              <a:defRPr>
                <a:solidFill>
                  <a:schemeClr val="lt1"/>
                </a:solidFill>
                <a:latin typeface="+mn-lt"/>
                <a:ea typeface="+mn-ea"/>
              </a:defRPr>
            </a:lvl5pPr>
            <a:lvl6pPr>
              <a:defRPr>
                <a:solidFill>
                  <a:schemeClr val="lt1"/>
                </a:solidFill>
                <a:latin typeface="+mn-lt"/>
                <a:ea typeface="+mn-ea"/>
              </a:defRPr>
            </a:lvl6pPr>
            <a:lvl7pPr>
              <a:defRPr>
                <a:solidFill>
                  <a:schemeClr val="lt1"/>
                </a:solidFill>
                <a:latin typeface="+mn-lt"/>
                <a:ea typeface="+mn-ea"/>
              </a:defRPr>
            </a:lvl7pPr>
            <a:lvl8pPr>
              <a:defRPr>
                <a:solidFill>
                  <a:schemeClr val="lt1"/>
                </a:solidFill>
                <a:latin typeface="+mn-lt"/>
                <a:ea typeface="+mn-ea"/>
              </a:defRPr>
            </a:lvl8pPr>
            <a:lvl9pPr>
              <a:defRPr>
                <a:solidFill>
                  <a:schemeClr val="lt1"/>
                </a:solidFill>
                <a:latin typeface="+mn-lt"/>
                <a:ea typeface="+mn-ea"/>
              </a:defRPr>
            </a:lvl9pPr>
          </a:lstStyle>
          <a:p>
            <a:r>
              <a:rPr lang="ja-JP" altLang="en-US" dirty="0" smtClean="0">
                <a:solidFill>
                  <a:schemeClr val="tx1"/>
                </a:solidFill>
              </a:rPr>
              <a:t>◆行</a:t>
            </a:r>
            <a:r>
              <a:rPr lang="en-US" altLang="ja-JP" dirty="0" smtClean="0">
                <a:solidFill>
                  <a:schemeClr val="tx1"/>
                </a:solidFill>
              </a:rPr>
              <a:t>(Row)</a:t>
            </a:r>
            <a:r>
              <a:rPr lang="ja-JP" altLang="en-US" dirty="0" smtClean="0">
                <a:solidFill>
                  <a:schemeClr val="tx1"/>
                </a:solidFill>
              </a:rPr>
              <a:t>の並び順の制御</a:t>
            </a:r>
            <a:endParaRPr lang="en-US" altLang="ja-JP" dirty="0">
              <a:solidFill>
                <a:schemeClr val="tx1"/>
              </a:solidFill>
            </a:endParaRPr>
          </a:p>
        </p:txBody>
      </p:sp>
    </p:spTree>
    <p:extLst>
      <p:ext uri="{BB962C8B-B14F-4D97-AF65-F5344CB8AC3E}">
        <p14:creationId xmlns:p14="http://schemas.microsoft.com/office/powerpoint/2010/main" val="44242186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altLang="ja-JP" dirty="0"/>
              <a:t>【</a:t>
            </a:r>
            <a:r>
              <a:rPr lang="ja-JP" altLang="en-US" dirty="0"/>
              <a:t>マトリクスウィンドウの設定</a:t>
            </a:r>
            <a:r>
              <a:rPr lang="en-US" altLang="ja-JP" dirty="0"/>
              <a:t>】</a:t>
            </a:r>
            <a:endParaRPr kumimoji="1" lang="ja-JP" altLang="en-US" dirty="0"/>
          </a:p>
        </p:txBody>
      </p:sp>
      <p:sp>
        <p:nvSpPr>
          <p:cNvPr id="4" name="正方形/長方形 3"/>
          <p:cNvSpPr/>
          <p:nvPr/>
        </p:nvSpPr>
        <p:spPr>
          <a:xfrm>
            <a:off x="251520" y="548680"/>
            <a:ext cx="8640000" cy="360000"/>
          </a:xfrm>
          <a:prstGeom prst="rect">
            <a:avLst/>
          </a:prstGeom>
          <a:solidFill>
            <a:schemeClr val="accent1">
              <a:lumMod val="20000"/>
              <a:lumOff val="8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Ins="0" rtlCol="0" anchor="b"/>
          <a:lstStyle/>
          <a:p>
            <a:pPr algn="l"/>
            <a:r>
              <a:rPr lang="ja-JP" altLang="en-US" sz="1600" b="1"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マトリクスウィンドウ </a:t>
            </a:r>
            <a:r>
              <a:rPr lang="en-US" altLang="ja-JP" sz="1600" b="1"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1600" b="1"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編集フィールドタブ</a:t>
            </a:r>
            <a:endParaRPr lang="en-US" altLang="ja-JP" sz="1600" b="1"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5" name="正方形/長方形 4"/>
          <p:cNvSpPr/>
          <p:nvPr/>
        </p:nvSpPr>
        <p:spPr>
          <a:xfrm>
            <a:off x="251520" y="1412256"/>
            <a:ext cx="5112568" cy="720600"/>
          </a:xfrm>
          <a:prstGeom prst="rect">
            <a:avLst/>
          </a:prstGeom>
          <a:solidFill>
            <a:schemeClr val="bg1"/>
          </a:solidFill>
          <a:ln w="254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26" tIns="45713" rIns="91426" bIns="45713" rtlCol="0" anchor="ctr"/>
          <a:lstStyle/>
          <a:p>
            <a:pPr algn="ctr"/>
            <a:endParaRPr lang="ja-JP" altLang="en-US" dirty="0"/>
          </a:p>
        </p:txBody>
      </p:sp>
      <p:grpSp>
        <p:nvGrpSpPr>
          <p:cNvPr id="6" name="グループ化 5"/>
          <p:cNvGrpSpPr/>
          <p:nvPr/>
        </p:nvGrpSpPr>
        <p:grpSpPr>
          <a:xfrm>
            <a:off x="286777" y="1514321"/>
            <a:ext cx="5037932" cy="185935"/>
            <a:chOff x="518802" y="2089641"/>
            <a:chExt cx="8257578" cy="304762"/>
          </a:xfrm>
        </p:grpSpPr>
        <p:pic>
          <p:nvPicPr>
            <p:cNvPr id="7" name="図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174880" y="2130253"/>
              <a:ext cx="223539" cy="223539"/>
            </a:xfrm>
            <a:prstGeom prst="rect">
              <a:avLst/>
            </a:prstGeom>
          </p:spPr>
        </p:pic>
        <p:pic>
          <p:nvPicPr>
            <p:cNvPr id="8" name="図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47547" y="2130253"/>
              <a:ext cx="223539" cy="223539"/>
            </a:xfrm>
            <a:prstGeom prst="rect">
              <a:avLst/>
            </a:prstGeom>
          </p:spPr>
        </p:pic>
        <p:pic>
          <p:nvPicPr>
            <p:cNvPr id="9" name="図 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15529" y="2137247"/>
              <a:ext cx="209550" cy="209550"/>
            </a:xfrm>
            <a:prstGeom prst="rect">
              <a:avLst/>
            </a:prstGeom>
          </p:spPr>
        </p:pic>
        <p:pic>
          <p:nvPicPr>
            <p:cNvPr id="10" name="図 9"/>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051104" y="2137247"/>
              <a:ext cx="209550" cy="209550"/>
            </a:xfrm>
            <a:prstGeom prst="rect">
              <a:avLst/>
            </a:prstGeom>
          </p:spPr>
        </p:pic>
        <p:pic>
          <p:nvPicPr>
            <p:cNvPr id="11" name="図 10"/>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333842" y="2102340"/>
              <a:ext cx="279365" cy="279365"/>
            </a:xfrm>
            <a:prstGeom prst="rect">
              <a:avLst/>
            </a:prstGeom>
          </p:spPr>
        </p:pic>
        <p:pic>
          <p:nvPicPr>
            <p:cNvPr id="12" name="図 11"/>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18802" y="2130253"/>
              <a:ext cx="223539" cy="223539"/>
            </a:xfrm>
            <a:prstGeom prst="rect">
              <a:avLst/>
            </a:prstGeom>
          </p:spPr>
        </p:pic>
        <p:pic>
          <p:nvPicPr>
            <p:cNvPr id="13" name="図 12"/>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098267" y="2130253"/>
              <a:ext cx="223539" cy="223539"/>
            </a:xfrm>
            <a:prstGeom prst="rect">
              <a:avLst/>
            </a:prstGeom>
          </p:spPr>
        </p:pic>
        <p:pic>
          <p:nvPicPr>
            <p:cNvPr id="14" name="図 13"/>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1394994" y="2102340"/>
              <a:ext cx="279365" cy="279365"/>
            </a:xfrm>
            <a:prstGeom prst="rect">
              <a:avLst/>
            </a:prstGeom>
          </p:spPr>
        </p:pic>
        <p:pic>
          <p:nvPicPr>
            <p:cNvPr id="15" name="図 14"/>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3265860" y="2130253"/>
              <a:ext cx="223539" cy="223539"/>
            </a:xfrm>
            <a:prstGeom prst="rect">
              <a:avLst/>
            </a:prstGeom>
          </p:spPr>
        </p:pic>
        <p:pic>
          <p:nvPicPr>
            <p:cNvPr id="16" name="図 15"/>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3562587" y="2130253"/>
              <a:ext cx="223539" cy="223539"/>
            </a:xfrm>
            <a:prstGeom prst="rect">
              <a:avLst/>
            </a:prstGeom>
          </p:spPr>
        </p:pic>
        <p:pic>
          <p:nvPicPr>
            <p:cNvPr id="17" name="図 16"/>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2969133" y="2130253"/>
              <a:ext cx="223539" cy="223539"/>
            </a:xfrm>
            <a:prstGeom prst="rect">
              <a:avLst/>
            </a:prstGeom>
          </p:spPr>
        </p:pic>
        <p:pic>
          <p:nvPicPr>
            <p:cNvPr id="18" name="図 17"/>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3859314" y="2102340"/>
              <a:ext cx="279365" cy="279365"/>
            </a:xfrm>
            <a:prstGeom prst="rect">
              <a:avLst/>
            </a:prstGeom>
            <a:effectLst/>
          </p:spPr>
        </p:pic>
        <p:pic>
          <p:nvPicPr>
            <p:cNvPr id="19" name="図 18"/>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2686395" y="2137247"/>
              <a:ext cx="209550" cy="209550"/>
            </a:xfrm>
            <a:prstGeom prst="rect">
              <a:avLst/>
            </a:prstGeom>
          </p:spPr>
        </p:pic>
        <p:pic>
          <p:nvPicPr>
            <p:cNvPr id="20" name="図 19"/>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a:off x="4564420" y="2102340"/>
              <a:ext cx="279365" cy="279365"/>
            </a:xfrm>
            <a:prstGeom prst="rect">
              <a:avLst/>
            </a:prstGeom>
          </p:spPr>
        </p:pic>
        <p:pic>
          <p:nvPicPr>
            <p:cNvPr id="21" name="図 20"/>
            <p:cNvPicPr>
              <a:picLocks noChangeAspect="1"/>
            </p:cNvPicPr>
            <p:nvPr/>
          </p:nvPicPr>
          <p:blipFill>
            <a:blip r:embed="rId16">
              <a:extLst>
                <a:ext uri="{28A0092B-C50C-407E-A947-70E740481C1C}">
                  <a14:useLocalDpi xmlns:a14="http://schemas.microsoft.com/office/drawing/2010/main" val="0"/>
                </a:ext>
              </a:extLst>
            </a:blip>
            <a:stretch>
              <a:fillRect/>
            </a:stretch>
          </p:blipFill>
          <p:spPr>
            <a:xfrm>
              <a:off x="4211867" y="2102340"/>
              <a:ext cx="279365" cy="279365"/>
            </a:xfrm>
            <a:prstGeom prst="rect">
              <a:avLst/>
            </a:prstGeom>
          </p:spPr>
        </p:pic>
        <p:pic>
          <p:nvPicPr>
            <p:cNvPr id="22" name="図 21"/>
            <p:cNvPicPr>
              <a:picLocks noChangeAspect="1"/>
            </p:cNvPicPr>
            <p:nvPr/>
          </p:nvPicPr>
          <p:blipFill>
            <a:blip r:embed="rId17">
              <a:extLst>
                <a:ext uri="{28A0092B-C50C-407E-A947-70E740481C1C}">
                  <a14:useLocalDpi xmlns:a14="http://schemas.microsoft.com/office/drawing/2010/main" val="0"/>
                </a:ext>
              </a:extLst>
            </a:blip>
            <a:stretch>
              <a:fillRect/>
            </a:stretch>
          </p:blipFill>
          <p:spPr>
            <a:xfrm>
              <a:off x="5213700" y="2130253"/>
              <a:ext cx="223539" cy="223539"/>
            </a:xfrm>
            <a:prstGeom prst="rect">
              <a:avLst/>
            </a:prstGeom>
          </p:spPr>
        </p:pic>
        <p:pic>
          <p:nvPicPr>
            <p:cNvPr id="23" name="図 22"/>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6240930" y="2102290"/>
              <a:ext cx="279464" cy="279464"/>
            </a:xfrm>
            <a:prstGeom prst="rect">
              <a:avLst/>
            </a:prstGeom>
          </p:spPr>
        </p:pic>
        <p:pic>
          <p:nvPicPr>
            <p:cNvPr id="24" name="図 23"/>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5510427" y="2102340"/>
              <a:ext cx="279365" cy="279365"/>
            </a:xfrm>
            <a:prstGeom prst="rect">
              <a:avLst/>
            </a:prstGeom>
          </p:spPr>
        </p:pic>
        <p:pic>
          <p:nvPicPr>
            <p:cNvPr id="25" name="図 24"/>
            <p:cNvPicPr>
              <a:picLocks noChangeAspect="1"/>
            </p:cNvPicPr>
            <p:nvPr/>
          </p:nvPicPr>
          <p:blipFill>
            <a:blip r:embed="rId20">
              <a:extLst>
                <a:ext uri="{28A0092B-C50C-407E-A947-70E740481C1C}">
                  <a14:useLocalDpi xmlns:a14="http://schemas.microsoft.com/office/drawing/2010/main" val="0"/>
                </a:ext>
              </a:extLst>
            </a:blip>
            <a:stretch>
              <a:fillRect/>
            </a:stretch>
          </p:blipFill>
          <p:spPr>
            <a:xfrm>
              <a:off x="7242862" y="2102340"/>
              <a:ext cx="279365" cy="279365"/>
            </a:xfrm>
            <a:prstGeom prst="rect">
              <a:avLst/>
            </a:prstGeom>
          </p:spPr>
        </p:pic>
        <p:pic>
          <p:nvPicPr>
            <p:cNvPr id="26" name="図 25"/>
            <p:cNvPicPr>
              <a:picLocks noChangeAspect="1"/>
            </p:cNvPicPr>
            <p:nvPr/>
          </p:nvPicPr>
          <p:blipFill>
            <a:blip r:embed="rId21">
              <a:extLst>
                <a:ext uri="{28A0092B-C50C-407E-A947-70E740481C1C}">
                  <a14:useLocalDpi xmlns:a14="http://schemas.microsoft.com/office/drawing/2010/main" val="0"/>
                </a:ext>
              </a:extLst>
            </a:blip>
            <a:stretch>
              <a:fillRect/>
            </a:stretch>
          </p:blipFill>
          <p:spPr>
            <a:xfrm>
              <a:off x="6593582" y="2102340"/>
              <a:ext cx="279365" cy="279365"/>
            </a:xfrm>
            <a:prstGeom prst="rect">
              <a:avLst/>
            </a:prstGeom>
          </p:spPr>
        </p:pic>
        <p:pic>
          <p:nvPicPr>
            <p:cNvPr id="27" name="図 26"/>
            <p:cNvPicPr>
              <a:picLocks noChangeAspect="1"/>
            </p:cNvPicPr>
            <p:nvPr/>
          </p:nvPicPr>
          <p:blipFill>
            <a:blip r:embed="rId22">
              <a:extLst>
                <a:ext uri="{28A0092B-C50C-407E-A947-70E740481C1C}">
                  <a14:useLocalDpi xmlns:a14="http://schemas.microsoft.com/office/drawing/2010/main" val="0"/>
                </a:ext>
              </a:extLst>
            </a:blip>
            <a:stretch>
              <a:fillRect/>
            </a:stretch>
          </p:blipFill>
          <p:spPr>
            <a:xfrm>
              <a:off x="6946135" y="2130253"/>
              <a:ext cx="223539" cy="223539"/>
            </a:xfrm>
            <a:prstGeom prst="rect">
              <a:avLst/>
            </a:prstGeom>
          </p:spPr>
        </p:pic>
        <p:pic>
          <p:nvPicPr>
            <p:cNvPr id="28" name="図 27"/>
            <p:cNvPicPr>
              <a:picLocks noChangeAspect="1"/>
            </p:cNvPicPr>
            <p:nvPr/>
          </p:nvPicPr>
          <p:blipFill>
            <a:blip r:embed="rId23">
              <a:extLst>
                <a:ext uri="{28A0092B-C50C-407E-A947-70E740481C1C}">
                  <a14:useLocalDpi xmlns:a14="http://schemas.microsoft.com/office/drawing/2010/main" val="0"/>
                </a:ext>
              </a:extLst>
            </a:blip>
            <a:stretch>
              <a:fillRect/>
            </a:stretch>
          </p:blipFill>
          <p:spPr>
            <a:xfrm>
              <a:off x="4916973" y="2130253"/>
              <a:ext cx="223539" cy="223539"/>
            </a:xfrm>
            <a:prstGeom prst="rect">
              <a:avLst/>
            </a:prstGeom>
          </p:spPr>
        </p:pic>
        <p:pic>
          <p:nvPicPr>
            <p:cNvPr id="29" name="図 28"/>
            <p:cNvPicPr>
              <a:picLocks noChangeAspect="1"/>
            </p:cNvPicPr>
            <p:nvPr/>
          </p:nvPicPr>
          <p:blipFill>
            <a:blip r:embed="rId24">
              <a:extLst>
                <a:ext uri="{28A0092B-C50C-407E-A947-70E740481C1C}">
                  <a14:useLocalDpi xmlns:a14="http://schemas.microsoft.com/office/drawing/2010/main" val="0"/>
                </a:ext>
              </a:extLst>
            </a:blip>
            <a:stretch>
              <a:fillRect/>
            </a:stretch>
          </p:blipFill>
          <p:spPr>
            <a:xfrm>
              <a:off x="7878153" y="2130253"/>
              <a:ext cx="223539" cy="223539"/>
            </a:xfrm>
            <a:prstGeom prst="rect">
              <a:avLst/>
            </a:prstGeom>
          </p:spPr>
        </p:pic>
        <p:pic>
          <p:nvPicPr>
            <p:cNvPr id="30" name="図 29"/>
            <p:cNvPicPr>
              <a:picLocks noChangeAspect="1"/>
            </p:cNvPicPr>
            <p:nvPr/>
          </p:nvPicPr>
          <p:blipFill>
            <a:blip r:embed="rId25">
              <a:extLst>
                <a:ext uri="{28A0092B-C50C-407E-A947-70E740481C1C}">
                  <a14:useLocalDpi xmlns:a14="http://schemas.microsoft.com/office/drawing/2010/main" val="0"/>
                </a:ext>
              </a:extLst>
            </a:blip>
            <a:stretch>
              <a:fillRect/>
            </a:stretch>
          </p:blipFill>
          <p:spPr>
            <a:xfrm>
              <a:off x="8471618" y="2089641"/>
              <a:ext cx="304762" cy="304762"/>
            </a:xfrm>
            <a:prstGeom prst="rect">
              <a:avLst/>
            </a:prstGeom>
          </p:spPr>
        </p:pic>
        <p:pic>
          <p:nvPicPr>
            <p:cNvPr id="31" name="図 30"/>
            <p:cNvPicPr>
              <a:picLocks noChangeAspect="1"/>
            </p:cNvPicPr>
            <p:nvPr/>
          </p:nvPicPr>
          <p:blipFill>
            <a:blip r:embed="rId26">
              <a:extLst>
                <a:ext uri="{28A0092B-C50C-407E-A947-70E740481C1C}">
                  <a14:useLocalDpi xmlns:a14="http://schemas.microsoft.com/office/drawing/2010/main" val="0"/>
                </a:ext>
              </a:extLst>
            </a:blip>
            <a:stretch>
              <a:fillRect/>
            </a:stretch>
          </p:blipFill>
          <p:spPr>
            <a:xfrm>
              <a:off x="7595415" y="2137247"/>
              <a:ext cx="209550" cy="209550"/>
            </a:xfrm>
            <a:prstGeom prst="rect">
              <a:avLst/>
            </a:prstGeom>
          </p:spPr>
        </p:pic>
        <p:pic>
          <p:nvPicPr>
            <p:cNvPr id="32" name="図 31"/>
            <p:cNvPicPr>
              <a:picLocks noChangeAspect="1"/>
            </p:cNvPicPr>
            <p:nvPr/>
          </p:nvPicPr>
          <p:blipFill>
            <a:blip r:embed="rId27">
              <a:extLst>
                <a:ext uri="{28A0092B-C50C-407E-A947-70E740481C1C}">
                  <a14:useLocalDpi xmlns:a14="http://schemas.microsoft.com/office/drawing/2010/main" val="0"/>
                </a:ext>
              </a:extLst>
            </a:blip>
            <a:stretch>
              <a:fillRect/>
            </a:stretch>
          </p:blipFill>
          <p:spPr>
            <a:xfrm>
              <a:off x="5862980" y="2089641"/>
              <a:ext cx="304762" cy="304762"/>
            </a:xfrm>
            <a:prstGeom prst="rect">
              <a:avLst/>
            </a:prstGeom>
          </p:spPr>
        </p:pic>
      </p:grpSp>
      <p:pic>
        <p:nvPicPr>
          <p:cNvPr id="33" name="図 32"/>
          <p:cNvPicPr>
            <a:picLocks noChangeAspect="1"/>
          </p:cNvPicPr>
          <p:nvPr/>
        </p:nvPicPr>
        <p:blipFill>
          <a:blip r:embed="rId28">
            <a:extLst>
              <a:ext uri="{28A0092B-C50C-407E-A947-70E740481C1C}">
                <a14:useLocalDpi xmlns:a14="http://schemas.microsoft.com/office/drawing/2010/main" val="0"/>
              </a:ext>
            </a:extLst>
          </a:blip>
          <a:stretch>
            <a:fillRect/>
          </a:stretch>
        </p:blipFill>
        <p:spPr>
          <a:xfrm>
            <a:off x="2915816" y="1810718"/>
            <a:ext cx="279365" cy="279365"/>
          </a:xfrm>
          <a:prstGeom prst="rect">
            <a:avLst/>
          </a:prstGeom>
        </p:spPr>
      </p:pic>
      <p:pic>
        <p:nvPicPr>
          <p:cNvPr id="34" name="図 33"/>
          <p:cNvPicPr>
            <a:picLocks noChangeAspect="1"/>
          </p:cNvPicPr>
          <p:nvPr/>
        </p:nvPicPr>
        <p:blipFill>
          <a:blip r:embed="rId29">
            <a:extLst>
              <a:ext uri="{28A0092B-C50C-407E-A947-70E740481C1C}">
                <a14:useLocalDpi xmlns:a14="http://schemas.microsoft.com/office/drawing/2010/main" val="0"/>
              </a:ext>
            </a:extLst>
          </a:blip>
          <a:stretch>
            <a:fillRect/>
          </a:stretch>
        </p:blipFill>
        <p:spPr>
          <a:xfrm>
            <a:off x="5021341" y="1810718"/>
            <a:ext cx="279365" cy="279365"/>
          </a:xfrm>
          <a:prstGeom prst="rect">
            <a:avLst/>
          </a:prstGeom>
        </p:spPr>
      </p:pic>
      <p:pic>
        <p:nvPicPr>
          <p:cNvPr id="35" name="図 34"/>
          <p:cNvPicPr>
            <a:picLocks noChangeAspect="1"/>
          </p:cNvPicPr>
          <p:nvPr/>
        </p:nvPicPr>
        <p:blipFill>
          <a:blip r:embed="rId30">
            <a:extLst>
              <a:ext uri="{28A0092B-C50C-407E-A947-70E740481C1C}">
                <a14:useLocalDpi xmlns:a14="http://schemas.microsoft.com/office/drawing/2010/main" val="0"/>
              </a:ext>
            </a:extLst>
          </a:blip>
          <a:stretch>
            <a:fillRect/>
          </a:stretch>
        </p:blipFill>
        <p:spPr>
          <a:xfrm>
            <a:off x="3131840" y="1810718"/>
            <a:ext cx="279365" cy="279365"/>
          </a:xfrm>
          <a:prstGeom prst="rect">
            <a:avLst/>
          </a:prstGeom>
        </p:spPr>
      </p:pic>
      <p:pic>
        <p:nvPicPr>
          <p:cNvPr id="36" name="図 35"/>
          <p:cNvPicPr>
            <a:picLocks noChangeAspect="1"/>
          </p:cNvPicPr>
          <p:nvPr/>
        </p:nvPicPr>
        <p:blipFill>
          <a:blip r:embed="rId31">
            <a:extLst>
              <a:ext uri="{28A0092B-C50C-407E-A947-70E740481C1C}">
                <a14:useLocalDpi xmlns:a14="http://schemas.microsoft.com/office/drawing/2010/main" val="0"/>
              </a:ext>
            </a:extLst>
          </a:blip>
          <a:stretch>
            <a:fillRect/>
          </a:stretch>
        </p:blipFill>
        <p:spPr>
          <a:xfrm>
            <a:off x="4796650" y="1810718"/>
            <a:ext cx="279365" cy="279365"/>
          </a:xfrm>
          <a:prstGeom prst="rect">
            <a:avLst/>
          </a:prstGeom>
        </p:spPr>
      </p:pic>
      <p:sp>
        <p:nvSpPr>
          <p:cNvPr id="37" name="正方形/長方形 36"/>
          <p:cNvSpPr/>
          <p:nvPr/>
        </p:nvSpPr>
        <p:spPr bwMode="auto">
          <a:xfrm>
            <a:off x="3341171" y="1832250"/>
            <a:ext cx="1469566" cy="236300"/>
          </a:xfrm>
          <a:prstGeom prst="rect">
            <a:avLst/>
          </a:prstGeom>
          <a:noFill/>
          <a:ln w="15875" cap="flat" cmpd="sng" algn="ctr">
            <a:noFill/>
            <a:prstDash val="sysDash"/>
            <a:round/>
            <a:headEnd type="none" w="med" len="med"/>
            <a:tailEnd type="none" w="med" len="med"/>
          </a:ln>
          <a:effectLst/>
        </p:spPr>
        <p:txBody>
          <a:bodyPr rIns="0" anchor="ctr"/>
          <a:lstStyle/>
          <a:p>
            <a:pPr algn="ctr">
              <a:defRPr/>
            </a:pPr>
            <a:r>
              <a:rPr lang="en-US" altLang="ja-JP" sz="800" dirty="0" smtClean="0"/>
              <a:t>[ </a:t>
            </a:r>
            <a:r>
              <a:rPr lang="ja-JP" altLang="en-US" sz="800" dirty="0" smtClean="0"/>
              <a:t>選択レコード</a:t>
            </a:r>
            <a:r>
              <a:rPr lang="en-US" altLang="ja-JP" sz="800" dirty="0" smtClean="0"/>
              <a:t>/</a:t>
            </a:r>
            <a:r>
              <a:rPr lang="ja-JP" altLang="en-US" sz="800" dirty="0" smtClean="0"/>
              <a:t>表示レコード数</a:t>
            </a:r>
            <a:r>
              <a:rPr lang="en-US" altLang="ja-JP" sz="800" dirty="0" smtClean="0"/>
              <a:t>]</a:t>
            </a:r>
            <a:endParaRPr lang="ja-JP" altLang="en-US" sz="800" dirty="0"/>
          </a:p>
        </p:txBody>
      </p:sp>
      <p:sp>
        <p:nvSpPr>
          <p:cNvPr id="38" name="正方形/長方形 37"/>
          <p:cNvSpPr/>
          <p:nvPr/>
        </p:nvSpPr>
        <p:spPr>
          <a:xfrm>
            <a:off x="251520" y="2132833"/>
            <a:ext cx="5112568" cy="1800223"/>
          </a:xfrm>
          <a:prstGeom prst="rect">
            <a:avLst/>
          </a:prstGeom>
          <a:solidFill>
            <a:schemeClr val="bg1"/>
          </a:solidFill>
          <a:ln w="254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26" tIns="45713" rIns="91426" bIns="45713" rtlCol="0" anchor="ctr"/>
          <a:lstStyle/>
          <a:p>
            <a:pPr algn="ctr"/>
            <a:endParaRPr kumimoji="1" lang="ja-JP" altLang="en-US" dirty="0"/>
          </a:p>
        </p:txBody>
      </p:sp>
      <p:sp>
        <p:nvSpPr>
          <p:cNvPr id="39" name="正方形/長方形 38"/>
          <p:cNvSpPr/>
          <p:nvPr/>
        </p:nvSpPr>
        <p:spPr>
          <a:xfrm>
            <a:off x="1331800" y="2204864"/>
            <a:ext cx="1440000" cy="216000"/>
          </a:xfrm>
          <a:prstGeom prst="rect">
            <a:avLst/>
          </a:prstGeom>
          <a:solidFill>
            <a:schemeClr val="bg1">
              <a:lumMod val="75000"/>
            </a:schemeClr>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l"/>
            <a:r>
              <a:rPr lang="en-US" altLang="ja-JP" sz="800" dirty="0" smtClean="0">
                <a:solidFill>
                  <a:schemeClr val="tx1"/>
                </a:solidFill>
                <a:latin typeface="Meiryo UI" pitchFamily="50" charset="-128"/>
                <a:ea typeface="Meiryo UI" pitchFamily="50" charset="-128"/>
                <a:cs typeface="Meiryo UI" pitchFamily="50" charset="-128"/>
              </a:rPr>
              <a:t>System</a:t>
            </a:r>
            <a:endParaRPr lang="ja-JP" altLang="en-US" sz="800" dirty="0">
              <a:solidFill>
                <a:schemeClr val="tx1"/>
              </a:solidFill>
              <a:latin typeface="Meiryo UI" pitchFamily="50" charset="-128"/>
              <a:ea typeface="Meiryo UI" pitchFamily="50" charset="-128"/>
              <a:cs typeface="Meiryo UI" pitchFamily="50" charset="-128"/>
            </a:endParaRPr>
          </a:p>
        </p:txBody>
      </p:sp>
      <p:sp>
        <p:nvSpPr>
          <p:cNvPr id="40" name="1 つの角を丸めた四角形 39"/>
          <p:cNvSpPr/>
          <p:nvPr/>
        </p:nvSpPr>
        <p:spPr>
          <a:xfrm>
            <a:off x="254087" y="1124744"/>
            <a:ext cx="1440000" cy="288000"/>
          </a:xfrm>
          <a:prstGeom prst="snipRoundRect">
            <a:avLst/>
          </a:prstGeom>
          <a:solidFill>
            <a:schemeClr val="bg1"/>
          </a:solidFill>
          <a:ln w="254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26" tIns="45713" rIns="91426" bIns="45713" rtlCol="0" anchor="ctr"/>
          <a:lstStyle/>
          <a:p>
            <a:pPr algn="ctr"/>
            <a:r>
              <a:rPr lang="ja-JP" altLang="en-US" sz="1050" dirty="0" smtClean="0">
                <a:solidFill>
                  <a:schemeClr val="tx1"/>
                </a:solidFill>
                <a:latin typeface="HGPｺﾞｼｯｸM" pitchFamily="50" charset="-128"/>
                <a:ea typeface="HGPｺﾞｼｯｸM" pitchFamily="50" charset="-128"/>
              </a:rPr>
              <a:t>マトリクスウィンドウ</a:t>
            </a:r>
            <a:endParaRPr lang="ja-JP" altLang="en-US" sz="1050" dirty="0">
              <a:solidFill>
                <a:schemeClr val="tx1"/>
              </a:solidFill>
              <a:latin typeface="HGPｺﾞｼｯｸM" pitchFamily="50" charset="-128"/>
              <a:ea typeface="HGPｺﾞｼｯｸM" pitchFamily="50" charset="-128"/>
            </a:endParaRPr>
          </a:p>
        </p:txBody>
      </p:sp>
      <p:sp>
        <p:nvSpPr>
          <p:cNvPr id="41" name="正方形/長方形 40"/>
          <p:cNvSpPr/>
          <p:nvPr/>
        </p:nvSpPr>
        <p:spPr>
          <a:xfrm>
            <a:off x="243459" y="2204864"/>
            <a:ext cx="1080000" cy="21600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r"/>
            <a:r>
              <a:rPr lang="ja-JP" altLang="en-US" sz="800" dirty="0" smtClean="0">
                <a:solidFill>
                  <a:schemeClr val="tx1"/>
                </a:solidFill>
                <a:latin typeface="HGPｺﾞｼｯｸM" pitchFamily="50" charset="-128"/>
                <a:ea typeface="HGPｺﾞｼｯｸM" pitchFamily="50" charset="-128"/>
              </a:rPr>
              <a:t>クライアント</a:t>
            </a:r>
            <a:endParaRPr lang="ja-JP" altLang="en-US" sz="800" dirty="0">
              <a:solidFill>
                <a:schemeClr val="tx1"/>
              </a:solidFill>
              <a:latin typeface="HGPｺﾞｼｯｸM" pitchFamily="50" charset="-128"/>
              <a:ea typeface="HGPｺﾞｼｯｸM" pitchFamily="50" charset="-128"/>
            </a:endParaRPr>
          </a:p>
        </p:txBody>
      </p:sp>
      <p:sp>
        <p:nvSpPr>
          <p:cNvPr id="42" name="正方形/長方形 41"/>
          <p:cNvSpPr/>
          <p:nvPr/>
        </p:nvSpPr>
        <p:spPr>
          <a:xfrm>
            <a:off x="3851928" y="2204840"/>
            <a:ext cx="1440000" cy="216000"/>
          </a:xfrm>
          <a:prstGeom prst="rect">
            <a:avLst/>
          </a:prstGeom>
          <a:solidFill>
            <a:schemeClr val="bg1">
              <a:lumMod val="75000"/>
            </a:schemeClr>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l"/>
            <a:r>
              <a:rPr lang="en-US" altLang="ja-JP" sz="800" dirty="0">
                <a:solidFill>
                  <a:schemeClr val="tx1"/>
                </a:solidFill>
                <a:latin typeface="Meiryo UI" pitchFamily="50" charset="-128"/>
                <a:ea typeface="Meiryo UI" pitchFamily="50" charset="-128"/>
                <a:cs typeface="Meiryo UI" pitchFamily="50" charset="-128"/>
              </a:rPr>
              <a:t>*</a:t>
            </a:r>
            <a:endParaRPr lang="ja-JP" altLang="en-US" sz="800" dirty="0">
              <a:solidFill>
                <a:schemeClr val="tx1"/>
              </a:solidFill>
              <a:latin typeface="Meiryo UI" pitchFamily="50" charset="-128"/>
              <a:ea typeface="Meiryo UI" pitchFamily="50" charset="-128"/>
              <a:cs typeface="Meiryo UI" pitchFamily="50" charset="-128"/>
            </a:endParaRPr>
          </a:p>
        </p:txBody>
      </p:sp>
      <p:sp>
        <p:nvSpPr>
          <p:cNvPr id="43" name="正方形/長方形 42"/>
          <p:cNvSpPr/>
          <p:nvPr/>
        </p:nvSpPr>
        <p:spPr>
          <a:xfrm>
            <a:off x="2763892" y="2204840"/>
            <a:ext cx="1080000" cy="21600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r"/>
            <a:r>
              <a:rPr lang="ja-JP" altLang="en-US" sz="800" dirty="0" smtClean="0">
                <a:solidFill>
                  <a:schemeClr val="tx1"/>
                </a:solidFill>
                <a:latin typeface="HGPｺﾞｼｯｸM" pitchFamily="50" charset="-128"/>
                <a:ea typeface="HGPｺﾞｼｯｸM" pitchFamily="50" charset="-128"/>
              </a:rPr>
              <a:t>組織</a:t>
            </a:r>
            <a:endParaRPr lang="ja-JP" altLang="en-US" sz="800" dirty="0">
              <a:solidFill>
                <a:schemeClr val="tx1"/>
              </a:solidFill>
              <a:latin typeface="HGPｺﾞｼｯｸM" pitchFamily="50" charset="-128"/>
              <a:ea typeface="HGPｺﾞｼｯｸM" pitchFamily="50" charset="-128"/>
            </a:endParaRPr>
          </a:p>
        </p:txBody>
      </p:sp>
      <p:sp>
        <p:nvSpPr>
          <p:cNvPr id="44" name="正方形/長方形 43"/>
          <p:cNvSpPr/>
          <p:nvPr/>
        </p:nvSpPr>
        <p:spPr>
          <a:xfrm>
            <a:off x="1331648" y="2492896"/>
            <a:ext cx="1440000" cy="216000"/>
          </a:xfrm>
          <a:prstGeom prst="rect">
            <a:avLst/>
          </a:prstGeom>
          <a:solidFill>
            <a:schemeClr val="bg1">
              <a:lumMod val="75000"/>
            </a:schemeClr>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l"/>
            <a:r>
              <a:rPr lang="ja-JP" altLang="en-US" sz="800" dirty="0" smtClean="0">
                <a:solidFill>
                  <a:schemeClr val="tx1"/>
                </a:solidFill>
                <a:latin typeface="Meiryo UI" pitchFamily="50" charset="-128"/>
                <a:ea typeface="Meiryo UI" pitchFamily="50" charset="-128"/>
                <a:cs typeface="Meiryo UI" pitchFamily="50" charset="-128"/>
              </a:rPr>
              <a:t>納品実績</a:t>
            </a:r>
            <a:endParaRPr lang="ja-JP" altLang="en-US" sz="800" dirty="0">
              <a:solidFill>
                <a:schemeClr val="tx1"/>
              </a:solidFill>
              <a:latin typeface="Meiryo UI" pitchFamily="50" charset="-128"/>
              <a:ea typeface="Meiryo UI" pitchFamily="50" charset="-128"/>
              <a:cs typeface="Meiryo UI" pitchFamily="50" charset="-128"/>
            </a:endParaRPr>
          </a:p>
        </p:txBody>
      </p:sp>
      <p:sp>
        <p:nvSpPr>
          <p:cNvPr id="45" name="正方形/長方形 44"/>
          <p:cNvSpPr/>
          <p:nvPr/>
        </p:nvSpPr>
        <p:spPr>
          <a:xfrm>
            <a:off x="243307" y="2492896"/>
            <a:ext cx="1080000" cy="21600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r"/>
            <a:r>
              <a:rPr lang="ja-JP" altLang="en-US" sz="800" dirty="0">
                <a:solidFill>
                  <a:schemeClr val="tx1"/>
                </a:solidFill>
                <a:latin typeface="HGPｺﾞｼｯｸM" pitchFamily="50" charset="-128"/>
                <a:ea typeface="HGPｺﾞｼｯｸM" pitchFamily="50" charset="-128"/>
              </a:rPr>
              <a:t>マトリクス</a:t>
            </a:r>
            <a:r>
              <a:rPr lang="ja-JP" altLang="en-US" sz="800" dirty="0" smtClean="0">
                <a:solidFill>
                  <a:schemeClr val="tx1"/>
                </a:solidFill>
                <a:latin typeface="HGPｺﾞｼｯｸM" pitchFamily="50" charset="-128"/>
                <a:ea typeface="HGPｺﾞｼｯｸM" pitchFamily="50" charset="-128"/>
              </a:rPr>
              <a:t>ウィンドウ</a:t>
            </a:r>
            <a:endParaRPr lang="ja-JP" altLang="en-US" sz="800" dirty="0">
              <a:solidFill>
                <a:schemeClr val="tx1"/>
              </a:solidFill>
              <a:latin typeface="HGPｺﾞｼｯｸM" pitchFamily="50" charset="-128"/>
              <a:ea typeface="HGPｺﾞｼｯｸM" pitchFamily="50" charset="-128"/>
            </a:endParaRPr>
          </a:p>
        </p:txBody>
      </p:sp>
      <p:sp>
        <p:nvSpPr>
          <p:cNvPr id="47" name="正方形/長方形 46"/>
          <p:cNvSpPr/>
          <p:nvPr/>
        </p:nvSpPr>
        <p:spPr>
          <a:xfrm>
            <a:off x="1339827" y="3364507"/>
            <a:ext cx="3960000" cy="216000"/>
          </a:xfrm>
          <a:prstGeom prst="rect">
            <a:avLst/>
          </a:prstGeom>
          <a:solidFill>
            <a:schemeClr val="bg1"/>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l"/>
            <a:endParaRPr lang="ja-JP" altLang="en-US" sz="800" dirty="0">
              <a:solidFill>
                <a:schemeClr val="tx1"/>
              </a:solidFill>
              <a:latin typeface="Meiryo UI" pitchFamily="50" charset="-128"/>
              <a:ea typeface="Meiryo UI" pitchFamily="50" charset="-128"/>
              <a:cs typeface="Meiryo UI" pitchFamily="50" charset="-128"/>
            </a:endParaRPr>
          </a:p>
        </p:txBody>
      </p:sp>
      <p:sp>
        <p:nvSpPr>
          <p:cNvPr id="48" name="正方形/長方形 47"/>
          <p:cNvSpPr/>
          <p:nvPr/>
        </p:nvSpPr>
        <p:spPr>
          <a:xfrm>
            <a:off x="251488" y="3364508"/>
            <a:ext cx="1080000" cy="21600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r"/>
            <a:r>
              <a:rPr lang="ja-JP" altLang="en-US" sz="800" dirty="0">
                <a:solidFill>
                  <a:schemeClr val="tx1"/>
                </a:solidFill>
                <a:latin typeface="HGPｺﾞｼｯｸM" pitchFamily="50" charset="-128"/>
                <a:ea typeface="HGPｺﾞｼｯｸM" pitchFamily="50" charset="-128"/>
              </a:rPr>
              <a:t>説明</a:t>
            </a:r>
          </a:p>
        </p:txBody>
      </p:sp>
      <p:sp>
        <p:nvSpPr>
          <p:cNvPr id="49" name="正方形/長方形 48"/>
          <p:cNvSpPr/>
          <p:nvPr/>
        </p:nvSpPr>
        <p:spPr>
          <a:xfrm>
            <a:off x="1555965" y="3652532"/>
            <a:ext cx="1080000" cy="14400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l"/>
            <a:r>
              <a:rPr lang="ja-JP" altLang="en-US" sz="800" dirty="0" smtClean="0">
                <a:solidFill>
                  <a:schemeClr val="tx1"/>
                </a:solidFill>
                <a:latin typeface="HGPｺﾞｼｯｸM" pitchFamily="50" charset="-128"/>
                <a:ea typeface="HGPｺﾞｼｯｸM" pitchFamily="50" charset="-128"/>
              </a:rPr>
              <a:t>アクティブ</a:t>
            </a:r>
            <a:endParaRPr lang="ja-JP" altLang="en-US" sz="800" dirty="0">
              <a:solidFill>
                <a:schemeClr val="tx1"/>
              </a:solidFill>
              <a:latin typeface="HGPｺﾞｼｯｸM" pitchFamily="50" charset="-128"/>
              <a:ea typeface="HGPｺﾞｼｯｸM" pitchFamily="50" charset="-128"/>
            </a:endParaRPr>
          </a:p>
        </p:txBody>
      </p:sp>
      <p:sp>
        <p:nvSpPr>
          <p:cNvPr id="50" name="正方形/長方形 49"/>
          <p:cNvSpPr/>
          <p:nvPr/>
        </p:nvSpPr>
        <p:spPr>
          <a:xfrm>
            <a:off x="1411949" y="3652516"/>
            <a:ext cx="144000" cy="144000"/>
          </a:xfrm>
          <a:prstGeom prst="rect">
            <a:avLst/>
          </a:prstGeom>
          <a:solidFill>
            <a:schemeClr val="bg1"/>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marL="171450" indent="-171450" algn="l">
              <a:buFont typeface="Wingdings" panose="05000000000000000000" pitchFamily="2" charset="2"/>
              <a:buChar char="ü"/>
            </a:pPr>
            <a:r>
              <a:rPr lang="ja-JP" altLang="en-US" sz="800" dirty="0">
                <a:solidFill>
                  <a:schemeClr val="tx1"/>
                </a:solidFill>
                <a:latin typeface="Meiryo UI" pitchFamily="50" charset="-128"/>
                <a:ea typeface="Meiryo UI" pitchFamily="50" charset="-128"/>
                <a:cs typeface="Meiryo UI" pitchFamily="50" charset="-128"/>
              </a:rPr>
              <a:t>　</a:t>
            </a:r>
          </a:p>
        </p:txBody>
      </p:sp>
      <p:sp>
        <p:nvSpPr>
          <p:cNvPr id="52" name="正方形/長方形 51"/>
          <p:cNvSpPr/>
          <p:nvPr/>
        </p:nvSpPr>
        <p:spPr bwMode="auto">
          <a:xfrm>
            <a:off x="251520" y="1834066"/>
            <a:ext cx="2122050" cy="226782"/>
          </a:xfrm>
          <a:prstGeom prst="rect">
            <a:avLst/>
          </a:prstGeom>
          <a:noFill/>
          <a:ln w="15875" cap="flat" cmpd="sng" algn="ctr">
            <a:noFill/>
            <a:prstDash val="sysDash"/>
            <a:round/>
            <a:headEnd type="none" w="med" len="med"/>
            <a:tailEnd type="none" w="med" len="med"/>
          </a:ln>
          <a:effectLst/>
        </p:spPr>
        <p:txBody>
          <a:bodyPr rIns="0" anchor="ctr"/>
          <a:lstStyle/>
          <a:p>
            <a:pPr algn="l">
              <a:defRPr/>
            </a:pPr>
            <a:r>
              <a:rPr lang="ja-JP" altLang="en-US" sz="800" dirty="0" smtClean="0"/>
              <a:t>マトリクスウィンドウ</a:t>
            </a:r>
            <a:r>
              <a:rPr lang="ja-JP" altLang="en-US" sz="800" dirty="0"/>
              <a:t> </a:t>
            </a:r>
            <a:r>
              <a:rPr lang="en-US" altLang="ja-JP" sz="800" dirty="0" smtClean="0"/>
              <a:t>&gt; </a:t>
            </a:r>
            <a:r>
              <a:rPr lang="ja-JP" altLang="en-US" sz="800" dirty="0" smtClean="0"/>
              <a:t>編集フィールド</a:t>
            </a:r>
            <a:endParaRPr lang="ja-JP" altLang="en-US" sz="800" dirty="0"/>
          </a:p>
        </p:txBody>
      </p:sp>
      <p:sp>
        <p:nvSpPr>
          <p:cNvPr id="53" name="正方形/長方形 52"/>
          <p:cNvSpPr/>
          <p:nvPr/>
        </p:nvSpPr>
        <p:spPr>
          <a:xfrm>
            <a:off x="1331800" y="3076499"/>
            <a:ext cx="1440000" cy="216000"/>
          </a:xfrm>
          <a:prstGeom prst="rect">
            <a:avLst/>
          </a:prstGeom>
          <a:solidFill>
            <a:schemeClr val="bg1"/>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l"/>
            <a:r>
              <a:rPr lang="ja-JP" altLang="en-US" sz="800" dirty="0" smtClean="0">
                <a:solidFill>
                  <a:schemeClr val="tx1"/>
                </a:solidFill>
                <a:latin typeface="Meiryo UI" pitchFamily="50" charset="-128"/>
                <a:ea typeface="Meiryo UI" pitchFamily="50" charset="-128"/>
                <a:cs typeface="Meiryo UI" pitchFamily="50" charset="-128"/>
              </a:rPr>
              <a:t>納品数量</a:t>
            </a:r>
            <a:endParaRPr lang="ja-JP" altLang="en-US" sz="800" dirty="0">
              <a:solidFill>
                <a:schemeClr val="tx1"/>
              </a:solidFill>
              <a:latin typeface="Meiryo UI" pitchFamily="50" charset="-128"/>
              <a:ea typeface="Meiryo UI" pitchFamily="50" charset="-128"/>
              <a:cs typeface="Meiryo UI" pitchFamily="50" charset="-128"/>
            </a:endParaRPr>
          </a:p>
        </p:txBody>
      </p:sp>
      <p:sp>
        <p:nvSpPr>
          <p:cNvPr id="54" name="正方形/長方形 53"/>
          <p:cNvSpPr/>
          <p:nvPr/>
        </p:nvSpPr>
        <p:spPr>
          <a:xfrm>
            <a:off x="251488" y="3076476"/>
            <a:ext cx="1080152" cy="208484"/>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r"/>
            <a:r>
              <a:rPr lang="ja-JP" altLang="en-US" sz="800" dirty="0">
                <a:solidFill>
                  <a:schemeClr val="tx1"/>
                </a:solidFill>
                <a:latin typeface="HGPｺﾞｼｯｸM" pitchFamily="50" charset="-128"/>
                <a:ea typeface="HGPｺﾞｼｯｸM" pitchFamily="50" charset="-128"/>
              </a:rPr>
              <a:t>フィールド</a:t>
            </a:r>
          </a:p>
        </p:txBody>
      </p:sp>
      <p:sp>
        <p:nvSpPr>
          <p:cNvPr id="55" name="正方形/長方形 54"/>
          <p:cNvSpPr/>
          <p:nvPr/>
        </p:nvSpPr>
        <p:spPr>
          <a:xfrm>
            <a:off x="2555506" y="3076499"/>
            <a:ext cx="216000" cy="216000"/>
          </a:xfrm>
          <a:prstGeom prst="rect">
            <a:avLst/>
          </a:prstGeom>
          <a:solidFill>
            <a:schemeClr val="bg1"/>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ctr"/>
            <a:r>
              <a:rPr lang="ja-JP" altLang="en-US" sz="800" dirty="0">
                <a:solidFill>
                  <a:schemeClr val="tx1"/>
                </a:solidFill>
                <a:latin typeface="Meiryo UI" pitchFamily="50" charset="-128"/>
                <a:ea typeface="Meiryo UI" pitchFamily="50" charset="-128"/>
                <a:cs typeface="Meiryo UI" pitchFamily="50" charset="-128"/>
              </a:rPr>
              <a:t>▼</a:t>
            </a:r>
          </a:p>
        </p:txBody>
      </p:sp>
      <p:sp>
        <p:nvSpPr>
          <p:cNvPr id="56" name="正方形/長方形 55"/>
          <p:cNvSpPr/>
          <p:nvPr/>
        </p:nvSpPr>
        <p:spPr>
          <a:xfrm>
            <a:off x="3851928" y="3068960"/>
            <a:ext cx="1440000" cy="216000"/>
          </a:xfrm>
          <a:prstGeom prst="rect">
            <a:avLst/>
          </a:prstGeom>
          <a:solidFill>
            <a:schemeClr val="bg1"/>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45713" rIns="216000" bIns="45713" rtlCol="0" anchor="ctr"/>
          <a:lstStyle/>
          <a:p>
            <a:pPr algn="r"/>
            <a:r>
              <a:rPr lang="en-US" altLang="ja-JP" sz="800" dirty="0" smtClean="0">
                <a:solidFill>
                  <a:schemeClr val="tx1"/>
                </a:solidFill>
                <a:latin typeface="Meiryo UI" pitchFamily="50" charset="-128"/>
                <a:ea typeface="Meiryo UI" pitchFamily="50" charset="-128"/>
                <a:cs typeface="Meiryo UI" pitchFamily="50" charset="-128"/>
              </a:rPr>
              <a:t>100</a:t>
            </a:r>
            <a:endParaRPr lang="ja-JP" altLang="en-US" sz="800" dirty="0">
              <a:solidFill>
                <a:schemeClr val="tx1"/>
              </a:solidFill>
              <a:latin typeface="Meiryo UI" pitchFamily="50" charset="-128"/>
              <a:ea typeface="Meiryo UI" pitchFamily="50" charset="-128"/>
              <a:cs typeface="Meiryo UI" pitchFamily="50" charset="-128"/>
            </a:endParaRPr>
          </a:p>
        </p:txBody>
      </p:sp>
      <p:sp>
        <p:nvSpPr>
          <p:cNvPr id="57" name="正方形/長方形 56"/>
          <p:cNvSpPr/>
          <p:nvPr/>
        </p:nvSpPr>
        <p:spPr>
          <a:xfrm>
            <a:off x="2483768" y="3068960"/>
            <a:ext cx="1368000" cy="21600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r"/>
            <a:r>
              <a:rPr lang="ja-JP" altLang="en-US" sz="800" dirty="0" smtClean="0">
                <a:solidFill>
                  <a:schemeClr val="tx1"/>
                </a:solidFill>
                <a:latin typeface="HGPｺﾞｼｯｸM" pitchFamily="50" charset="-128"/>
                <a:ea typeface="HGPｺﾞｼｯｸM" pitchFamily="50" charset="-128"/>
              </a:rPr>
              <a:t>長さ</a:t>
            </a:r>
            <a:endParaRPr lang="ja-JP" altLang="en-US" sz="800" dirty="0">
              <a:solidFill>
                <a:schemeClr val="tx1"/>
              </a:solidFill>
              <a:latin typeface="HGPｺﾞｼｯｸM" pitchFamily="50" charset="-128"/>
              <a:ea typeface="HGPｺﾞｼｯｸM" pitchFamily="50" charset="-128"/>
            </a:endParaRPr>
          </a:p>
        </p:txBody>
      </p:sp>
      <p:pic>
        <p:nvPicPr>
          <p:cNvPr id="58" name="図 57"/>
          <p:cNvPicPr>
            <a:picLocks noChangeAspect="1"/>
          </p:cNvPicPr>
          <p:nvPr/>
        </p:nvPicPr>
        <p:blipFill>
          <a:blip r:embed="rId32">
            <a:extLst>
              <a:ext uri="{28A0092B-C50C-407E-A947-70E740481C1C}">
                <a14:useLocalDpi xmlns:a14="http://schemas.microsoft.com/office/drawing/2010/main" val="0"/>
              </a:ext>
            </a:extLst>
          </a:blip>
          <a:stretch>
            <a:fillRect/>
          </a:stretch>
        </p:blipFill>
        <p:spPr>
          <a:xfrm>
            <a:off x="5080416" y="3068960"/>
            <a:ext cx="223539" cy="223539"/>
          </a:xfrm>
          <a:prstGeom prst="rect">
            <a:avLst/>
          </a:prstGeom>
        </p:spPr>
      </p:pic>
      <p:sp>
        <p:nvSpPr>
          <p:cNvPr id="59" name="正方形/長方形 58"/>
          <p:cNvSpPr/>
          <p:nvPr/>
        </p:nvSpPr>
        <p:spPr>
          <a:xfrm>
            <a:off x="1331648" y="2773413"/>
            <a:ext cx="1440000" cy="216000"/>
          </a:xfrm>
          <a:prstGeom prst="rect">
            <a:avLst/>
          </a:prstGeom>
          <a:solidFill>
            <a:schemeClr val="bg1"/>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45713" rIns="216000" bIns="45713" rtlCol="0" anchor="ctr"/>
          <a:lstStyle/>
          <a:p>
            <a:pPr algn="r"/>
            <a:r>
              <a:rPr lang="en-US" altLang="ja-JP" sz="800" dirty="0" smtClean="0">
                <a:solidFill>
                  <a:schemeClr val="tx1"/>
                </a:solidFill>
                <a:latin typeface="Meiryo UI" pitchFamily="50" charset="-128"/>
                <a:ea typeface="Meiryo UI" pitchFamily="50" charset="-128"/>
                <a:cs typeface="Meiryo UI" pitchFamily="50" charset="-128"/>
              </a:rPr>
              <a:t>10</a:t>
            </a:r>
            <a:endParaRPr lang="ja-JP" altLang="en-US" sz="800" dirty="0">
              <a:solidFill>
                <a:schemeClr val="tx1"/>
              </a:solidFill>
              <a:latin typeface="Meiryo UI" pitchFamily="50" charset="-128"/>
              <a:ea typeface="Meiryo UI" pitchFamily="50" charset="-128"/>
              <a:cs typeface="Meiryo UI" pitchFamily="50" charset="-128"/>
            </a:endParaRPr>
          </a:p>
        </p:txBody>
      </p:sp>
      <p:sp>
        <p:nvSpPr>
          <p:cNvPr id="60" name="正方形/長方形 59"/>
          <p:cNvSpPr/>
          <p:nvPr/>
        </p:nvSpPr>
        <p:spPr>
          <a:xfrm>
            <a:off x="395288" y="2773412"/>
            <a:ext cx="936200" cy="231031"/>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r"/>
            <a:r>
              <a:rPr lang="ja-JP" altLang="en-US" sz="800" dirty="0" smtClean="0">
                <a:solidFill>
                  <a:schemeClr val="tx1"/>
                </a:solidFill>
                <a:latin typeface="HGPｺﾞｼｯｸM" pitchFamily="50" charset="-128"/>
                <a:ea typeface="HGPｺﾞｼｯｸM" pitchFamily="50" charset="-128"/>
              </a:rPr>
              <a:t>シーケンス</a:t>
            </a:r>
            <a:r>
              <a:rPr lang="en-US" altLang="ja-JP" sz="800" dirty="0" smtClean="0">
                <a:solidFill>
                  <a:schemeClr val="tx1"/>
                </a:solidFill>
                <a:latin typeface="HGPｺﾞｼｯｸM" pitchFamily="50" charset="-128"/>
                <a:ea typeface="HGPｺﾞｼｯｸM" pitchFamily="50" charset="-128"/>
              </a:rPr>
              <a:t>No</a:t>
            </a:r>
            <a:endParaRPr lang="ja-JP" altLang="en-US" sz="800" dirty="0">
              <a:solidFill>
                <a:schemeClr val="tx1"/>
              </a:solidFill>
              <a:latin typeface="HGPｺﾞｼｯｸM" pitchFamily="50" charset="-128"/>
              <a:ea typeface="HGPｺﾞｼｯｸM" pitchFamily="50" charset="-128"/>
            </a:endParaRPr>
          </a:p>
        </p:txBody>
      </p:sp>
      <p:pic>
        <p:nvPicPr>
          <p:cNvPr id="61" name="図 60"/>
          <p:cNvPicPr>
            <a:picLocks noChangeAspect="1"/>
          </p:cNvPicPr>
          <p:nvPr/>
        </p:nvPicPr>
        <p:blipFill>
          <a:blip r:embed="rId32">
            <a:extLst>
              <a:ext uri="{28A0092B-C50C-407E-A947-70E740481C1C}">
                <a14:useLocalDpi xmlns:a14="http://schemas.microsoft.com/office/drawing/2010/main" val="0"/>
              </a:ext>
            </a:extLst>
          </a:blip>
          <a:stretch>
            <a:fillRect/>
          </a:stretch>
        </p:blipFill>
        <p:spPr>
          <a:xfrm>
            <a:off x="2560136" y="2773413"/>
            <a:ext cx="223539" cy="223539"/>
          </a:xfrm>
          <a:prstGeom prst="rect">
            <a:avLst/>
          </a:prstGeom>
        </p:spPr>
      </p:pic>
      <p:sp>
        <p:nvSpPr>
          <p:cNvPr id="62" name="コンテンツ プレースホルダー 2"/>
          <p:cNvSpPr txBox="1">
            <a:spLocks/>
          </p:cNvSpPr>
          <p:nvPr/>
        </p:nvSpPr>
        <p:spPr>
          <a:xfrm>
            <a:off x="5362002" y="1434261"/>
            <a:ext cx="3530478" cy="401096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ja-JP"/>
            </a:defPPr>
            <a:lvl1pPr marL="0" indent="0" algn="just" eaLnBrk="1" hangingPunct="1">
              <a:lnSpc>
                <a:spcPct val="120000"/>
              </a:lnSpc>
              <a:spcBef>
                <a:spcPts val="1200"/>
              </a:spcBef>
              <a:buNone/>
              <a:defRPr sz="1800" kern="0">
                <a:latin typeface="メイリオ" panose="020B0604030504040204" pitchFamily="50" charset="-128"/>
                <a:ea typeface="メイリオ" panose="020B0604030504040204" pitchFamily="50" charset="-128"/>
                <a:cs typeface="メイリオ" panose="020B0604030504040204" pitchFamily="50" charset="-128"/>
              </a:defRPr>
            </a:lvl1pPr>
            <a:lvl2pPr>
              <a:defRPr>
                <a:solidFill>
                  <a:schemeClr val="lt1"/>
                </a:solidFill>
                <a:latin typeface="+mn-lt"/>
                <a:ea typeface="+mn-ea"/>
              </a:defRPr>
            </a:lvl2pPr>
            <a:lvl3pPr>
              <a:defRPr>
                <a:solidFill>
                  <a:schemeClr val="lt1"/>
                </a:solidFill>
                <a:latin typeface="+mn-lt"/>
                <a:ea typeface="+mn-ea"/>
              </a:defRPr>
            </a:lvl3pPr>
            <a:lvl4pPr>
              <a:defRPr>
                <a:solidFill>
                  <a:schemeClr val="lt1"/>
                </a:solidFill>
                <a:latin typeface="+mn-lt"/>
                <a:ea typeface="+mn-ea"/>
              </a:defRPr>
            </a:lvl4pPr>
            <a:lvl5pPr>
              <a:defRPr>
                <a:solidFill>
                  <a:schemeClr val="lt1"/>
                </a:solidFill>
                <a:latin typeface="+mn-lt"/>
                <a:ea typeface="+mn-ea"/>
              </a:defRPr>
            </a:lvl5pPr>
            <a:lvl6pPr>
              <a:defRPr>
                <a:solidFill>
                  <a:schemeClr val="lt1"/>
                </a:solidFill>
                <a:latin typeface="+mn-lt"/>
                <a:ea typeface="+mn-ea"/>
              </a:defRPr>
            </a:lvl6pPr>
            <a:lvl7pPr>
              <a:defRPr>
                <a:solidFill>
                  <a:schemeClr val="lt1"/>
                </a:solidFill>
                <a:latin typeface="+mn-lt"/>
                <a:ea typeface="+mn-ea"/>
              </a:defRPr>
            </a:lvl7pPr>
            <a:lvl8pPr>
              <a:defRPr>
                <a:solidFill>
                  <a:schemeClr val="lt1"/>
                </a:solidFill>
                <a:latin typeface="+mn-lt"/>
                <a:ea typeface="+mn-ea"/>
              </a:defRPr>
            </a:lvl8pPr>
            <a:lvl9pPr>
              <a:defRPr>
                <a:solidFill>
                  <a:schemeClr val="lt1"/>
                </a:solidFill>
                <a:latin typeface="+mn-lt"/>
                <a:ea typeface="+mn-ea"/>
              </a:defRPr>
            </a:lvl9pPr>
          </a:lstStyle>
          <a:p>
            <a:pPr marL="171450" indent="-171450">
              <a:buFont typeface="Arial" panose="020B0604020202020204" pitchFamily="34" charset="0"/>
              <a:buChar char="•"/>
            </a:pPr>
            <a:r>
              <a:rPr lang="ja-JP" altLang="en-US" sz="1050" u="sng" dirty="0" smtClean="0">
                <a:solidFill>
                  <a:schemeClr val="tx1"/>
                </a:solidFill>
              </a:rPr>
              <a:t>シーケンス</a:t>
            </a:r>
            <a:r>
              <a:rPr lang="en-US" altLang="ja-JP" sz="1050" u="sng" dirty="0" smtClean="0">
                <a:solidFill>
                  <a:schemeClr val="tx1"/>
                </a:solidFill>
              </a:rPr>
              <a:t>No</a:t>
            </a:r>
            <a:r>
              <a:rPr lang="en-US" altLang="ja-JP" sz="1050" dirty="0" smtClean="0">
                <a:solidFill>
                  <a:schemeClr val="tx1"/>
                </a:solidFill>
              </a:rPr>
              <a:t>…</a:t>
            </a:r>
            <a:r>
              <a:rPr lang="ja-JP" altLang="en-US" sz="1050" dirty="0" smtClean="0">
                <a:solidFill>
                  <a:schemeClr val="tx1"/>
                </a:solidFill>
              </a:rPr>
              <a:t>編集対象となる項目の表示順番を制御します。値が小さい順に並びます。</a:t>
            </a:r>
            <a:endParaRPr lang="en-US" altLang="ja-JP" sz="1050" dirty="0" smtClean="0">
              <a:solidFill>
                <a:schemeClr val="tx1"/>
              </a:solidFill>
            </a:endParaRPr>
          </a:p>
          <a:p>
            <a:pPr marL="171450" indent="-171450">
              <a:buFont typeface="Arial" panose="020B0604020202020204" pitchFamily="34" charset="0"/>
              <a:buChar char="•"/>
            </a:pPr>
            <a:r>
              <a:rPr lang="ja-JP" altLang="en-US" sz="1050" u="sng" dirty="0">
                <a:solidFill>
                  <a:schemeClr val="tx1"/>
                </a:solidFill>
              </a:rPr>
              <a:t>フィールド</a:t>
            </a:r>
            <a:r>
              <a:rPr lang="en-US" altLang="ja-JP" sz="1050" dirty="0" smtClean="0">
                <a:solidFill>
                  <a:schemeClr val="tx1"/>
                </a:solidFill>
              </a:rPr>
              <a:t>…</a:t>
            </a:r>
            <a:r>
              <a:rPr lang="ja-JP" altLang="en-US" sz="1050" dirty="0" smtClean="0">
                <a:solidFill>
                  <a:schemeClr val="tx1"/>
                </a:solidFill>
              </a:rPr>
              <a:t>編集対象となりフィールドを選択します。</a:t>
            </a:r>
            <a:endParaRPr lang="en-US" altLang="ja-JP" sz="1050" dirty="0" smtClean="0">
              <a:solidFill>
                <a:schemeClr val="tx1"/>
              </a:solidFill>
            </a:endParaRPr>
          </a:p>
          <a:p>
            <a:pPr marL="171450" indent="-171450">
              <a:buFont typeface="Arial" panose="020B0604020202020204" pitchFamily="34" charset="0"/>
              <a:buChar char="•"/>
            </a:pPr>
            <a:r>
              <a:rPr lang="ja-JP" altLang="en-US" sz="1050" u="sng" dirty="0" smtClean="0">
                <a:solidFill>
                  <a:schemeClr val="tx1"/>
                </a:solidFill>
              </a:rPr>
              <a:t>長さ</a:t>
            </a:r>
            <a:r>
              <a:rPr lang="en-US" altLang="ja-JP" sz="1050" dirty="0" smtClean="0">
                <a:solidFill>
                  <a:schemeClr val="tx1"/>
                </a:solidFill>
              </a:rPr>
              <a:t>…</a:t>
            </a:r>
            <a:r>
              <a:rPr lang="ja-JP" altLang="en-US" sz="1050" dirty="0" smtClean="0">
                <a:solidFill>
                  <a:schemeClr val="tx1"/>
                </a:solidFill>
              </a:rPr>
              <a:t>表示フィールドの幅を設定します。</a:t>
            </a:r>
            <a:r>
              <a:rPr lang="en-US" altLang="ja-JP" sz="1050" dirty="0" smtClean="0">
                <a:solidFill>
                  <a:schemeClr val="tx1"/>
                </a:solidFill>
              </a:rPr>
              <a:t>0</a:t>
            </a:r>
            <a:r>
              <a:rPr lang="ja-JP" altLang="en-US" sz="1050" dirty="0" smtClean="0">
                <a:solidFill>
                  <a:schemeClr val="tx1"/>
                </a:solidFill>
              </a:rPr>
              <a:t>にすると、最小限のカラム幅で表示します。マトリクスウィンドウのカラムの幅は、カラムの境界線をドラッグする事により動的に変更する事ができます。</a:t>
            </a:r>
            <a:endParaRPr lang="en-US" altLang="ja-JP" sz="1050" dirty="0" smtClean="0">
              <a:solidFill>
                <a:schemeClr val="tx1"/>
              </a:solidFill>
            </a:endParaRPr>
          </a:p>
          <a:p>
            <a:pPr marL="171450" indent="-171450">
              <a:buFont typeface="Arial" panose="020B0604020202020204" pitchFamily="34" charset="0"/>
              <a:buChar char="•"/>
            </a:pPr>
            <a:r>
              <a:rPr lang="ja-JP" altLang="en-US" sz="1050" u="sng" dirty="0" smtClean="0">
                <a:solidFill>
                  <a:schemeClr val="tx1"/>
                </a:solidFill>
              </a:rPr>
              <a:t>合計</a:t>
            </a:r>
            <a:r>
              <a:rPr lang="en-US" altLang="ja-JP" sz="1050" u="sng" dirty="0" smtClean="0">
                <a:solidFill>
                  <a:schemeClr val="tx1"/>
                </a:solidFill>
              </a:rPr>
              <a:t>(Σ)</a:t>
            </a:r>
            <a:r>
              <a:rPr lang="en-US" altLang="ja-JP" sz="1050" dirty="0" smtClean="0">
                <a:solidFill>
                  <a:schemeClr val="tx1"/>
                </a:solidFill>
              </a:rPr>
              <a:t>…ON</a:t>
            </a:r>
            <a:r>
              <a:rPr lang="ja-JP" altLang="en-US" sz="1050" dirty="0" smtClean="0">
                <a:solidFill>
                  <a:schemeClr val="tx1"/>
                </a:solidFill>
              </a:rPr>
              <a:t>にすると、フィールドが数値系</a:t>
            </a:r>
            <a:r>
              <a:rPr lang="en-US" altLang="ja-JP" sz="1050" dirty="0" smtClean="0">
                <a:solidFill>
                  <a:schemeClr val="tx1"/>
                </a:solidFill>
              </a:rPr>
              <a:t>(</a:t>
            </a:r>
            <a:r>
              <a:rPr lang="ja-JP" altLang="en-US" sz="1050" dirty="0" smtClean="0">
                <a:solidFill>
                  <a:schemeClr val="tx1"/>
                </a:solidFill>
              </a:rPr>
              <a:t>ディスプレイタイプが</a:t>
            </a:r>
            <a:r>
              <a:rPr lang="en-US" altLang="ja-JP" sz="1050" dirty="0" smtClean="0">
                <a:solidFill>
                  <a:schemeClr val="tx1"/>
                </a:solidFill>
              </a:rPr>
              <a:t>Number</a:t>
            </a:r>
            <a:r>
              <a:rPr lang="ja-JP" altLang="en-US" sz="1050" dirty="0" err="1">
                <a:solidFill>
                  <a:schemeClr val="tx1"/>
                </a:solidFill>
              </a:rPr>
              <a:t>、</a:t>
            </a:r>
            <a:r>
              <a:rPr lang="en-US" altLang="ja-JP" sz="1050" dirty="0" err="1" smtClean="0">
                <a:solidFill>
                  <a:schemeClr val="tx1"/>
                </a:solidFill>
              </a:rPr>
              <a:t>Qauntity</a:t>
            </a:r>
            <a:r>
              <a:rPr lang="ja-JP" altLang="en-US" sz="1050" dirty="0" err="1">
                <a:solidFill>
                  <a:schemeClr val="tx1"/>
                </a:solidFill>
              </a:rPr>
              <a:t>、</a:t>
            </a:r>
            <a:r>
              <a:rPr lang="en-US" altLang="ja-JP" sz="1050" dirty="0" smtClean="0">
                <a:solidFill>
                  <a:schemeClr val="tx1"/>
                </a:solidFill>
              </a:rPr>
              <a:t>Amount</a:t>
            </a:r>
            <a:r>
              <a:rPr lang="ja-JP" altLang="en-US" sz="1050" dirty="0" err="1">
                <a:solidFill>
                  <a:schemeClr val="tx1"/>
                </a:solidFill>
              </a:rPr>
              <a:t>、</a:t>
            </a:r>
            <a:r>
              <a:rPr lang="en-US" altLang="ja-JP" sz="1050" dirty="0" err="1" smtClean="0">
                <a:solidFill>
                  <a:schemeClr val="tx1"/>
                </a:solidFill>
              </a:rPr>
              <a:t>CostPrice</a:t>
            </a:r>
            <a:r>
              <a:rPr lang="ja-JP" altLang="en-US" sz="1050" dirty="0" err="1" smtClean="0">
                <a:solidFill>
                  <a:schemeClr val="tx1"/>
                </a:solidFill>
              </a:rPr>
              <a:t>、</a:t>
            </a:r>
            <a:r>
              <a:rPr lang="en-US" altLang="ja-JP" sz="1050" dirty="0" smtClean="0">
                <a:solidFill>
                  <a:schemeClr val="tx1"/>
                </a:solidFill>
              </a:rPr>
              <a:t>Integer)</a:t>
            </a:r>
            <a:r>
              <a:rPr lang="ja-JP" altLang="en-US" sz="1050" dirty="0" smtClean="0">
                <a:solidFill>
                  <a:schemeClr val="tx1"/>
                </a:solidFill>
              </a:rPr>
              <a:t>の場合、合計値を列のタイトルに（）で表示します。フィールドが数値系以外の場合はこの値は関係ありません。</a:t>
            </a:r>
            <a:r>
              <a:rPr lang="en-US" altLang="ja-JP" sz="1050" dirty="0" smtClean="0">
                <a:solidFill>
                  <a:schemeClr val="tx1"/>
                </a:solidFill>
              </a:rPr>
              <a:t>※</a:t>
            </a:r>
            <a:r>
              <a:rPr lang="ja-JP" altLang="en-US" sz="1050" dirty="0" smtClean="0">
                <a:solidFill>
                  <a:schemeClr val="tx1"/>
                </a:solidFill>
              </a:rPr>
              <a:t>合計値の更新は、保存した際に行われます。</a:t>
            </a:r>
            <a:endParaRPr lang="en-US" altLang="ja-JP" sz="1050" dirty="0" smtClean="0">
              <a:solidFill>
                <a:schemeClr val="tx1"/>
              </a:solidFill>
            </a:endParaRPr>
          </a:p>
        </p:txBody>
      </p:sp>
      <p:sp>
        <p:nvSpPr>
          <p:cNvPr id="63" name="正方形/長方形 62"/>
          <p:cNvSpPr/>
          <p:nvPr/>
        </p:nvSpPr>
        <p:spPr>
          <a:xfrm>
            <a:off x="3996056" y="3662132"/>
            <a:ext cx="1080000" cy="14400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l"/>
            <a:r>
              <a:rPr lang="ja-JP" altLang="en-US" sz="800" dirty="0" smtClean="0">
                <a:solidFill>
                  <a:schemeClr val="tx1"/>
                </a:solidFill>
                <a:latin typeface="HGPｺﾞｼｯｸM" pitchFamily="50" charset="-128"/>
                <a:ea typeface="HGPｺﾞｼｯｸM" pitchFamily="50" charset="-128"/>
              </a:rPr>
              <a:t>合計</a:t>
            </a:r>
            <a:r>
              <a:rPr lang="en-US" altLang="ja-JP" sz="800" dirty="0" smtClean="0">
                <a:solidFill>
                  <a:schemeClr val="tx1"/>
                </a:solidFill>
                <a:latin typeface="HGPｺﾞｼｯｸM" pitchFamily="50" charset="-128"/>
                <a:ea typeface="HGPｺﾞｼｯｸM" pitchFamily="50" charset="-128"/>
              </a:rPr>
              <a:t>(Σ)</a:t>
            </a:r>
            <a:endParaRPr lang="ja-JP" altLang="en-US" sz="800" dirty="0">
              <a:solidFill>
                <a:schemeClr val="tx1"/>
              </a:solidFill>
              <a:latin typeface="HGPｺﾞｼｯｸM" pitchFamily="50" charset="-128"/>
              <a:ea typeface="HGPｺﾞｼｯｸM" pitchFamily="50" charset="-128"/>
            </a:endParaRPr>
          </a:p>
        </p:txBody>
      </p:sp>
      <p:sp>
        <p:nvSpPr>
          <p:cNvPr id="64" name="正方形/長方形 63"/>
          <p:cNvSpPr/>
          <p:nvPr/>
        </p:nvSpPr>
        <p:spPr>
          <a:xfrm>
            <a:off x="3852040" y="3662116"/>
            <a:ext cx="144000" cy="144000"/>
          </a:xfrm>
          <a:prstGeom prst="rect">
            <a:avLst/>
          </a:prstGeom>
          <a:solidFill>
            <a:schemeClr val="bg1"/>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marL="171450" indent="-171450" algn="l">
              <a:buFont typeface="Wingdings" panose="05000000000000000000" pitchFamily="2" charset="2"/>
              <a:buChar char="ü"/>
            </a:pPr>
            <a:r>
              <a:rPr lang="ja-JP" altLang="en-US" sz="800" dirty="0">
                <a:solidFill>
                  <a:schemeClr val="tx1"/>
                </a:solidFill>
                <a:latin typeface="Meiryo UI" pitchFamily="50" charset="-128"/>
                <a:ea typeface="Meiryo UI" pitchFamily="50" charset="-128"/>
                <a:cs typeface="Meiryo UI" pitchFamily="50" charset="-128"/>
              </a:rPr>
              <a:t>　</a:t>
            </a:r>
          </a:p>
        </p:txBody>
      </p:sp>
    </p:spTree>
    <p:extLst>
      <p:ext uri="{BB962C8B-B14F-4D97-AF65-F5344CB8AC3E}">
        <p14:creationId xmlns:p14="http://schemas.microsoft.com/office/powerpoint/2010/main" val="375836017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altLang="ja-JP" dirty="0"/>
              <a:t>【</a:t>
            </a:r>
            <a:r>
              <a:rPr lang="ja-JP" altLang="en-US" dirty="0"/>
              <a:t>マトリクスウィンドウの設定</a:t>
            </a:r>
            <a:r>
              <a:rPr lang="en-US" altLang="ja-JP" dirty="0"/>
              <a:t>】</a:t>
            </a:r>
            <a:endParaRPr kumimoji="1" lang="ja-JP" altLang="en-US" dirty="0"/>
          </a:p>
        </p:txBody>
      </p:sp>
      <p:sp>
        <p:nvSpPr>
          <p:cNvPr id="4" name="正方形/長方形 3"/>
          <p:cNvSpPr/>
          <p:nvPr/>
        </p:nvSpPr>
        <p:spPr>
          <a:xfrm>
            <a:off x="251520" y="548680"/>
            <a:ext cx="8640000" cy="360000"/>
          </a:xfrm>
          <a:prstGeom prst="rect">
            <a:avLst/>
          </a:prstGeom>
          <a:solidFill>
            <a:schemeClr val="accent1">
              <a:lumMod val="20000"/>
              <a:lumOff val="8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Ins="0" rtlCol="0" anchor="b"/>
          <a:lstStyle/>
          <a:p>
            <a:pPr algn="l"/>
            <a:r>
              <a:rPr lang="ja-JP" altLang="en-US" sz="1600" b="1"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マトリクスウィンドウ </a:t>
            </a:r>
            <a:r>
              <a:rPr lang="en-US" altLang="ja-JP" sz="1600" b="1"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1600" b="1"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検索フィールドタブ</a:t>
            </a:r>
            <a:endParaRPr lang="en-US" altLang="ja-JP" sz="1600" b="1"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5" name="正方形/長方形 4"/>
          <p:cNvSpPr/>
          <p:nvPr/>
        </p:nvSpPr>
        <p:spPr>
          <a:xfrm>
            <a:off x="251520" y="1916312"/>
            <a:ext cx="5112568" cy="720600"/>
          </a:xfrm>
          <a:prstGeom prst="rect">
            <a:avLst/>
          </a:prstGeom>
          <a:solidFill>
            <a:schemeClr val="bg1"/>
          </a:solidFill>
          <a:ln w="254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26" tIns="45713" rIns="91426" bIns="45713" rtlCol="0" anchor="ctr"/>
          <a:lstStyle/>
          <a:p>
            <a:pPr algn="ctr"/>
            <a:endParaRPr lang="ja-JP" altLang="en-US" dirty="0"/>
          </a:p>
        </p:txBody>
      </p:sp>
      <p:grpSp>
        <p:nvGrpSpPr>
          <p:cNvPr id="6" name="グループ化 5"/>
          <p:cNvGrpSpPr/>
          <p:nvPr/>
        </p:nvGrpSpPr>
        <p:grpSpPr>
          <a:xfrm>
            <a:off x="286777" y="2018377"/>
            <a:ext cx="5037932" cy="185935"/>
            <a:chOff x="518802" y="2089641"/>
            <a:chExt cx="8257578" cy="304762"/>
          </a:xfrm>
        </p:grpSpPr>
        <p:pic>
          <p:nvPicPr>
            <p:cNvPr id="7" name="図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174880" y="2130253"/>
              <a:ext cx="223539" cy="223539"/>
            </a:xfrm>
            <a:prstGeom prst="rect">
              <a:avLst/>
            </a:prstGeom>
          </p:spPr>
        </p:pic>
        <p:pic>
          <p:nvPicPr>
            <p:cNvPr id="8" name="図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47547" y="2130253"/>
              <a:ext cx="223539" cy="223539"/>
            </a:xfrm>
            <a:prstGeom prst="rect">
              <a:avLst/>
            </a:prstGeom>
          </p:spPr>
        </p:pic>
        <p:pic>
          <p:nvPicPr>
            <p:cNvPr id="9" name="図 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15529" y="2137247"/>
              <a:ext cx="209550" cy="209550"/>
            </a:xfrm>
            <a:prstGeom prst="rect">
              <a:avLst/>
            </a:prstGeom>
          </p:spPr>
        </p:pic>
        <p:pic>
          <p:nvPicPr>
            <p:cNvPr id="10" name="図 9"/>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051104" y="2137247"/>
              <a:ext cx="209550" cy="209550"/>
            </a:xfrm>
            <a:prstGeom prst="rect">
              <a:avLst/>
            </a:prstGeom>
          </p:spPr>
        </p:pic>
        <p:pic>
          <p:nvPicPr>
            <p:cNvPr id="11" name="図 10"/>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333842" y="2102340"/>
              <a:ext cx="279365" cy="279365"/>
            </a:xfrm>
            <a:prstGeom prst="rect">
              <a:avLst/>
            </a:prstGeom>
          </p:spPr>
        </p:pic>
        <p:pic>
          <p:nvPicPr>
            <p:cNvPr id="12" name="図 11"/>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18802" y="2130253"/>
              <a:ext cx="223539" cy="223539"/>
            </a:xfrm>
            <a:prstGeom prst="rect">
              <a:avLst/>
            </a:prstGeom>
          </p:spPr>
        </p:pic>
        <p:pic>
          <p:nvPicPr>
            <p:cNvPr id="13" name="図 12"/>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098267" y="2130253"/>
              <a:ext cx="223539" cy="223539"/>
            </a:xfrm>
            <a:prstGeom prst="rect">
              <a:avLst/>
            </a:prstGeom>
          </p:spPr>
        </p:pic>
        <p:pic>
          <p:nvPicPr>
            <p:cNvPr id="14" name="図 13"/>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1394994" y="2102340"/>
              <a:ext cx="279365" cy="279365"/>
            </a:xfrm>
            <a:prstGeom prst="rect">
              <a:avLst/>
            </a:prstGeom>
          </p:spPr>
        </p:pic>
        <p:pic>
          <p:nvPicPr>
            <p:cNvPr id="15" name="図 14"/>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3265860" y="2130253"/>
              <a:ext cx="223539" cy="223539"/>
            </a:xfrm>
            <a:prstGeom prst="rect">
              <a:avLst/>
            </a:prstGeom>
          </p:spPr>
        </p:pic>
        <p:pic>
          <p:nvPicPr>
            <p:cNvPr id="16" name="図 15"/>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3562587" y="2130253"/>
              <a:ext cx="223539" cy="223539"/>
            </a:xfrm>
            <a:prstGeom prst="rect">
              <a:avLst/>
            </a:prstGeom>
          </p:spPr>
        </p:pic>
        <p:pic>
          <p:nvPicPr>
            <p:cNvPr id="17" name="図 16"/>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2969133" y="2130253"/>
              <a:ext cx="223539" cy="223539"/>
            </a:xfrm>
            <a:prstGeom prst="rect">
              <a:avLst/>
            </a:prstGeom>
          </p:spPr>
        </p:pic>
        <p:pic>
          <p:nvPicPr>
            <p:cNvPr id="18" name="図 17"/>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3859314" y="2102340"/>
              <a:ext cx="279365" cy="279365"/>
            </a:xfrm>
            <a:prstGeom prst="rect">
              <a:avLst/>
            </a:prstGeom>
            <a:effectLst/>
          </p:spPr>
        </p:pic>
        <p:pic>
          <p:nvPicPr>
            <p:cNvPr id="19" name="図 18"/>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2686395" y="2137247"/>
              <a:ext cx="209550" cy="209550"/>
            </a:xfrm>
            <a:prstGeom prst="rect">
              <a:avLst/>
            </a:prstGeom>
          </p:spPr>
        </p:pic>
        <p:pic>
          <p:nvPicPr>
            <p:cNvPr id="20" name="図 19"/>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a:off x="4564420" y="2102340"/>
              <a:ext cx="279365" cy="279365"/>
            </a:xfrm>
            <a:prstGeom prst="rect">
              <a:avLst/>
            </a:prstGeom>
          </p:spPr>
        </p:pic>
        <p:pic>
          <p:nvPicPr>
            <p:cNvPr id="21" name="図 20"/>
            <p:cNvPicPr>
              <a:picLocks noChangeAspect="1"/>
            </p:cNvPicPr>
            <p:nvPr/>
          </p:nvPicPr>
          <p:blipFill>
            <a:blip r:embed="rId16">
              <a:extLst>
                <a:ext uri="{28A0092B-C50C-407E-A947-70E740481C1C}">
                  <a14:useLocalDpi xmlns:a14="http://schemas.microsoft.com/office/drawing/2010/main" val="0"/>
                </a:ext>
              </a:extLst>
            </a:blip>
            <a:stretch>
              <a:fillRect/>
            </a:stretch>
          </p:blipFill>
          <p:spPr>
            <a:xfrm>
              <a:off x="4211867" y="2102340"/>
              <a:ext cx="279365" cy="279365"/>
            </a:xfrm>
            <a:prstGeom prst="rect">
              <a:avLst/>
            </a:prstGeom>
          </p:spPr>
        </p:pic>
        <p:pic>
          <p:nvPicPr>
            <p:cNvPr id="22" name="図 21"/>
            <p:cNvPicPr>
              <a:picLocks noChangeAspect="1"/>
            </p:cNvPicPr>
            <p:nvPr/>
          </p:nvPicPr>
          <p:blipFill>
            <a:blip r:embed="rId17">
              <a:extLst>
                <a:ext uri="{28A0092B-C50C-407E-A947-70E740481C1C}">
                  <a14:useLocalDpi xmlns:a14="http://schemas.microsoft.com/office/drawing/2010/main" val="0"/>
                </a:ext>
              </a:extLst>
            </a:blip>
            <a:stretch>
              <a:fillRect/>
            </a:stretch>
          </p:blipFill>
          <p:spPr>
            <a:xfrm>
              <a:off x="5213700" y="2130253"/>
              <a:ext cx="223539" cy="223539"/>
            </a:xfrm>
            <a:prstGeom prst="rect">
              <a:avLst/>
            </a:prstGeom>
          </p:spPr>
        </p:pic>
        <p:pic>
          <p:nvPicPr>
            <p:cNvPr id="23" name="図 22"/>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6240930" y="2102290"/>
              <a:ext cx="279464" cy="279464"/>
            </a:xfrm>
            <a:prstGeom prst="rect">
              <a:avLst/>
            </a:prstGeom>
          </p:spPr>
        </p:pic>
        <p:pic>
          <p:nvPicPr>
            <p:cNvPr id="24" name="図 23"/>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5510427" y="2102340"/>
              <a:ext cx="279365" cy="279365"/>
            </a:xfrm>
            <a:prstGeom prst="rect">
              <a:avLst/>
            </a:prstGeom>
          </p:spPr>
        </p:pic>
        <p:pic>
          <p:nvPicPr>
            <p:cNvPr id="25" name="図 24"/>
            <p:cNvPicPr>
              <a:picLocks noChangeAspect="1"/>
            </p:cNvPicPr>
            <p:nvPr/>
          </p:nvPicPr>
          <p:blipFill>
            <a:blip r:embed="rId20">
              <a:extLst>
                <a:ext uri="{28A0092B-C50C-407E-A947-70E740481C1C}">
                  <a14:useLocalDpi xmlns:a14="http://schemas.microsoft.com/office/drawing/2010/main" val="0"/>
                </a:ext>
              </a:extLst>
            </a:blip>
            <a:stretch>
              <a:fillRect/>
            </a:stretch>
          </p:blipFill>
          <p:spPr>
            <a:xfrm>
              <a:off x="7242862" y="2102340"/>
              <a:ext cx="279365" cy="279365"/>
            </a:xfrm>
            <a:prstGeom prst="rect">
              <a:avLst/>
            </a:prstGeom>
          </p:spPr>
        </p:pic>
        <p:pic>
          <p:nvPicPr>
            <p:cNvPr id="26" name="図 25"/>
            <p:cNvPicPr>
              <a:picLocks noChangeAspect="1"/>
            </p:cNvPicPr>
            <p:nvPr/>
          </p:nvPicPr>
          <p:blipFill>
            <a:blip r:embed="rId21">
              <a:extLst>
                <a:ext uri="{28A0092B-C50C-407E-A947-70E740481C1C}">
                  <a14:useLocalDpi xmlns:a14="http://schemas.microsoft.com/office/drawing/2010/main" val="0"/>
                </a:ext>
              </a:extLst>
            </a:blip>
            <a:stretch>
              <a:fillRect/>
            </a:stretch>
          </p:blipFill>
          <p:spPr>
            <a:xfrm>
              <a:off x="6593582" y="2102340"/>
              <a:ext cx="279365" cy="279365"/>
            </a:xfrm>
            <a:prstGeom prst="rect">
              <a:avLst/>
            </a:prstGeom>
          </p:spPr>
        </p:pic>
        <p:pic>
          <p:nvPicPr>
            <p:cNvPr id="27" name="図 26"/>
            <p:cNvPicPr>
              <a:picLocks noChangeAspect="1"/>
            </p:cNvPicPr>
            <p:nvPr/>
          </p:nvPicPr>
          <p:blipFill>
            <a:blip r:embed="rId22">
              <a:extLst>
                <a:ext uri="{28A0092B-C50C-407E-A947-70E740481C1C}">
                  <a14:useLocalDpi xmlns:a14="http://schemas.microsoft.com/office/drawing/2010/main" val="0"/>
                </a:ext>
              </a:extLst>
            </a:blip>
            <a:stretch>
              <a:fillRect/>
            </a:stretch>
          </p:blipFill>
          <p:spPr>
            <a:xfrm>
              <a:off x="6946135" y="2130253"/>
              <a:ext cx="223539" cy="223539"/>
            </a:xfrm>
            <a:prstGeom prst="rect">
              <a:avLst/>
            </a:prstGeom>
          </p:spPr>
        </p:pic>
        <p:pic>
          <p:nvPicPr>
            <p:cNvPr id="28" name="図 27"/>
            <p:cNvPicPr>
              <a:picLocks noChangeAspect="1"/>
            </p:cNvPicPr>
            <p:nvPr/>
          </p:nvPicPr>
          <p:blipFill>
            <a:blip r:embed="rId23">
              <a:extLst>
                <a:ext uri="{28A0092B-C50C-407E-A947-70E740481C1C}">
                  <a14:useLocalDpi xmlns:a14="http://schemas.microsoft.com/office/drawing/2010/main" val="0"/>
                </a:ext>
              </a:extLst>
            </a:blip>
            <a:stretch>
              <a:fillRect/>
            </a:stretch>
          </p:blipFill>
          <p:spPr>
            <a:xfrm>
              <a:off x="4916973" y="2130253"/>
              <a:ext cx="223539" cy="223539"/>
            </a:xfrm>
            <a:prstGeom prst="rect">
              <a:avLst/>
            </a:prstGeom>
          </p:spPr>
        </p:pic>
        <p:pic>
          <p:nvPicPr>
            <p:cNvPr id="29" name="図 28"/>
            <p:cNvPicPr>
              <a:picLocks noChangeAspect="1"/>
            </p:cNvPicPr>
            <p:nvPr/>
          </p:nvPicPr>
          <p:blipFill>
            <a:blip r:embed="rId24">
              <a:extLst>
                <a:ext uri="{28A0092B-C50C-407E-A947-70E740481C1C}">
                  <a14:useLocalDpi xmlns:a14="http://schemas.microsoft.com/office/drawing/2010/main" val="0"/>
                </a:ext>
              </a:extLst>
            </a:blip>
            <a:stretch>
              <a:fillRect/>
            </a:stretch>
          </p:blipFill>
          <p:spPr>
            <a:xfrm>
              <a:off x="7878153" y="2130253"/>
              <a:ext cx="223539" cy="223539"/>
            </a:xfrm>
            <a:prstGeom prst="rect">
              <a:avLst/>
            </a:prstGeom>
          </p:spPr>
        </p:pic>
        <p:pic>
          <p:nvPicPr>
            <p:cNvPr id="30" name="図 29"/>
            <p:cNvPicPr>
              <a:picLocks noChangeAspect="1"/>
            </p:cNvPicPr>
            <p:nvPr/>
          </p:nvPicPr>
          <p:blipFill>
            <a:blip r:embed="rId25">
              <a:extLst>
                <a:ext uri="{28A0092B-C50C-407E-A947-70E740481C1C}">
                  <a14:useLocalDpi xmlns:a14="http://schemas.microsoft.com/office/drawing/2010/main" val="0"/>
                </a:ext>
              </a:extLst>
            </a:blip>
            <a:stretch>
              <a:fillRect/>
            </a:stretch>
          </p:blipFill>
          <p:spPr>
            <a:xfrm>
              <a:off x="8471618" y="2089641"/>
              <a:ext cx="304762" cy="304762"/>
            </a:xfrm>
            <a:prstGeom prst="rect">
              <a:avLst/>
            </a:prstGeom>
          </p:spPr>
        </p:pic>
        <p:pic>
          <p:nvPicPr>
            <p:cNvPr id="31" name="図 30"/>
            <p:cNvPicPr>
              <a:picLocks noChangeAspect="1"/>
            </p:cNvPicPr>
            <p:nvPr/>
          </p:nvPicPr>
          <p:blipFill>
            <a:blip r:embed="rId26">
              <a:extLst>
                <a:ext uri="{28A0092B-C50C-407E-A947-70E740481C1C}">
                  <a14:useLocalDpi xmlns:a14="http://schemas.microsoft.com/office/drawing/2010/main" val="0"/>
                </a:ext>
              </a:extLst>
            </a:blip>
            <a:stretch>
              <a:fillRect/>
            </a:stretch>
          </p:blipFill>
          <p:spPr>
            <a:xfrm>
              <a:off x="7595415" y="2137247"/>
              <a:ext cx="209550" cy="209550"/>
            </a:xfrm>
            <a:prstGeom prst="rect">
              <a:avLst/>
            </a:prstGeom>
          </p:spPr>
        </p:pic>
        <p:pic>
          <p:nvPicPr>
            <p:cNvPr id="32" name="図 31"/>
            <p:cNvPicPr>
              <a:picLocks noChangeAspect="1"/>
            </p:cNvPicPr>
            <p:nvPr/>
          </p:nvPicPr>
          <p:blipFill>
            <a:blip r:embed="rId27">
              <a:extLst>
                <a:ext uri="{28A0092B-C50C-407E-A947-70E740481C1C}">
                  <a14:useLocalDpi xmlns:a14="http://schemas.microsoft.com/office/drawing/2010/main" val="0"/>
                </a:ext>
              </a:extLst>
            </a:blip>
            <a:stretch>
              <a:fillRect/>
            </a:stretch>
          </p:blipFill>
          <p:spPr>
            <a:xfrm>
              <a:off x="5862980" y="2089641"/>
              <a:ext cx="304762" cy="304762"/>
            </a:xfrm>
            <a:prstGeom prst="rect">
              <a:avLst/>
            </a:prstGeom>
          </p:spPr>
        </p:pic>
      </p:grpSp>
      <p:pic>
        <p:nvPicPr>
          <p:cNvPr id="33" name="図 32"/>
          <p:cNvPicPr>
            <a:picLocks noChangeAspect="1"/>
          </p:cNvPicPr>
          <p:nvPr/>
        </p:nvPicPr>
        <p:blipFill>
          <a:blip r:embed="rId28">
            <a:extLst>
              <a:ext uri="{28A0092B-C50C-407E-A947-70E740481C1C}">
                <a14:useLocalDpi xmlns:a14="http://schemas.microsoft.com/office/drawing/2010/main" val="0"/>
              </a:ext>
            </a:extLst>
          </a:blip>
          <a:stretch>
            <a:fillRect/>
          </a:stretch>
        </p:blipFill>
        <p:spPr>
          <a:xfrm>
            <a:off x="2915816" y="2314774"/>
            <a:ext cx="279365" cy="279365"/>
          </a:xfrm>
          <a:prstGeom prst="rect">
            <a:avLst/>
          </a:prstGeom>
        </p:spPr>
      </p:pic>
      <p:pic>
        <p:nvPicPr>
          <p:cNvPr id="34" name="図 33"/>
          <p:cNvPicPr>
            <a:picLocks noChangeAspect="1"/>
          </p:cNvPicPr>
          <p:nvPr/>
        </p:nvPicPr>
        <p:blipFill>
          <a:blip r:embed="rId29">
            <a:extLst>
              <a:ext uri="{28A0092B-C50C-407E-A947-70E740481C1C}">
                <a14:useLocalDpi xmlns:a14="http://schemas.microsoft.com/office/drawing/2010/main" val="0"/>
              </a:ext>
            </a:extLst>
          </a:blip>
          <a:stretch>
            <a:fillRect/>
          </a:stretch>
        </p:blipFill>
        <p:spPr>
          <a:xfrm>
            <a:off x="5021341" y="2314774"/>
            <a:ext cx="279365" cy="279365"/>
          </a:xfrm>
          <a:prstGeom prst="rect">
            <a:avLst/>
          </a:prstGeom>
        </p:spPr>
      </p:pic>
      <p:pic>
        <p:nvPicPr>
          <p:cNvPr id="35" name="図 34"/>
          <p:cNvPicPr>
            <a:picLocks noChangeAspect="1"/>
          </p:cNvPicPr>
          <p:nvPr/>
        </p:nvPicPr>
        <p:blipFill>
          <a:blip r:embed="rId30">
            <a:extLst>
              <a:ext uri="{28A0092B-C50C-407E-A947-70E740481C1C}">
                <a14:useLocalDpi xmlns:a14="http://schemas.microsoft.com/office/drawing/2010/main" val="0"/>
              </a:ext>
            </a:extLst>
          </a:blip>
          <a:stretch>
            <a:fillRect/>
          </a:stretch>
        </p:blipFill>
        <p:spPr>
          <a:xfrm>
            <a:off x="3131840" y="2314774"/>
            <a:ext cx="279365" cy="279365"/>
          </a:xfrm>
          <a:prstGeom prst="rect">
            <a:avLst/>
          </a:prstGeom>
        </p:spPr>
      </p:pic>
      <p:pic>
        <p:nvPicPr>
          <p:cNvPr id="36" name="図 35"/>
          <p:cNvPicPr>
            <a:picLocks noChangeAspect="1"/>
          </p:cNvPicPr>
          <p:nvPr/>
        </p:nvPicPr>
        <p:blipFill>
          <a:blip r:embed="rId31">
            <a:extLst>
              <a:ext uri="{28A0092B-C50C-407E-A947-70E740481C1C}">
                <a14:useLocalDpi xmlns:a14="http://schemas.microsoft.com/office/drawing/2010/main" val="0"/>
              </a:ext>
            </a:extLst>
          </a:blip>
          <a:stretch>
            <a:fillRect/>
          </a:stretch>
        </p:blipFill>
        <p:spPr>
          <a:xfrm>
            <a:off x="4796650" y="2314774"/>
            <a:ext cx="279365" cy="279365"/>
          </a:xfrm>
          <a:prstGeom prst="rect">
            <a:avLst/>
          </a:prstGeom>
        </p:spPr>
      </p:pic>
      <p:sp>
        <p:nvSpPr>
          <p:cNvPr id="37" name="正方形/長方形 36"/>
          <p:cNvSpPr/>
          <p:nvPr/>
        </p:nvSpPr>
        <p:spPr bwMode="auto">
          <a:xfrm>
            <a:off x="3341171" y="2336306"/>
            <a:ext cx="1469566" cy="236300"/>
          </a:xfrm>
          <a:prstGeom prst="rect">
            <a:avLst/>
          </a:prstGeom>
          <a:noFill/>
          <a:ln w="15875" cap="flat" cmpd="sng" algn="ctr">
            <a:noFill/>
            <a:prstDash val="sysDash"/>
            <a:round/>
            <a:headEnd type="none" w="med" len="med"/>
            <a:tailEnd type="none" w="med" len="med"/>
          </a:ln>
          <a:effectLst/>
        </p:spPr>
        <p:txBody>
          <a:bodyPr rIns="0" anchor="ctr"/>
          <a:lstStyle/>
          <a:p>
            <a:pPr algn="ctr">
              <a:defRPr/>
            </a:pPr>
            <a:r>
              <a:rPr lang="en-US" altLang="ja-JP" sz="800" dirty="0" smtClean="0"/>
              <a:t>[ </a:t>
            </a:r>
            <a:r>
              <a:rPr lang="ja-JP" altLang="en-US" sz="800" dirty="0" smtClean="0"/>
              <a:t>選択レコード</a:t>
            </a:r>
            <a:r>
              <a:rPr lang="en-US" altLang="ja-JP" sz="800" dirty="0" smtClean="0"/>
              <a:t>/</a:t>
            </a:r>
            <a:r>
              <a:rPr lang="ja-JP" altLang="en-US" sz="800" dirty="0" smtClean="0"/>
              <a:t>表示レコード数</a:t>
            </a:r>
            <a:r>
              <a:rPr lang="en-US" altLang="ja-JP" sz="800" dirty="0" smtClean="0"/>
              <a:t>]</a:t>
            </a:r>
            <a:endParaRPr lang="ja-JP" altLang="en-US" sz="800" dirty="0"/>
          </a:p>
        </p:txBody>
      </p:sp>
      <p:sp>
        <p:nvSpPr>
          <p:cNvPr id="38" name="正方形/長方形 37"/>
          <p:cNvSpPr/>
          <p:nvPr/>
        </p:nvSpPr>
        <p:spPr>
          <a:xfrm>
            <a:off x="251520" y="2636889"/>
            <a:ext cx="5112568" cy="2592311"/>
          </a:xfrm>
          <a:prstGeom prst="rect">
            <a:avLst/>
          </a:prstGeom>
          <a:solidFill>
            <a:schemeClr val="bg1"/>
          </a:solidFill>
          <a:ln w="254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26" tIns="45713" rIns="91426" bIns="45713" rtlCol="0" anchor="ctr"/>
          <a:lstStyle/>
          <a:p>
            <a:pPr algn="ctr"/>
            <a:endParaRPr kumimoji="1" lang="ja-JP" altLang="en-US" dirty="0"/>
          </a:p>
        </p:txBody>
      </p:sp>
      <p:sp>
        <p:nvSpPr>
          <p:cNvPr id="39" name="正方形/長方形 38"/>
          <p:cNvSpPr/>
          <p:nvPr/>
        </p:nvSpPr>
        <p:spPr>
          <a:xfrm>
            <a:off x="1331800" y="2708920"/>
            <a:ext cx="1440000" cy="216000"/>
          </a:xfrm>
          <a:prstGeom prst="rect">
            <a:avLst/>
          </a:prstGeom>
          <a:solidFill>
            <a:schemeClr val="bg1">
              <a:lumMod val="75000"/>
            </a:schemeClr>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l"/>
            <a:r>
              <a:rPr lang="en-US" altLang="ja-JP" sz="800" dirty="0" smtClean="0">
                <a:solidFill>
                  <a:schemeClr val="tx1"/>
                </a:solidFill>
                <a:latin typeface="Meiryo UI" pitchFamily="50" charset="-128"/>
                <a:ea typeface="Meiryo UI" pitchFamily="50" charset="-128"/>
                <a:cs typeface="Meiryo UI" pitchFamily="50" charset="-128"/>
              </a:rPr>
              <a:t>System</a:t>
            </a:r>
            <a:endParaRPr lang="ja-JP" altLang="en-US" sz="800" dirty="0">
              <a:solidFill>
                <a:schemeClr val="tx1"/>
              </a:solidFill>
              <a:latin typeface="Meiryo UI" pitchFamily="50" charset="-128"/>
              <a:ea typeface="Meiryo UI" pitchFamily="50" charset="-128"/>
              <a:cs typeface="Meiryo UI" pitchFamily="50" charset="-128"/>
            </a:endParaRPr>
          </a:p>
        </p:txBody>
      </p:sp>
      <p:sp>
        <p:nvSpPr>
          <p:cNvPr id="40" name="1 つの角を丸めた四角形 39"/>
          <p:cNvSpPr/>
          <p:nvPr/>
        </p:nvSpPr>
        <p:spPr>
          <a:xfrm>
            <a:off x="254087" y="1628800"/>
            <a:ext cx="1440000" cy="288000"/>
          </a:xfrm>
          <a:prstGeom prst="snipRoundRect">
            <a:avLst/>
          </a:prstGeom>
          <a:solidFill>
            <a:schemeClr val="bg1"/>
          </a:solidFill>
          <a:ln w="254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26" tIns="45713" rIns="91426" bIns="45713" rtlCol="0" anchor="ctr"/>
          <a:lstStyle/>
          <a:p>
            <a:pPr algn="ctr"/>
            <a:r>
              <a:rPr lang="ja-JP" altLang="en-US" sz="1050" dirty="0" smtClean="0">
                <a:solidFill>
                  <a:schemeClr val="tx1"/>
                </a:solidFill>
                <a:latin typeface="HGPｺﾞｼｯｸM" pitchFamily="50" charset="-128"/>
                <a:ea typeface="HGPｺﾞｼｯｸM" pitchFamily="50" charset="-128"/>
              </a:rPr>
              <a:t>マトリクスウィンドウ</a:t>
            </a:r>
            <a:endParaRPr lang="ja-JP" altLang="en-US" sz="1050" dirty="0">
              <a:solidFill>
                <a:schemeClr val="tx1"/>
              </a:solidFill>
              <a:latin typeface="HGPｺﾞｼｯｸM" pitchFamily="50" charset="-128"/>
              <a:ea typeface="HGPｺﾞｼｯｸM" pitchFamily="50" charset="-128"/>
            </a:endParaRPr>
          </a:p>
        </p:txBody>
      </p:sp>
      <p:sp>
        <p:nvSpPr>
          <p:cNvPr id="41" name="正方形/長方形 40"/>
          <p:cNvSpPr/>
          <p:nvPr/>
        </p:nvSpPr>
        <p:spPr>
          <a:xfrm>
            <a:off x="243459" y="2708920"/>
            <a:ext cx="1080000" cy="21600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r"/>
            <a:r>
              <a:rPr lang="ja-JP" altLang="en-US" sz="800" dirty="0" smtClean="0">
                <a:solidFill>
                  <a:schemeClr val="tx1"/>
                </a:solidFill>
                <a:latin typeface="HGPｺﾞｼｯｸM" pitchFamily="50" charset="-128"/>
                <a:ea typeface="HGPｺﾞｼｯｸM" pitchFamily="50" charset="-128"/>
              </a:rPr>
              <a:t>クライアント</a:t>
            </a:r>
            <a:endParaRPr lang="ja-JP" altLang="en-US" sz="800" dirty="0">
              <a:solidFill>
                <a:schemeClr val="tx1"/>
              </a:solidFill>
              <a:latin typeface="HGPｺﾞｼｯｸM" pitchFamily="50" charset="-128"/>
              <a:ea typeface="HGPｺﾞｼｯｸM" pitchFamily="50" charset="-128"/>
            </a:endParaRPr>
          </a:p>
        </p:txBody>
      </p:sp>
      <p:sp>
        <p:nvSpPr>
          <p:cNvPr id="42" name="正方形/長方形 41"/>
          <p:cNvSpPr/>
          <p:nvPr/>
        </p:nvSpPr>
        <p:spPr>
          <a:xfrm>
            <a:off x="3851928" y="2708896"/>
            <a:ext cx="1440000" cy="216000"/>
          </a:xfrm>
          <a:prstGeom prst="rect">
            <a:avLst/>
          </a:prstGeom>
          <a:solidFill>
            <a:schemeClr val="bg1">
              <a:lumMod val="75000"/>
            </a:schemeClr>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l"/>
            <a:r>
              <a:rPr lang="en-US" altLang="ja-JP" sz="800" dirty="0">
                <a:solidFill>
                  <a:schemeClr val="tx1"/>
                </a:solidFill>
                <a:latin typeface="Meiryo UI" pitchFamily="50" charset="-128"/>
                <a:ea typeface="Meiryo UI" pitchFamily="50" charset="-128"/>
                <a:cs typeface="Meiryo UI" pitchFamily="50" charset="-128"/>
              </a:rPr>
              <a:t>*</a:t>
            </a:r>
            <a:endParaRPr lang="ja-JP" altLang="en-US" sz="800" dirty="0">
              <a:solidFill>
                <a:schemeClr val="tx1"/>
              </a:solidFill>
              <a:latin typeface="Meiryo UI" pitchFamily="50" charset="-128"/>
              <a:ea typeface="Meiryo UI" pitchFamily="50" charset="-128"/>
              <a:cs typeface="Meiryo UI" pitchFamily="50" charset="-128"/>
            </a:endParaRPr>
          </a:p>
        </p:txBody>
      </p:sp>
      <p:sp>
        <p:nvSpPr>
          <p:cNvPr id="43" name="正方形/長方形 42"/>
          <p:cNvSpPr/>
          <p:nvPr/>
        </p:nvSpPr>
        <p:spPr>
          <a:xfrm>
            <a:off x="2763892" y="2708896"/>
            <a:ext cx="1080000" cy="21600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r"/>
            <a:r>
              <a:rPr lang="ja-JP" altLang="en-US" sz="800" dirty="0" smtClean="0">
                <a:solidFill>
                  <a:schemeClr val="tx1"/>
                </a:solidFill>
                <a:latin typeface="HGPｺﾞｼｯｸM" pitchFamily="50" charset="-128"/>
                <a:ea typeface="HGPｺﾞｼｯｸM" pitchFamily="50" charset="-128"/>
              </a:rPr>
              <a:t>組織</a:t>
            </a:r>
            <a:endParaRPr lang="ja-JP" altLang="en-US" sz="800" dirty="0">
              <a:solidFill>
                <a:schemeClr val="tx1"/>
              </a:solidFill>
              <a:latin typeface="HGPｺﾞｼｯｸM" pitchFamily="50" charset="-128"/>
              <a:ea typeface="HGPｺﾞｼｯｸM" pitchFamily="50" charset="-128"/>
            </a:endParaRPr>
          </a:p>
        </p:txBody>
      </p:sp>
      <p:sp>
        <p:nvSpPr>
          <p:cNvPr id="44" name="正方形/長方形 43"/>
          <p:cNvSpPr/>
          <p:nvPr/>
        </p:nvSpPr>
        <p:spPr>
          <a:xfrm>
            <a:off x="1331648" y="2996952"/>
            <a:ext cx="1440000" cy="216000"/>
          </a:xfrm>
          <a:prstGeom prst="rect">
            <a:avLst/>
          </a:prstGeom>
          <a:solidFill>
            <a:schemeClr val="bg1">
              <a:lumMod val="75000"/>
            </a:schemeClr>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l"/>
            <a:r>
              <a:rPr lang="ja-JP" altLang="en-US" sz="800" dirty="0" smtClean="0">
                <a:solidFill>
                  <a:schemeClr val="tx1"/>
                </a:solidFill>
                <a:latin typeface="Meiryo UI" pitchFamily="50" charset="-128"/>
                <a:ea typeface="Meiryo UI" pitchFamily="50" charset="-128"/>
                <a:cs typeface="Meiryo UI" pitchFamily="50" charset="-128"/>
              </a:rPr>
              <a:t>納品実績</a:t>
            </a:r>
            <a:endParaRPr lang="ja-JP" altLang="en-US" sz="800" dirty="0">
              <a:solidFill>
                <a:schemeClr val="tx1"/>
              </a:solidFill>
              <a:latin typeface="Meiryo UI" pitchFamily="50" charset="-128"/>
              <a:ea typeface="Meiryo UI" pitchFamily="50" charset="-128"/>
              <a:cs typeface="Meiryo UI" pitchFamily="50" charset="-128"/>
            </a:endParaRPr>
          </a:p>
        </p:txBody>
      </p:sp>
      <p:sp>
        <p:nvSpPr>
          <p:cNvPr id="45" name="正方形/長方形 44"/>
          <p:cNvSpPr/>
          <p:nvPr/>
        </p:nvSpPr>
        <p:spPr>
          <a:xfrm>
            <a:off x="243307" y="2996952"/>
            <a:ext cx="1080000" cy="21600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r"/>
            <a:r>
              <a:rPr lang="ja-JP" altLang="en-US" sz="800" dirty="0">
                <a:solidFill>
                  <a:schemeClr val="tx1"/>
                </a:solidFill>
                <a:latin typeface="HGPｺﾞｼｯｸM" pitchFamily="50" charset="-128"/>
                <a:ea typeface="HGPｺﾞｼｯｸM" pitchFamily="50" charset="-128"/>
              </a:rPr>
              <a:t>マトリクス</a:t>
            </a:r>
            <a:r>
              <a:rPr lang="ja-JP" altLang="en-US" sz="800" dirty="0" smtClean="0">
                <a:solidFill>
                  <a:schemeClr val="tx1"/>
                </a:solidFill>
                <a:latin typeface="HGPｺﾞｼｯｸM" pitchFamily="50" charset="-128"/>
                <a:ea typeface="HGPｺﾞｼｯｸM" pitchFamily="50" charset="-128"/>
              </a:rPr>
              <a:t>ウィンドウ</a:t>
            </a:r>
            <a:endParaRPr lang="ja-JP" altLang="en-US" sz="800" dirty="0">
              <a:solidFill>
                <a:schemeClr val="tx1"/>
              </a:solidFill>
              <a:latin typeface="HGPｺﾞｼｯｸM" pitchFamily="50" charset="-128"/>
              <a:ea typeface="HGPｺﾞｼｯｸM" pitchFamily="50" charset="-128"/>
            </a:endParaRPr>
          </a:p>
        </p:txBody>
      </p:sp>
      <p:sp>
        <p:nvSpPr>
          <p:cNvPr id="47" name="正方形/長方形 46"/>
          <p:cNvSpPr/>
          <p:nvPr/>
        </p:nvSpPr>
        <p:spPr>
          <a:xfrm>
            <a:off x="1339827" y="3868563"/>
            <a:ext cx="3960000" cy="216000"/>
          </a:xfrm>
          <a:prstGeom prst="rect">
            <a:avLst/>
          </a:prstGeom>
          <a:solidFill>
            <a:schemeClr val="bg1"/>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l"/>
            <a:endParaRPr lang="ja-JP" altLang="en-US" sz="800" dirty="0">
              <a:solidFill>
                <a:schemeClr val="tx1"/>
              </a:solidFill>
              <a:latin typeface="Meiryo UI" pitchFamily="50" charset="-128"/>
              <a:ea typeface="Meiryo UI" pitchFamily="50" charset="-128"/>
              <a:cs typeface="Meiryo UI" pitchFamily="50" charset="-128"/>
            </a:endParaRPr>
          </a:p>
        </p:txBody>
      </p:sp>
      <p:sp>
        <p:nvSpPr>
          <p:cNvPr id="48" name="正方形/長方形 47"/>
          <p:cNvSpPr/>
          <p:nvPr/>
        </p:nvSpPr>
        <p:spPr>
          <a:xfrm>
            <a:off x="251488" y="3868564"/>
            <a:ext cx="1080000" cy="21600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r"/>
            <a:r>
              <a:rPr lang="ja-JP" altLang="en-US" sz="800" dirty="0">
                <a:solidFill>
                  <a:schemeClr val="tx1"/>
                </a:solidFill>
                <a:latin typeface="HGPｺﾞｼｯｸM" pitchFamily="50" charset="-128"/>
                <a:ea typeface="HGPｺﾞｼｯｸM" pitchFamily="50" charset="-128"/>
              </a:rPr>
              <a:t>説明</a:t>
            </a:r>
          </a:p>
        </p:txBody>
      </p:sp>
      <p:sp>
        <p:nvSpPr>
          <p:cNvPr id="49" name="正方形/長方形 48"/>
          <p:cNvSpPr/>
          <p:nvPr/>
        </p:nvSpPr>
        <p:spPr>
          <a:xfrm>
            <a:off x="1547784" y="4156588"/>
            <a:ext cx="1080000" cy="14400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l"/>
            <a:r>
              <a:rPr lang="ja-JP" altLang="en-US" sz="800" dirty="0" smtClean="0">
                <a:solidFill>
                  <a:schemeClr val="tx1"/>
                </a:solidFill>
                <a:latin typeface="HGPｺﾞｼｯｸM" pitchFamily="50" charset="-128"/>
                <a:ea typeface="HGPｺﾞｼｯｸM" pitchFamily="50" charset="-128"/>
              </a:rPr>
              <a:t>アクティブ</a:t>
            </a:r>
            <a:endParaRPr lang="ja-JP" altLang="en-US" sz="800" dirty="0">
              <a:solidFill>
                <a:schemeClr val="tx1"/>
              </a:solidFill>
              <a:latin typeface="HGPｺﾞｼｯｸM" pitchFamily="50" charset="-128"/>
              <a:ea typeface="HGPｺﾞｼｯｸM" pitchFamily="50" charset="-128"/>
            </a:endParaRPr>
          </a:p>
        </p:txBody>
      </p:sp>
      <p:sp>
        <p:nvSpPr>
          <p:cNvPr id="50" name="正方形/長方形 49"/>
          <p:cNvSpPr/>
          <p:nvPr/>
        </p:nvSpPr>
        <p:spPr>
          <a:xfrm>
            <a:off x="1403768" y="4156572"/>
            <a:ext cx="144000" cy="144000"/>
          </a:xfrm>
          <a:prstGeom prst="rect">
            <a:avLst/>
          </a:prstGeom>
          <a:solidFill>
            <a:schemeClr val="bg1"/>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marL="171450" indent="-171450" algn="l">
              <a:buFont typeface="Wingdings" panose="05000000000000000000" pitchFamily="2" charset="2"/>
              <a:buChar char="ü"/>
            </a:pPr>
            <a:r>
              <a:rPr lang="ja-JP" altLang="en-US" sz="800" dirty="0">
                <a:solidFill>
                  <a:schemeClr val="tx1"/>
                </a:solidFill>
                <a:latin typeface="Meiryo UI" pitchFamily="50" charset="-128"/>
                <a:ea typeface="Meiryo UI" pitchFamily="50" charset="-128"/>
                <a:cs typeface="Meiryo UI" pitchFamily="50" charset="-128"/>
              </a:rPr>
              <a:t>　</a:t>
            </a:r>
          </a:p>
        </p:txBody>
      </p:sp>
      <p:sp>
        <p:nvSpPr>
          <p:cNvPr id="52" name="正方形/長方形 51"/>
          <p:cNvSpPr/>
          <p:nvPr/>
        </p:nvSpPr>
        <p:spPr bwMode="auto">
          <a:xfrm>
            <a:off x="251520" y="2338122"/>
            <a:ext cx="2122050" cy="226782"/>
          </a:xfrm>
          <a:prstGeom prst="rect">
            <a:avLst/>
          </a:prstGeom>
          <a:noFill/>
          <a:ln w="15875" cap="flat" cmpd="sng" algn="ctr">
            <a:noFill/>
            <a:prstDash val="sysDash"/>
            <a:round/>
            <a:headEnd type="none" w="med" len="med"/>
            <a:tailEnd type="none" w="med" len="med"/>
          </a:ln>
          <a:effectLst/>
        </p:spPr>
        <p:txBody>
          <a:bodyPr rIns="0" anchor="ctr"/>
          <a:lstStyle/>
          <a:p>
            <a:pPr algn="l">
              <a:defRPr/>
            </a:pPr>
            <a:r>
              <a:rPr lang="ja-JP" altLang="en-US" sz="800" dirty="0" smtClean="0"/>
              <a:t>マトリクスウィンドウ</a:t>
            </a:r>
            <a:r>
              <a:rPr lang="ja-JP" altLang="en-US" sz="800" dirty="0"/>
              <a:t> </a:t>
            </a:r>
            <a:r>
              <a:rPr lang="en-US" altLang="ja-JP" sz="800" dirty="0" smtClean="0"/>
              <a:t>&gt; </a:t>
            </a:r>
            <a:r>
              <a:rPr lang="ja-JP" altLang="en-US" sz="800" dirty="0" smtClean="0"/>
              <a:t>検索フィールド</a:t>
            </a:r>
            <a:endParaRPr lang="ja-JP" altLang="en-US" sz="800" dirty="0"/>
          </a:p>
        </p:txBody>
      </p:sp>
      <p:sp>
        <p:nvSpPr>
          <p:cNvPr id="53" name="正方形/長方形 52"/>
          <p:cNvSpPr/>
          <p:nvPr/>
        </p:nvSpPr>
        <p:spPr>
          <a:xfrm>
            <a:off x="1331800" y="3580555"/>
            <a:ext cx="1440000" cy="216000"/>
          </a:xfrm>
          <a:prstGeom prst="rect">
            <a:avLst/>
          </a:prstGeom>
          <a:solidFill>
            <a:schemeClr val="bg1"/>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l"/>
            <a:r>
              <a:rPr lang="ja-JP" altLang="en-US" sz="800" dirty="0" smtClean="0">
                <a:solidFill>
                  <a:schemeClr val="tx1"/>
                </a:solidFill>
                <a:latin typeface="Meiryo UI" pitchFamily="50" charset="-128"/>
                <a:ea typeface="Meiryo UI" pitchFamily="50" charset="-128"/>
                <a:cs typeface="Meiryo UI" pitchFamily="50" charset="-128"/>
              </a:rPr>
              <a:t>品目カテゴリ</a:t>
            </a:r>
            <a:endParaRPr lang="ja-JP" altLang="en-US" sz="800" dirty="0">
              <a:solidFill>
                <a:schemeClr val="tx1"/>
              </a:solidFill>
              <a:latin typeface="Meiryo UI" pitchFamily="50" charset="-128"/>
              <a:ea typeface="Meiryo UI" pitchFamily="50" charset="-128"/>
              <a:cs typeface="Meiryo UI" pitchFamily="50" charset="-128"/>
            </a:endParaRPr>
          </a:p>
        </p:txBody>
      </p:sp>
      <p:sp>
        <p:nvSpPr>
          <p:cNvPr id="54" name="正方形/長方形 53"/>
          <p:cNvSpPr/>
          <p:nvPr/>
        </p:nvSpPr>
        <p:spPr>
          <a:xfrm>
            <a:off x="251488" y="3580532"/>
            <a:ext cx="1080152" cy="208484"/>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r"/>
            <a:r>
              <a:rPr lang="ja-JP" altLang="en-US" sz="800" dirty="0">
                <a:solidFill>
                  <a:schemeClr val="tx1"/>
                </a:solidFill>
                <a:latin typeface="HGPｺﾞｼｯｸM" pitchFamily="50" charset="-128"/>
                <a:ea typeface="HGPｺﾞｼｯｸM" pitchFamily="50" charset="-128"/>
              </a:rPr>
              <a:t>フィールド</a:t>
            </a:r>
          </a:p>
        </p:txBody>
      </p:sp>
      <p:sp>
        <p:nvSpPr>
          <p:cNvPr id="55" name="正方形/長方形 54"/>
          <p:cNvSpPr/>
          <p:nvPr/>
        </p:nvSpPr>
        <p:spPr>
          <a:xfrm>
            <a:off x="2555506" y="3580555"/>
            <a:ext cx="216000" cy="216000"/>
          </a:xfrm>
          <a:prstGeom prst="rect">
            <a:avLst/>
          </a:prstGeom>
          <a:solidFill>
            <a:schemeClr val="bg1"/>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ctr"/>
            <a:r>
              <a:rPr lang="ja-JP" altLang="en-US" sz="800" dirty="0">
                <a:solidFill>
                  <a:schemeClr val="tx1"/>
                </a:solidFill>
                <a:latin typeface="Meiryo UI" pitchFamily="50" charset="-128"/>
                <a:ea typeface="Meiryo UI" pitchFamily="50" charset="-128"/>
                <a:cs typeface="Meiryo UI" pitchFamily="50" charset="-128"/>
              </a:rPr>
              <a:t>▼</a:t>
            </a:r>
          </a:p>
        </p:txBody>
      </p:sp>
      <p:sp>
        <p:nvSpPr>
          <p:cNvPr id="59" name="正方形/長方形 58"/>
          <p:cNvSpPr/>
          <p:nvPr/>
        </p:nvSpPr>
        <p:spPr>
          <a:xfrm>
            <a:off x="1331648" y="3277469"/>
            <a:ext cx="1440000" cy="216000"/>
          </a:xfrm>
          <a:prstGeom prst="rect">
            <a:avLst/>
          </a:prstGeom>
          <a:solidFill>
            <a:schemeClr val="bg1"/>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45713" rIns="216000" bIns="45713" rtlCol="0" anchor="ctr"/>
          <a:lstStyle/>
          <a:p>
            <a:pPr algn="r"/>
            <a:r>
              <a:rPr lang="en-US" altLang="ja-JP" sz="800" dirty="0" smtClean="0">
                <a:solidFill>
                  <a:schemeClr val="tx1"/>
                </a:solidFill>
                <a:latin typeface="Meiryo UI" pitchFamily="50" charset="-128"/>
                <a:ea typeface="Meiryo UI" pitchFamily="50" charset="-128"/>
                <a:cs typeface="Meiryo UI" pitchFamily="50" charset="-128"/>
              </a:rPr>
              <a:t>10</a:t>
            </a:r>
            <a:endParaRPr lang="ja-JP" altLang="en-US" sz="800" dirty="0">
              <a:solidFill>
                <a:schemeClr val="tx1"/>
              </a:solidFill>
              <a:latin typeface="Meiryo UI" pitchFamily="50" charset="-128"/>
              <a:ea typeface="Meiryo UI" pitchFamily="50" charset="-128"/>
              <a:cs typeface="Meiryo UI" pitchFamily="50" charset="-128"/>
            </a:endParaRPr>
          </a:p>
        </p:txBody>
      </p:sp>
      <p:sp>
        <p:nvSpPr>
          <p:cNvPr id="60" name="正方形/長方形 59"/>
          <p:cNvSpPr/>
          <p:nvPr/>
        </p:nvSpPr>
        <p:spPr>
          <a:xfrm>
            <a:off x="395288" y="3277468"/>
            <a:ext cx="936200" cy="231031"/>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r"/>
            <a:r>
              <a:rPr lang="ja-JP" altLang="en-US" sz="800" dirty="0" smtClean="0">
                <a:solidFill>
                  <a:schemeClr val="tx1"/>
                </a:solidFill>
                <a:latin typeface="HGPｺﾞｼｯｸM" pitchFamily="50" charset="-128"/>
                <a:ea typeface="HGPｺﾞｼｯｸM" pitchFamily="50" charset="-128"/>
              </a:rPr>
              <a:t>シーケンス</a:t>
            </a:r>
            <a:r>
              <a:rPr lang="en-US" altLang="ja-JP" sz="800" dirty="0" smtClean="0">
                <a:solidFill>
                  <a:schemeClr val="tx1"/>
                </a:solidFill>
                <a:latin typeface="HGPｺﾞｼｯｸM" pitchFamily="50" charset="-128"/>
                <a:ea typeface="HGPｺﾞｼｯｸM" pitchFamily="50" charset="-128"/>
              </a:rPr>
              <a:t>No</a:t>
            </a:r>
            <a:endParaRPr lang="ja-JP" altLang="en-US" sz="800" dirty="0">
              <a:solidFill>
                <a:schemeClr val="tx1"/>
              </a:solidFill>
              <a:latin typeface="HGPｺﾞｼｯｸM" pitchFamily="50" charset="-128"/>
              <a:ea typeface="HGPｺﾞｼｯｸM" pitchFamily="50" charset="-128"/>
            </a:endParaRPr>
          </a:p>
        </p:txBody>
      </p:sp>
      <p:pic>
        <p:nvPicPr>
          <p:cNvPr id="61" name="図 60"/>
          <p:cNvPicPr>
            <a:picLocks noChangeAspect="1"/>
          </p:cNvPicPr>
          <p:nvPr/>
        </p:nvPicPr>
        <p:blipFill>
          <a:blip r:embed="rId32">
            <a:extLst>
              <a:ext uri="{28A0092B-C50C-407E-A947-70E740481C1C}">
                <a14:useLocalDpi xmlns:a14="http://schemas.microsoft.com/office/drawing/2010/main" val="0"/>
              </a:ext>
            </a:extLst>
          </a:blip>
          <a:stretch>
            <a:fillRect/>
          </a:stretch>
        </p:blipFill>
        <p:spPr>
          <a:xfrm>
            <a:off x="2560136" y="3277469"/>
            <a:ext cx="223539" cy="223539"/>
          </a:xfrm>
          <a:prstGeom prst="rect">
            <a:avLst/>
          </a:prstGeom>
        </p:spPr>
      </p:pic>
      <p:sp>
        <p:nvSpPr>
          <p:cNvPr id="62" name="コンテンツ プレースホルダー 2"/>
          <p:cNvSpPr txBox="1">
            <a:spLocks/>
          </p:cNvSpPr>
          <p:nvPr/>
        </p:nvSpPr>
        <p:spPr>
          <a:xfrm>
            <a:off x="5362002" y="1938317"/>
            <a:ext cx="3530478" cy="365092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ja-JP"/>
            </a:defPPr>
            <a:lvl1pPr marL="0" indent="0" algn="just" eaLnBrk="1" hangingPunct="1">
              <a:lnSpc>
                <a:spcPct val="120000"/>
              </a:lnSpc>
              <a:spcBef>
                <a:spcPts val="1200"/>
              </a:spcBef>
              <a:buNone/>
              <a:defRPr sz="1800" kern="0">
                <a:latin typeface="メイリオ" panose="020B0604030504040204" pitchFamily="50" charset="-128"/>
                <a:ea typeface="メイリオ" panose="020B0604030504040204" pitchFamily="50" charset="-128"/>
                <a:cs typeface="メイリオ" panose="020B0604030504040204" pitchFamily="50" charset="-128"/>
              </a:defRPr>
            </a:lvl1pPr>
            <a:lvl2pPr>
              <a:defRPr>
                <a:solidFill>
                  <a:schemeClr val="lt1"/>
                </a:solidFill>
                <a:latin typeface="+mn-lt"/>
                <a:ea typeface="+mn-ea"/>
              </a:defRPr>
            </a:lvl2pPr>
            <a:lvl3pPr>
              <a:defRPr>
                <a:solidFill>
                  <a:schemeClr val="lt1"/>
                </a:solidFill>
                <a:latin typeface="+mn-lt"/>
                <a:ea typeface="+mn-ea"/>
              </a:defRPr>
            </a:lvl3pPr>
            <a:lvl4pPr>
              <a:defRPr>
                <a:solidFill>
                  <a:schemeClr val="lt1"/>
                </a:solidFill>
                <a:latin typeface="+mn-lt"/>
                <a:ea typeface="+mn-ea"/>
              </a:defRPr>
            </a:lvl4pPr>
            <a:lvl5pPr>
              <a:defRPr>
                <a:solidFill>
                  <a:schemeClr val="lt1"/>
                </a:solidFill>
                <a:latin typeface="+mn-lt"/>
                <a:ea typeface="+mn-ea"/>
              </a:defRPr>
            </a:lvl5pPr>
            <a:lvl6pPr>
              <a:defRPr>
                <a:solidFill>
                  <a:schemeClr val="lt1"/>
                </a:solidFill>
                <a:latin typeface="+mn-lt"/>
                <a:ea typeface="+mn-ea"/>
              </a:defRPr>
            </a:lvl6pPr>
            <a:lvl7pPr>
              <a:defRPr>
                <a:solidFill>
                  <a:schemeClr val="lt1"/>
                </a:solidFill>
                <a:latin typeface="+mn-lt"/>
                <a:ea typeface="+mn-ea"/>
              </a:defRPr>
            </a:lvl7pPr>
            <a:lvl8pPr>
              <a:defRPr>
                <a:solidFill>
                  <a:schemeClr val="lt1"/>
                </a:solidFill>
                <a:latin typeface="+mn-lt"/>
                <a:ea typeface="+mn-ea"/>
              </a:defRPr>
            </a:lvl8pPr>
            <a:lvl9pPr>
              <a:defRPr>
                <a:solidFill>
                  <a:schemeClr val="lt1"/>
                </a:solidFill>
                <a:latin typeface="+mn-lt"/>
                <a:ea typeface="+mn-ea"/>
              </a:defRPr>
            </a:lvl9pPr>
          </a:lstStyle>
          <a:p>
            <a:pPr marL="171450" indent="-171450">
              <a:buFont typeface="Arial" panose="020B0604020202020204" pitchFamily="34" charset="0"/>
              <a:buChar char="•"/>
            </a:pPr>
            <a:r>
              <a:rPr lang="ja-JP" altLang="en-US" sz="1050" u="sng" dirty="0" smtClean="0">
                <a:solidFill>
                  <a:schemeClr val="tx1"/>
                </a:solidFill>
              </a:rPr>
              <a:t>シーケンス</a:t>
            </a:r>
            <a:r>
              <a:rPr lang="en-US" altLang="ja-JP" sz="1050" u="sng" dirty="0" smtClean="0">
                <a:solidFill>
                  <a:schemeClr val="tx1"/>
                </a:solidFill>
              </a:rPr>
              <a:t>No</a:t>
            </a:r>
            <a:r>
              <a:rPr lang="en-US" altLang="ja-JP" sz="1050" dirty="0" smtClean="0">
                <a:solidFill>
                  <a:schemeClr val="tx1"/>
                </a:solidFill>
              </a:rPr>
              <a:t>…</a:t>
            </a:r>
            <a:r>
              <a:rPr lang="ja-JP" altLang="en-US" sz="1050" dirty="0" smtClean="0">
                <a:solidFill>
                  <a:schemeClr val="tx1"/>
                </a:solidFill>
              </a:rPr>
              <a:t>検索フィールドの表示順番を制御します。値が小さい順に並びます。</a:t>
            </a:r>
            <a:endParaRPr lang="en-US" altLang="ja-JP" sz="1050" dirty="0" smtClean="0">
              <a:solidFill>
                <a:schemeClr val="tx1"/>
              </a:solidFill>
            </a:endParaRPr>
          </a:p>
          <a:p>
            <a:pPr marL="171450" indent="-171450">
              <a:buFont typeface="Arial" panose="020B0604020202020204" pitchFamily="34" charset="0"/>
              <a:buChar char="•"/>
            </a:pPr>
            <a:r>
              <a:rPr lang="ja-JP" altLang="en-US" sz="1050" u="sng" dirty="0">
                <a:solidFill>
                  <a:schemeClr val="tx1"/>
                </a:solidFill>
              </a:rPr>
              <a:t>フィールド</a:t>
            </a:r>
            <a:r>
              <a:rPr lang="en-US" altLang="ja-JP" sz="1050" dirty="0" smtClean="0">
                <a:solidFill>
                  <a:schemeClr val="tx1"/>
                </a:solidFill>
              </a:rPr>
              <a:t>…</a:t>
            </a:r>
            <a:r>
              <a:rPr lang="ja-JP" altLang="en-US" sz="1050" dirty="0">
                <a:solidFill>
                  <a:schemeClr val="tx1"/>
                </a:solidFill>
              </a:rPr>
              <a:t>検索</a:t>
            </a:r>
            <a:r>
              <a:rPr lang="ja-JP" altLang="en-US" sz="1050" dirty="0" smtClean="0">
                <a:solidFill>
                  <a:schemeClr val="tx1"/>
                </a:solidFill>
              </a:rPr>
              <a:t>フィールドを選択します。</a:t>
            </a:r>
            <a:endParaRPr lang="en-US" altLang="ja-JP" sz="1050" dirty="0" smtClean="0">
              <a:solidFill>
                <a:schemeClr val="tx1"/>
              </a:solidFill>
            </a:endParaRPr>
          </a:p>
          <a:p>
            <a:pPr marL="171450" indent="-171450">
              <a:buFont typeface="Arial" panose="020B0604020202020204" pitchFamily="34" charset="0"/>
              <a:buChar char="•"/>
            </a:pPr>
            <a:r>
              <a:rPr lang="ja-JP" altLang="en-US" sz="1050" u="sng" dirty="0" smtClean="0">
                <a:solidFill>
                  <a:schemeClr val="tx1"/>
                </a:solidFill>
              </a:rPr>
              <a:t>必須</a:t>
            </a:r>
            <a:r>
              <a:rPr lang="en-US" altLang="ja-JP" sz="1050" dirty="0" smtClean="0">
                <a:solidFill>
                  <a:schemeClr val="tx1"/>
                </a:solidFill>
              </a:rPr>
              <a:t>…</a:t>
            </a:r>
            <a:r>
              <a:rPr lang="ja-JP" altLang="en-US" sz="1050" dirty="0" smtClean="0">
                <a:solidFill>
                  <a:schemeClr val="tx1"/>
                </a:solidFill>
              </a:rPr>
              <a:t>検索条件の入力を必須にするかどうか設定します。</a:t>
            </a:r>
            <a:r>
              <a:rPr lang="en-US" altLang="ja-JP" sz="1050" dirty="0" smtClean="0">
                <a:solidFill>
                  <a:schemeClr val="tx1"/>
                </a:solidFill>
              </a:rPr>
              <a:t>※</a:t>
            </a:r>
            <a:r>
              <a:rPr lang="ja-JP" altLang="en-US" sz="1050" dirty="0" smtClean="0">
                <a:solidFill>
                  <a:schemeClr val="tx1"/>
                </a:solidFill>
              </a:rPr>
              <a:t>必須フィールドを</a:t>
            </a:r>
            <a:r>
              <a:rPr lang="en-US" altLang="ja-JP" sz="1050" dirty="0" smtClean="0">
                <a:solidFill>
                  <a:schemeClr val="tx1"/>
                </a:solidFill>
              </a:rPr>
              <a:t>ON</a:t>
            </a:r>
            <a:r>
              <a:rPr lang="ja-JP" altLang="en-US" sz="1050" dirty="0" smtClean="0">
                <a:solidFill>
                  <a:schemeClr val="tx1"/>
                </a:solidFill>
              </a:rPr>
              <a:t>にする場合、そのカラムは、縦軸</a:t>
            </a:r>
            <a:r>
              <a:rPr lang="en-US" altLang="ja-JP" sz="1050" dirty="0" smtClean="0">
                <a:solidFill>
                  <a:schemeClr val="tx1"/>
                </a:solidFill>
              </a:rPr>
              <a:t>(X</a:t>
            </a:r>
            <a:r>
              <a:rPr lang="ja-JP" altLang="en-US" sz="1050" dirty="0" smtClean="0">
                <a:solidFill>
                  <a:schemeClr val="tx1"/>
                </a:solidFill>
              </a:rPr>
              <a:t>軸</a:t>
            </a:r>
            <a:r>
              <a:rPr lang="en-US" altLang="ja-JP" sz="1050" dirty="0" smtClean="0">
                <a:solidFill>
                  <a:schemeClr val="tx1"/>
                </a:solidFill>
              </a:rPr>
              <a:t>/</a:t>
            </a:r>
            <a:r>
              <a:rPr lang="ja-JP" altLang="en-US" sz="1050" dirty="0" smtClean="0">
                <a:solidFill>
                  <a:schemeClr val="tx1"/>
                </a:solidFill>
              </a:rPr>
              <a:t>列</a:t>
            </a:r>
            <a:r>
              <a:rPr lang="en-US" altLang="ja-JP" sz="1050" dirty="0" smtClean="0">
                <a:solidFill>
                  <a:schemeClr val="tx1"/>
                </a:solidFill>
              </a:rPr>
              <a:t>)</a:t>
            </a:r>
            <a:r>
              <a:rPr lang="ja-JP" altLang="en-US" sz="1050" dirty="0" smtClean="0">
                <a:solidFill>
                  <a:schemeClr val="tx1"/>
                </a:solidFill>
              </a:rPr>
              <a:t>となるカラムと横軸</a:t>
            </a:r>
            <a:r>
              <a:rPr lang="en-US" altLang="ja-JP" sz="1050" dirty="0" smtClean="0">
                <a:solidFill>
                  <a:schemeClr val="tx1"/>
                </a:solidFill>
              </a:rPr>
              <a:t>(Y</a:t>
            </a:r>
            <a:r>
              <a:rPr lang="ja-JP" altLang="en-US" sz="1050" dirty="0" smtClean="0">
                <a:solidFill>
                  <a:schemeClr val="tx1"/>
                </a:solidFill>
              </a:rPr>
              <a:t>軸／行</a:t>
            </a:r>
            <a:r>
              <a:rPr lang="en-US" altLang="ja-JP" sz="1050" dirty="0" smtClean="0">
                <a:solidFill>
                  <a:schemeClr val="tx1"/>
                </a:solidFill>
              </a:rPr>
              <a:t>)</a:t>
            </a:r>
            <a:r>
              <a:rPr lang="ja-JP" altLang="en-US" sz="1050" dirty="0" smtClean="0">
                <a:solidFill>
                  <a:schemeClr val="tx1"/>
                </a:solidFill>
              </a:rPr>
              <a:t>となるカラムを含めた複合ユニーク制約が必要になります。</a:t>
            </a:r>
            <a:endParaRPr lang="en-US" altLang="ja-JP" sz="1050" dirty="0" smtClean="0">
              <a:solidFill>
                <a:schemeClr val="tx1"/>
              </a:solidFill>
            </a:endParaRPr>
          </a:p>
          <a:p>
            <a:pPr marL="171450" indent="-171450">
              <a:buFont typeface="Arial" panose="020B0604020202020204" pitchFamily="34" charset="0"/>
              <a:buChar char="•"/>
            </a:pPr>
            <a:r>
              <a:rPr lang="ja-JP" altLang="en-US" sz="1050" u="sng" dirty="0" smtClean="0">
                <a:solidFill>
                  <a:schemeClr val="tx1"/>
                </a:solidFill>
              </a:rPr>
              <a:t>デフォルトロジック</a:t>
            </a:r>
            <a:r>
              <a:rPr lang="en-US" altLang="ja-JP" sz="1050" dirty="0" smtClean="0">
                <a:solidFill>
                  <a:schemeClr val="tx1"/>
                </a:solidFill>
              </a:rPr>
              <a:t>…</a:t>
            </a:r>
            <a:r>
              <a:rPr lang="ja-JP" altLang="en-US" sz="1050" dirty="0" smtClean="0">
                <a:solidFill>
                  <a:schemeClr val="tx1"/>
                </a:solidFill>
              </a:rPr>
              <a:t>検索フィールドの初期値を設定する事ができます。</a:t>
            </a:r>
            <a:endParaRPr lang="en-US" altLang="ja-JP" sz="1050" dirty="0" smtClean="0">
              <a:solidFill>
                <a:schemeClr val="tx1"/>
              </a:solidFill>
            </a:endParaRPr>
          </a:p>
          <a:p>
            <a:pPr marL="171450" indent="-171450">
              <a:buFont typeface="Arial" panose="020B0604020202020204" pitchFamily="34" charset="0"/>
              <a:buChar char="•"/>
            </a:pPr>
            <a:r>
              <a:rPr lang="en-US" altLang="ja-JP" sz="1050" u="sng" dirty="0" smtClean="0">
                <a:solidFill>
                  <a:schemeClr val="tx1"/>
                </a:solidFill>
              </a:rPr>
              <a:t>X</a:t>
            </a:r>
            <a:r>
              <a:rPr lang="ja-JP" altLang="en-US" sz="1050" u="sng" dirty="0" smtClean="0">
                <a:solidFill>
                  <a:schemeClr val="tx1"/>
                </a:solidFill>
              </a:rPr>
              <a:t>ポジション</a:t>
            </a:r>
            <a:r>
              <a:rPr lang="en-US" altLang="ja-JP" sz="1050" dirty="0" smtClean="0">
                <a:solidFill>
                  <a:schemeClr val="tx1"/>
                </a:solidFill>
              </a:rPr>
              <a:t>…</a:t>
            </a:r>
            <a:r>
              <a:rPr lang="ja-JP" altLang="en-US" sz="1050" dirty="0" smtClean="0">
                <a:solidFill>
                  <a:schemeClr val="tx1"/>
                </a:solidFill>
              </a:rPr>
              <a:t>検索フィールドの表示位置を設定します。</a:t>
            </a:r>
            <a:endParaRPr lang="en-US" altLang="ja-JP" sz="1050" dirty="0" smtClean="0">
              <a:solidFill>
                <a:schemeClr val="tx1"/>
              </a:solidFill>
            </a:endParaRPr>
          </a:p>
          <a:p>
            <a:pPr marL="171450" indent="-171450">
              <a:buFont typeface="Arial" panose="020B0604020202020204" pitchFamily="34" charset="0"/>
              <a:buChar char="•"/>
            </a:pPr>
            <a:r>
              <a:rPr lang="ja-JP" altLang="en-US" sz="1050" u="sng" dirty="0" smtClean="0">
                <a:solidFill>
                  <a:schemeClr val="tx1"/>
                </a:solidFill>
              </a:rPr>
              <a:t>カラムスパン</a:t>
            </a:r>
            <a:r>
              <a:rPr lang="en-US" altLang="ja-JP" sz="1050" dirty="0" smtClean="0">
                <a:solidFill>
                  <a:schemeClr val="tx1"/>
                </a:solidFill>
              </a:rPr>
              <a:t>…</a:t>
            </a:r>
            <a:r>
              <a:rPr lang="ja-JP" altLang="en-US" sz="1050" dirty="0" smtClean="0">
                <a:solidFill>
                  <a:schemeClr val="tx1"/>
                </a:solidFill>
              </a:rPr>
              <a:t>検索フィールドの表示の長さを設定します。</a:t>
            </a:r>
            <a:r>
              <a:rPr lang="ja-JP" altLang="en-US" sz="1050" dirty="0">
                <a:solidFill>
                  <a:schemeClr val="tx1"/>
                </a:solidFill>
              </a:rPr>
              <a:t>通常</a:t>
            </a:r>
            <a:r>
              <a:rPr lang="ja-JP" altLang="en-US" sz="1050" dirty="0" smtClean="0">
                <a:solidFill>
                  <a:schemeClr val="tx1"/>
                </a:solidFill>
              </a:rPr>
              <a:t>は２を推奨。</a:t>
            </a:r>
            <a:endParaRPr lang="en-US" altLang="ja-JP" sz="1050" dirty="0" smtClean="0">
              <a:solidFill>
                <a:schemeClr val="tx1"/>
              </a:solidFill>
            </a:endParaRPr>
          </a:p>
        </p:txBody>
      </p:sp>
      <p:sp>
        <p:nvSpPr>
          <p:cNvPr id="63" name="正方形/長方形 62"/>
          <p:cNvSpPr/>
          <p:nvPr/>
        </p:nvSpPr>
        <p:spPr>
          <a:xfrm>
            <a:off x="3995936" y="3645040"/>
            <a:ext cx="1080000" cy="14400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l"/>
            <a:r>
              <a:rPr lang="ja-JP" altLang="en-US" sz="800" dirty="0" smtClean="0">
                <a:solidFill>
                  <a:schemeClr val="tx1"/>
                </a:solidFill>
                <a:latin typeface="HGPｺﾞｼｯｸM" pitchFamily="50" charset="-128"/>
                <a:ea typeface="HGPｺﾞｼｯｸM" pitchFamily="50" charset="-128"/>
              </a:rPr>
              <a:t>必須</a:t>
            </a:r>
            <a:endParaRPr lang="ja-JP" altLang="en-US" sz="800" dirty="0">
              <a:solidFill>
                <a:schemeClr val="tx1"/>
              </a:solidFill>
              <a:latin typeface="HGPｺﾞｼｯｸM" pitchFamily="50" charset="-128"/>
              <a:ea typeface="HGPｺﾞｼｯｸM" pitchFamily="50" charset="-128"/>
            </a:endParaRPr>
          </a:p>
        </p:txBody>
      </p:sp>
      <p:sp>
        <p:nvSpPr>
          <p:cNvPr id="64" name="正方形/長方形 63"/>
          <p:cNvSpPr/>
          <p:nvPr/>
        </p:nvSpPr>
        <p:spPr>
          <a:xfrm>
            <a:off x="3851920" y="3645024"/>
            <a:ext cx="144000" cy="144000"/>
          </a:xfrm>
          <a:prstGeom prst="rect">
            <a:avLst/>
          </a:prstGeom>
          <a:solidFill>
            <a:schemeClr val="bg1"/>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marL="171450" indent="-171450" algn="l">
              <a:buFont typeface="Wingdings" panose="05000000000000000000" pitchFamily="2" charset="2"/>
              <a:buChar char="ü"/>
            </a:pPr>
            <a:r>
              <a:rPr lang="ja-JP" altLang="en-US" sz="800" dirty="0">
                <a:solidFill>
                  <a:schemeClr val="tx1"/>
                </a:solidFill>
                <a:latin typeface="Meiryo UI" pitchFamily="50" charset="-128"/>
                <a:ea typeface="Meiryo UI" pitchFamily="50" charset="-128"/>
                <a:cs typeface="Meiryo UI" pitchFamily="50" charset="-128"/>
              </a:rPr>
              <a:t>　</a:t>
            </a:r>
          </a:p>
        </p:txBody>
      </p:sp>
      <p:sp>
        <p:nvSpPr>
          <p:cNvPr id="65" name="コンテンツ プレースホルダー 2"/>
          <p:cNvSpPr txBox="1">
            <a:spLocks/>
          </p:cNvSpPr>
          <p:nvPr/>
        </p:nvSpPr>
        <p:spPr>
          <a:xfrm>
            <a:off x="251520" y="908720"/>
            <a:ext cx="8640000" cy="108012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ja-JP"/>
            </a:defPPr>
            <a:lvl1pPr marL="0" indent="0" algn="just" eaLnBrk="1" hangingPunct="1">
              <a:lnSpc>
                <a:spcPct val="120000"/>
              </a:lnSpc>
              <a:spcBef>
                <a:spcPts val="1200"/>
              </a:spcBef>
              <a:buNone/>
              <a:defRPr sz="1800" kern="0">
                <a:latin typeface="メイリオ" panose="020B0604030504040204" pitchFamily="50" charset="-128"/>
                <a:ea typeface="メイリオ" panose="020B0604030504040204" pitchFamily="50" charset="-128"/>
                <a:cs typeface="メイリオ" panose="020B0604030504040204" pitchFamily="50" charset="-128"/>
              </a:defRPr>
            </a:lvl1pPr>
            <a:lvl2pPr>
              <a:defRPr>
                <a:solidFill>
                  <a:schemeClr val="lt1"/>
                </a:solidFill>
                <a:latin typeface="+mn-lt"/>
                <a:ea typeface="+mn-ea"/>
              </a:defRPr>
            </a:lvl2pPr>
            <a:lvl3pPr>
              <a:defRPr>
                <a:solidFill>
                  <a:schemeClr val="lt1"/>
                </a:solidFill>
                <a:latin typeface="+mn-lt"/>
                <a:ea typeface="+mn-ea"/>
              </a:defRPr>
            </a:lvl3pPr>
            <a:lvl4pPr>
              <a:defRPr>
                <a:solidFill>
                  <a:schemeClr val="lt1"/>
                </a:solidFill>
                <a:latin typeface="+mn-lt"/>
                <a:ea typeface="+mn-ea"/>
              </a:defRPr>
            </a:lvl4pPr>
            <a:lvl5pPr>
              <a:defRPr>
                <a:solidFill>
                  <a:schemeClr val="lt1"/>
                </a:solidFill>
                <a:latin typeface="+mn-lt"/>
                <a:ea typeface="+mn-ea"/>
              </a:defRPr>
            </a:lvl5pPr>
            <a:lvl6pPr>
              <a:defRPr>
                <a:solidFill>
                  <a:schemeClr val="lt1"/>
                </a:solidFill>
                <a:latin typeface="+mn-lt"/>
                <a:ea typeface="+mn-ea"/>
              </a:defRPr>
            </a:lvl6pPr>
            <a:lvl7pPr>
              <a:defRPr>
                <a:solidFill>
                  <a:schemeClr val="lt1"/>
                </a:solidFill>
                <a:latin typeface="+mn-lt"/>
                <a:ea typeface="+mn-ea"/>
              </a:defRPr>
            </a:lvl7pPr>
            <a:lvl8pPr>
              <a:defRPr>
                <a:solidFill>
                  <a:schemeClr val="lt1"/>
                </a:solidFill>
                <a:latin typeface="+mn-lt"/>
                <a:ea typeface="+mn-ea"/>
              </a:defRPr>
            </a:lvl8pPr>
            <a:lvl9pPr>
              <a:defRPr>
                <a:solidFill>
                  <a:schemeClr val="lt1"/>
                </a:solidFill>
                <a:latin typeface="+mn-lt"/>
                <a:ea typeface="+mn-ea"/>
              </a:defRPr>
            </a:lvl9pPr>
          </a:lstStyle>
          <a:p>
            <a:r>
              <a:rPr lang="ja-JP" altLang="en-US" sz="1400" dirty="0">
                <a:solidFill>
                  <a:schemeClr val="tx1"/>
                </a:solidFill>
              </a:rPr>
              <a:t>　</a:t>
            </a:r>
            <a:r>
              <a:rPr lang="ja-JP" altLang="en-US" sz="1400" dirty="0" smtClean="0">
                <a:solidFill>
                  <a:schemeClr val="tx1"/>
                </a:solidFill>
              </a:rPr>
              <a:t>列キーフィールド、行キーフィールド、編集フィールドで使用されていないフィールドを検索フィールドとして使用する事ができます。</a:t>
            </a:r>
            <a:endParaRPr lang="en-US" altLang="ja-JP" sz="1400" dirty="0" smtClean="0">
              <a:solidFill>
                <a:schemeClr val="tx1"/>
              </a:solidFill>
            </a:endParaRPr>
          </a:p>
        </p:txBody>
      </p:sp>
      <p:sp>
        <p:nvSpPr>
          <p:cNvPr id="66" name="正方形/長方形 65"/>
          <p:cNvSpPr/>
          <p:nvPr/>
        </p:nvSpPr>
        <p:spPr>
          <a:xfrm>
            <a:off x="1339859" y="4365127"/>
            <a:ext cx="3960000" cy="216000"/>
          </a:xfrm>
          <a:prstGeom prst="rect">
            <a:avLst/>
          </a:prstGeom>
          <a:solidFill>
            <a:schemeClr val="bg1"/>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l"/>
            <a:endParaRPr lang="ja-JP" altLang="en-US" sz="800" dirty="0">
              <a:solidFill>
                <a:schemeClr val="tx1"/>
              </a:solidFill>
              <a:latin typeface="Meiryo UI" pitchFamily="50" charset="-128"/>
              <a:ea typeface="Meiryo UI" pitchFamily="50" charset="-128"/>
              <a:cs typeface="Meiryo UI" pitchFamily="50" charset="-128"/>
            </a:endParaRPr>
          </a:p>
        </p:txBody>
      </p:sp>
      <p:sp>
        <p:nvSpPr>
          <p:cNvPr id="67" name="正方形/長方形 66"/>
          <p:cNvSpPr/>
          <p:nvPr/>
        </p:nvSpPr>
        <p:spPr>
          <a:xfrm>
            <a:off x="251520" y="4365128"/>
            <a:ext cx="1080000" cy="21600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r"/>
            <a:r>
              <a:rPr lang="ja-JP" altLang="en-US" sz="800" dirty="0" smtClean="0">
                <a:solidFill>
                  <a:schemeClr val="tx1"/>
                </a:solidFill>
                <a:latin typeface="HGPｺﾞｼｯｸM" pitchFamily="50" charset="-128"/>
                <a:ea typeface="HGPｺﾞｼｯｸM" pitchFamily="50" charset="-128"/>
              </a:rPr>
              <a:t>デフォルトロジック</a:t>
            </a:r>
            <a:endParaRPr lang="ja-JP" altLang="en-US" sz="800" dirty="0">
              <a:solidFill>
                <a:schemeClr val="tx1"/>
              </a:solidFill>
              <a:latin typeface="HGPｺﾞｼｯｸM" pitchFamily="50" charset="-128"/>
              <a:ea typeface="HGPｺﾞｼｯｸM" pitchFamily="50" charset="-128"/>
            </a:endParaRPr>
          </a:p>
        </p:txBody>
      </p:sp>
      <p:sp>
        <p:nvSpPr>
          <p:cNvPr id="69" name="正方形/長方形 68"/>
          <p:cNvSpPr/>
          <p:nvPr/>
        </p:nvSpPr>
        <p:spPr>
          <a:xfrm>
            <a:off x="251488" y="4653137"/>
            <a:ext cx="1080152" cy="208484"/>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r"/>
            <a:r>
              <a:rPr lang="en-US" altLang="ja-JP" sz="800" dirty="0" smtClean="0">
                <a:solidFill>
                  <a:schemeClr val="tx1"/>
                </a:solidFill>
                <a:latin typeface="HGPｺﾞｼｯｸM" pitchFamily="50" charset="-128"/>
                <a:ea typeface="HGPｺﾞｼｯｸM" pitchFamily="50" charset="-128"/>
              </a:rPr>
              <a:t>X</a:t>
            </a:r>
            <a:r>
              <a:rPr lang="ja-JP" altLang="en-US" sz="800" dirty="0" smtClean="0">
                <a:solidFill>
                  <a:schemeClr val="tx1"/>
                </a:solidFill>
                <a:latin typeface="HGPｺﾞｼｯｸM" pitchFamily="50" charset="-128"/>
                <a:ea typeface="HGPｺﾞｼｯｸM" pitchFamily="50" charset="-128"/>
              </a:rPr>
              <a:t>ポジション</a:t>
            </a:r>
            <a:endParaRPr lang="ja-JP" altLang="en-US" sz="800" dirty="0">
              <a:solidFill>
                <a:schemeClr val="tx1"/>
              </a:solidFill>
              <a:latin typeface="HGPｺﾞｼｯｸM" pitchFamily="50" charset="-128"/>
              <a:ea typeface="HGPｺﾞｼｯｸM" pitchFamily="50" charset="-128"/>
            </a:endParaRPr>
          </a:p>
        </p:txBody>
      </p:sp>
      <p:sp>
        <p:nvSpPr>
          <p:cNvPr id="71" name="正方形/長方形 70"/>
          <p:cNvSpPr/>
          <p:nvPr/>
        </p:nvSpPr>
        <p:spPr>
          <a:xfrm>
            <a:off x="3851928" y="4645621"/>
            <a:ext cx="1440000" cy="216000"/>
          </a:xfrm>
          <a:prstGeom prst="rect">
            <a:avLst/>
          </a:prstGeom>
          <a:solidFill>
            <a:schemeClr val="bg1"/>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45713" rIns="216000" bIns="45713" rtlCol="0" anchor="ctr"/>
          <a:lstStyle/>
          <a:p>
            <a:pPr algn="r"/>
            <a:r>
              <a:rPr lang="en-US" altLang="ja-JP" sz="800" dirty="0" smtClean="0">
                <a:solidFill>
                  <a:schemeClr val="tx1"/>
                </a:solidFill>
                <a:latin typeface="Meiryo UI" pitchFamily="50" charset="-128"/>
                <a:ea typeface="Meiryo UI" pitchFamily="50" charset="-128"/>
                <a:cs typeface="Meiryo UI" pitchFamily="50" charset="-128"/>
              </a:rPr>
              <a:t>2</a:t>
            </a:r>
            <a:endParaRPr lang="ja-JP" altLang="en-US" sz="800" dirty="0">
              <a:solidFill>
                <a:schemeClr val="tx1"/>
              </a:solidFill>
              <a:latin typeface="Meiryo UI" pitchFamily="50" charset="-128"/>
              <a:ea typeface="Meiryo UI" pitchFamily="50" charset="-128"/>
              <a:cs typeface="Meiryo UI" pitchFamily="50" charset="-128"/>
            </a:endParaRPr>
          </a:p>
        </p:txBody>
      </p:sp>
      <p:sp>
        <p:nvSpPr>
          <p:cNvPr id="72" name="正方形/長方形 71"/>
          <p:cNvSpPr/>
          <p:nvPr/>
        </p:nvSpPr>
        <p:spPr>
          <a:xfrm>
            <a:off x="2483768" y="4645621"/>
            <a:ext cx="1368000" cy="21600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r"/>
            <a:r>
              <a:rPr lang="ja-JP" altLang="en-US" sz="800" dirty="0" smtClean="0">
                <a:solidFill>
                  <a:schemeClr val="tx1"/>
                </a:solidFill>
                <a:latin typeface="HGPｺﾞｼｯｸM" pitchFamily="50" charset="-128"/>
                <a:ea typeface="HGPｺﾞｼｯｸM" pitchFamily="50" charset="-128"/>
              </a:rPr>
              <a:t>カラムスパン</a:t>
            </a:r>
            <a:endParaRPr lang="ja-JP" altLang="en-US" sz="800" dirty="0">
              <a:solidFill>
                <a:schemeClr val="tx1"/>
              </a:solidFill>
              <a:latin typeface="HGPｺﾞｼｯｸM" pitchFamily="50" charset="-128"/>
              <a:ea typeface="HGPｺﾞｼｯｸM" pitchFamily="50" charset="-128"/>
            </a:endParaRPr>
          </a:p>
        </p:txBody>
      </p:sp>
      <p:pic>
        <p:nvPicPr>
          <p:cNvPr id="73" name="図 72"/>
          <p:cNvPicPr>
            <a:picLocks noChangeAspect="1"/>
          </p:cNvPicPr>
          <p:nvPr/>
        </p:nvPicPr>
        <p:blipFill>
          <a:blip r:embed="rId32">
            <a:extLst>
              <a:ext uri="{28A0092B-C50C-407E-A947-70E740481C1C}">
                <a14:useLocalDpi xmlns:a14="http://schemas.microsoft.com/office/drawing/2010/main" val="0"/>
              </a:ext>
            </a:extLst>
          </a:blip>
          <a:stretch>
            <a:fillRect/>
          </a:stretch>
        </p:blipFill>
        <p:spPr>
          <a:xfrm>
            <a:off x="5080416" y="4645621"/>
            <a:ext cx="223539" cy="223539"/>
          </a:xfrm>
          <a:prstGeom prst="rect">
            <a:avLst/>
          </a:prstGeom>
        </p:spPr>
      </p:pic>
      <p:sp>
        <p:nvSpPr>
          <p:cNvPr id="74" name="正方形/長方形 73"/>
          <p:cNvSpPr/>
          <p:nvPr/>
        </p:nvSpPr>
        <p:spPr>
          <a:xfrm>
            <a:off x="1348732" y="4653136"/>
            <a:ext cx="1440000" cy="216000"/>
          </a:xfrm>
          <a:prstGeom prst="rect">
            <a:avLst/>
          </a:prstGeom>
          <a:solidFill>
            <a:schemeClr val="bg1"/>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45713" rIns="216000" bIns="45713" rtlCol="0" anchor="ctr"/>
          <a:lstStyle/>
          <a:p>
            <a:pPr algn="r"/>
            <a:r>
              <a:rPr lang="en-US" altLang="ja-JP" sz="800" dirty="0">
                <a:solidFill>
                  <a:schemeClr val="tx1"/>
                </a:solidFill>
                <a:latin typeface="Meiryo UI" pitchFamily="50" charset="-128"/>
                <a:ea typeface="Meiryo UI" pitchFamily="50" charset="-128"/>
                <a:cs typeface="Meiryo UI" pitchFamily="50" charset="-128"/>
              </a:rPr>
              <a:t>1</a:t>
            </a:r>
            <a:endParaRPr lang="ja-JP" altLang="en-US" sz="800" dirty="0">
              <a:solidFill>
                <a:schemeClr val="tx1"/>
              </a:solidFill>
              <a:latin typeface="Meiryo UI" pitchFamily="50" charset="-128"/>
              <a:ea typeface="Meiryo UI" pitchFamily="50" charset="-128"/>
              <a:cs typeface="Meiryo UI" pitchFamily="50" charset="-128"/>
            </a:endParaRPr>
          </a:p>
        </p:txBody>
      </p:sp>
      <p:pic>
        <p:nvPicPr>
          <p:cNvPr id="75" name="図 74"/>
          <p:cNvPicPr>
            <a:picLocks noChangeAspect="1"/>
          </p:cNvPicPr>
          <p:nvPr/>
        </p:nvPicPr>
        <p:blipFill>
          <a:blip r:embed="rId32">
            <a:extLst>
              <a:ext uri="{28A0092B-C50C-407E-A947-70E740481C1C}">
                <a14:useLocalDpi xmlns:a14="http://schemas.microsoft.com/office/drawing/2010/main" val="0"/>
              </a:ext>
            </a:extLst>
          </a:blip>
          <a:stretch>
            <a:fillRect/>
          </a:stretch>
        </p:blipFill>
        <p:spPr>
          <a:xfrm>
            <a:off x="2577220" y="4653136"/>
            <a:ext cx="223539" cy="223539"/>
          </a:xfrm>
          <a:prstGeom prst="rect">
            <a:avLst/>
          </a:prstGeom>
        </p:spPr>
      </p:pic>
    </p:spTree>
    <p:extLst>
      <p:ext uri="{BB962C8B-B14F-4D97-AF65-F5344CB8AC3E}">
        <p14:creationId xmlns:p14="http://schemas.microsoft.com/office/powerpoint/2010/main" val="421580935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altLang="ja-JP" dirty="0"/>
              <a:t>【</a:t>
            </a:r>
            <a:r>
              <a:rPr lang="ja-JP" altLang="en-US" dirty="0"/>
              <a:t>マトリクスウィンドウの設定</a:t>
            </a:r>
            <a:r>
              <a:rPr lang="en-US" altLang="ja-JP" dirty="0"/>
              <a:t>】</a:t>
            </a:r>
            <a:endParaRPr kumimoji="1" lang="ja-JP" altLang="en-US" dirty="0"/>
          </a:p>
        </p:txBody>
      </p:sp>
      <p:sp>
        <p:nvSpPr>
          <p:cNvPr id="4" name="角丸四角形 3"/>
          <p:cNvSpPr/>
          <p:nvPr/>
        </p:nvSpPr>
        <p:spPr bwMode="auto">
          <a:xfrm>
            <a:off x="251520" y="548680"/>
            <a:ext cx="8641655" cy="576263"/>
          </a:xfrm>
          <a:prstGeom prst="roundRect">
            <a:avLst/>
          </a:prstGeom>
          <a:gradFill flip="none" rotWithShape="1">
            <a:gsLst>
              <a:gs pos="0">
                <a:schemeClr val="bg1">
                  <a:lumMod val="75000"/>
                </a:schemeClr>
              </a:gs>
              <a:gs pos="17999">
                <a:schemeClr val="bg1">
                  <a:lumMod val="85000"/>
                </a:schemeClr>
              </a:gs>
              <a:gs pos="36000">
                <a:schemeClr val="bg1"/>
              </a:gs>
              <a:gs pos="61000">
                <a:schemeClr val="bg1"/>
              </a:gs>
              <a:gs pos="82001">
                <a:schemeClr val="bg1">
                  <a:lumMod val="85000"/>
                </a:schemeClr>
              </a:gs>
              <a:gs pos="100000">
                <a:schemeClr val="bg1">
                  <a:lumMod val="75000"/>
                </a:schemeClr>
              </a:gs>
            </a:gsLst>
            <a:lin ang="5400000" scaled="0"/>
            <a:tileRect/>
          </a:gradFill>
          <a:ln w="15875" cap="flat" cmpd="sng" algn="ctr">
            <a:solidFill>
              <a:srgbClr val="C0C0C0"/>
            </a:solidFill>
            <a:prstDash val="solid"/>
            <a:round/>
            <a:headEnd type="none" w="med" len="med"/>
            <a:tailEnd type="none" w="med" len="med"/>
          </a:ln>
          <a:effectLst/>
        </p:spPr>
        <p:txBody>
          <a:bodyPr anchor="ctr"/>
          <a:lstStyle/>
          <a:p>
            <a:pPr indent="536575" algn="l">
              <a:defRPr/>
            </a:pPr>
            <a:r>
              <a:rPr lang="ja-JP" altLang="en-US" sz="1800" b="1" dirty="0">
                <a:solidFill>
                  <a:schemeClr val="tx2">
                    <a:lumMod val="75000"/>
                  </a:schemeClr>
                </a:solidFill>
                <a:latin typeface="メイリオ" panose="020B0604030504040204" pitchFamily="50" charset="-128"/>
                <a:ea typeface="メイリオ" panose="020B0604030504040204" pitchFamily="50" charset="-128"/>
                <a:cs typeface="メイリオ" panose="020B0604030504040204" pitchFamily="50" charset="-128"/>
              </a:rPr>
              <a:t>フォーム</a:t>
            </a:r>
            <a:r>
              <a:rPr lang="ja-JP" altLang="en-US" sz="1800" b="1" dirty="0" smtClean="0">
                <a:solidFill>
                  <a:schemeClr val="tx2">
                    <a:lumMod val="75000"/>
                  </a:schemeClr>
                </a:solidFill>
                <a:latin typeface="メイリオ" panose="020B0604030504040204" pitchFamily="50" charset="-128"/>
                <a:ea typeface="メイリオ" panose="020B0604030504040204" pitchFamily="50" charset="-128"/>
                <a:cs typeface="メイリオ" panose="020B0604030504040204" pitchFamily="50" charset="-128"/>
              </a:rPr>
              <a:t>設定</a:t>
            </a:r>
            <a:endParaRPr lang="ja-JP" altLang="en-US" sz="1800" b="1" dirty="0">
              <a:solidFill>
                <a:schemeClr val="tx2">
                  <a:lumMod val="75000"/>
                </a:schemeClr>
              </a:solidFill>
              <a:latin typeface="メイリオ" panose="020B0604030504040204" pitchFamily="50" charset="-128"/>
              <a:ea typeface="メイリオ" panose="020B0604030504040204" pitchFamily="50" charset="-128"/>
              <a:cs typeface="メイリオ" panose="020B0604030504040204" pitchFamily="50" charset="-128"/>
            </a:endParaRPr>
          </a:p>
        </p:txBody>
      </p:sp>
      <p:pic>
        <p:nvPicPr>
          <p:cNvPr id="5" name="図 4"/>
          <p:cNvPicPr>
            <a:picLocks noChangeAspect="1"/>
          </p:cNvPicPr>
          <p:nvPr/>
        </p:nvPicPr>
        <p:blipFill rotWithShape="1">
          <a:blip r:embed="rId2">
            <a:extLst>
              <a:ext uri="{28A0092B-C50C-407E-A947-70E740481C1C}">
                <a14:useLocalDpi xmlns:a14="http://schemas.microsoft.com/office/drawing/2010/main" val="0"/>
              </a:ext>
            </a:extLst>
          </a:blip>
          <a:srcRect l="17662" r="22278" b="29046"/>
          <a:stretch/>
        </p:blipFill>
        <p:spPr>
          <a:xfrm>
            <a:off x="322569" y="593714"/>
            <a:ext cx="433195" cy="479334"/>
          </a:xfrm>
          <a:prstGeom prst="rect">
            <a:avLst/>
          </a:prstGeom>
        </p:spPr>
      </p:pic>
      <p:sp>
        <p:nvSpPr>
          <p:cNvPr id="6" name="コンテンツ プレースホルダー 2"/>
          <p:cNvSpPr txBox="1">
            <a:spLocks/>
          </p:cNvSpPr>
          <p:nvPr/>
        </p:nvSpPr>
        <p:spPr>
          <a:xfrm>
            <a:off x="250129" y="1124744"/>
            <a:ext cx="8642351" cy="76832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ja-JP"/>
            </a:defPPr>
            <a:lvl1pPr marL="0" indent="0" algn="just" eaLnBrk="1" hangingPunct="1">
              <a:lnSpc>
                <a:spcPct val="120000"/>
              </a:lnSpc>
              <a:spcBef>
                <a:spcPts val="1200"/>
              </a:spcBef>
              <a:buNone/>
              <a:defRPr sz="1800" kern="0">
                <a:latin typeface="メイリオ" panose="020B0604030504040204" pitchFamily="50" charset="-128"/>
                <a:ea typeface="メイリオ" panose="020B0604030504040204" pitchFamily="50" charset="-128"/>
                <a:cs typeface="メイリオ" panose="020B0604030504040204" pitchFamily="50" charset="-128"/>
              </a:defRPr>
            </a:lvl1pPr>
            <a:lvl2pPr>
              <a:defRPr>
                <a:solidFill>
                  <a:schemeClr val="lt1"/>
                </a:solidFill>
                <a:latin typeface="+mn-lt"/>
                <a:ea typeface="+mn-ea"/>
              </a:defRPr>
            </a:lvl2pPr>
            <a:lvl3pPr>
              <a:defRPr>
                <a:solidFill>
                  <a:schemeClr val="lt1"/>
                </a:solidFill>
                <a:latin typeface="+mn-lt"/>
                <a:ea typeface="+mn-ea"/>
              </a:defRPr>
            </a:lvl3pPr>
            <a:lvl4pPr>
              <a:defRPr>
                <a:solidFill>
                  <a:schemeClr val="lt1"/>
                </a:solidFill>
                <a:latin typeface="+mn-lt"/>
                <a:ea typeface="+mn-ea"/>
              </a:defRPr>
            </a:lvl4pPr>
            <a:lvl5pPr>
              <a:defRPr>
                <a:solidFill>
                  <a:schemeClr val="lt1"/>
                </a:solidFill>
                <a:latin typeface="+mn-lt"/>
                <a:ea typeface="+mn-ea"/>
              </a:defRPr>
            </a:lvl5pPr>
            <a:lvl6pPr>
              <a:defRPr>
                <a:solidFill>
                  <a:schemeClr val="lt1"/>
                </a:solidFill>
                <a:latin typeface="+mn-lt"/>
                <a:ea typeface="+mn-ea"/>
              </a:defRPr>
            </a:lvl6pPr>
            <a:lvl7pPr>
              <a:defRPr>
                <a:solidFill>
                  <a:schemeClr val="lt1"/>
                </a:solidFill>
                <a:latin typeface="+mn-lt"/>
                <a:ea typeface="+mn-ea"/>
              </a:defRPr>
            </a:lvl7pPr>
            <a:lvl8pPr>
              <a:defRPr>
                <a:solidFill>
                  <a:schemeClr val="lt1"/>
                </a:solidFill>
                <a:latin typeface="+mn-lt"/>
                <a:ea typeface="+mn-ea"/>
              </a:defRPr>
            </a:lvl8pPr>
            <a:lvl9pPr>
              <a:defRPr>
                <a:solidFill>
                  <a:schemeClr val="lt1"/>
                </a:solidFill>
                <a:latin typeface="+mn-lt"/>
                <a:ea typeface="+mn-ea"/>
              </a:defRPr>
            </a:lvl9pPr>
          </a:lstStyle>
          <a:p>
            <a:r>
              <a:rPr lang="ja-JP" altLang="en-US" sz="1600" dirty="0">
                <a:solidFill>
                  <a:schemeClr val="tx1"/>
                </a:solidFill>
              </a:rPr>
              <a:t>　</a:t>
            </a:r>
            <a:r>
              <a:rPr lang="ja-JP" altLang="en-US" sz="1600" dirty="0" smtClean="0">
                <a:solidFill>
                  <a:schemeClr val="tx1"/>
                </a:solidFill>
              </a:rPr>
              <a:t>マトリクスウィンドウの設定後、フォームの設定を行う必要があります。フォームをメニューツリーに割り当てる事によりマトリクスウィンドウが使用できます。</a:t>
            </a:r>
            <a:endParaRPr lang="en-US" altLang="ja-JP" sz="1600" dirty="0">
              <a:solidFill>
                <a:schemeClr val="tx1"/>
              </a:solidFill>
            </a:endParaRPr>
          </a:p>
        </p:txBody>
      </p:sp>
      <p:sp>
        <p:nvSpPr>
          <p:cNvPr id="8" name="正方形/長方形 7"/>
          <p:cNvSpPr/>
          <p:nvPr/>
        </p:nvSpPr>
        <p:spPr>
          <a:xfrm>
            <a:off x="251520" y="1916872"/>
            <a:ext cx="8640000" cy="360000"/>
          </a:xfrm>
          <a:prstGeom prst="rect">
            <a:avLst/>
          </a:prstGeom>
          <a:solidFill>
            <a:schemeClr val="accent1">
              <a:lumMod val="20000"/>
              <a:lumOff val="8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Ins="0" rtlCol="0" anchor="b"/>
          <a:lstStyle/>
          <a:p>
            <a:pPr algn="l"/>
            <a:r>
              <a:rPr lang="ja-JP" altLang="en-US" sz="1600" b="1"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フォーム</a:t>
            </a:r>
            <a:endParaRPr lang="en-US" altLang="ja-JP" sz="1600" b="1"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9" name="正方形/長方形 8"/>
          <p:cNvSpPr/>
          <p:nvPr/>
        </p:nvSpPr>
        <p:spPr>
          <a:xfrm>
            <a:off x="251520" y="2780904"/>
            <a:ext cx="6192446" cy="576584"/>
          </a:xfrm>
          <a:prstGeom prst="rect">
            <a:avLst/>
          </a:prstGeom>
          <a:solidFill>
            <a:schemeClr val="bg1"/>
          </a:solidFill>
          <a:ln w="254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26" tIns="45713" rIns="91426" bIns="45713" rtlCol="0" anchor="ctr"/>
          <a:lstStyle/>
          <a:p>
            <a:pPr algn="ctr"/>
            <a:endParaRPr lang="ja-JP" altLang="en-US" dirty="0"/>
          </a:p>
        </p:txBody>
      </p:sp>
      <p:sp>
        <p:nvSpPr>
          <p:cNvPr id="10" name="正方形/長方形 9"/>
          <p:cNvSpPr/>
          <p:nvPr/>
        </p:nvSpPr>
        <p:spPr bwMode="auto">
          <a:xfrm>
            <a:off x="337018" y="3069456"/>
            <a:ext cx="1558601" cy="236300"/>
          </a:xfrm>
          <a:prstGeom prst="rect">
            <a:avLst/>
          </a:prstGeom>
          <a:noFill/>
          <a:ln w="15875" cap="flat" cmpd="sng" algn="ctr">
            <a:noFill/>
            <a:prstDash val="sysDash"/>
            <a:round/>
            <a:headEnd type="none" w="med" len="med"/>
            <a:tailEnd type="none" w="med" len="med"/>
          </a:ln>
          <a:effectLst/>
        </p:spPr>
        <p:txBody>
          <a:bodyPr rIns="0" anchor="ctr"/>
          <a:lstStyle/>
          <a:p>
            <a:pPr>
              <a:defRPr/>
            </a:pPr>
            <a:r>
              <a:rPr lang="ja-JP" altLang="en-US" sz="800" dirty="0" smtClean="0"/>
              <a:t>フォーム</a:t>
            </a:r>
            <a:endParaRPr lang="ja-JP" altLang="en-US" sz="800" dirty="0"/>
          </a:p>
        </p:txBody>
      </p:sp>
      <p:pic>
        <p:nvPicPr>
          <p:cNvPr id="11" name="図 1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781193" y="2881496"/>
            <a:ext cx="167654" cy="167654"/>
          </a:xfrm>
          <a:prstGeom prst="rect">
            <a:avLst/>
          </a:prstGeom>
        </p:spPr>
      </p:pic>
      <p:pic>
        <p:nvPicPr>
          <p:cNvPr id="12" name="図 1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159372" y="2881496"/>
            <a:ext cx="167654" cy="167654"/>
          </a:xfrm>
          <a:prstGeom prst="rect">
            <a:avLst/>
          </a:prstGeom>
        </p:spPr>
      </p:pic>
      <p:pic>
        <p:nvPicPr>
          <p:cNvPr id="13" name="図 12"/>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94351" y="2888491"/>
            <a:ext cx="157163" cy="157163"/>
          </a:xfrm>
          <a:prstGeom prst="rect">
            <a:avLst/>
          </a:prstGeom>
        </p:spPr>
      </p:pic>
      <p:pic>
        <p:nvPicPr>
          <p:cNvPr id="14" name="図 13"/>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403648" y="2888491"/>
            <a:ext cx="157163" cy="157163"/>
          </a:xfrm>
          <a:prstGeom prst="rect">
            <a:avLst/>
          </a:prstGeom>
        </p:spPr>
      </p:pic>
      <p:pic>
        <p:nvPicPr>
          <p:cNvPr id="15" name="図 14"/>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604371" y="2853583"/>
            <a:ext cx="209524" cy="209524"/>
          </a:xfrm>
          <a:prstGeom prst="rect">
            <a:avLst/>
          </a:prstGeom>
        </p:spPr>
      </p:pic>
      <p:pic>
        <p:nvPicPr>
          <p:cNvPr id="16" name="図 15"/>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283137" y="2881496"/>
            <a:ext cx="167654" cy="167654"/>
          </a:xfrm>
          <a:prstGeom prst="rect">
            <a:avLst/>
          </a:prstGeom>
        </p:spPr>
      </p:pic>
      <p:pic>
        <p:nvPicPr>
          <p:cNvPr id="17" name="図 16"/>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695074" y="2881496"/>
            <a:ext cx="167654" cy="167654"/>
          </a:xfrm>
          <a:prstGeom prst="rect">
            <a:avLst/>
          </a:prstGeom>
        </p:spPr>
      </p:pic>
      <p:pic>
        <p:nvPicPr>
          <p:cNvPr id="18" name="図 17"/>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906288" y="2853583"/>
            <a:ext cx="209524" cy="209524"/>
          </a:xfrm>
          <a:prstGeom prst="rect">
            <a:avLst/>
          </a:prstGeom>
        </p:spPr>
      </p:pic>
      <p:pic>
        <p:nvPicPr>
          <p:cNvPr id="19" name="図 18"/>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2269392" y="2881496"/>
            <a:ext cx="167654" cy="167654"/>
          </a:xfrm>
          <a:prstGeom prst="rect">
            <a:avLst/>
          </a:prstGeom>
        </p:spPr>
      </p:pic>
      <p:pic>
        <p:nvPicPr>
          <p:cNvPr id="20" name="図 19"/>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2480606" y="2881496"/>
            <a:ext cx="167654" cy="167654"/>
          </a:xfrm>
          <a:prstGeom prst="rect">
            <a:avLst/>
          </a:prstGeom>
        </p:spPr>
      </p:pic>
      <p:pic>
        <p:nvPicPr>
          <p:cNvPr id="21" name="図 20"/>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2058178" y="2881496"/>
            <a:ext cx="167654" cy="167654"/>
          </a:xfrm>
          <a:prstGeom prst="rect">
            <a:avLst/>
          </a:prstGeom>
        </p:spPr>
      </p:pic>
      <p:pic>
        <p:nvPicPr>
          <p:cNvPr id="22" name="図 21"/>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2691820" y="2853583"/>
            <a:ext cx="209524" cy="209524"/>
          </a:xfrm>
          <a:prstGeom prst="rect">
            <a:avLst/>
          </a:prstGeom>
          <a:effectLst/>
        </p:spPr>
      </p:pic>
      <p:pic>
        <p:nvPicPr>
          <p:cNvPr id="23" name="図 22"/>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a:off x="1857455" y="2888491"/>
            <a:ext cx="157163" cy="157163"/>
          </a:xfrm>
          <a:prstGeom prst="rect">
            <a:avLst/>
          </a:prstGeom>
        </p:spPr>
      </p:pic>
      <p:pic>
        <p:nvPicPr>
          <p:cNvPr id="24" name="図 23"/>
          <p:cNvPicPr>
            <a:picLocks noChangeAspect="1"/>
          </p:cNvPicPr>
          <p:nvPr/>
        </p:nvPicPr>
        <p:blipFill>
          <a:blip r:embed="rId16">
            <a:extLst>
              <a:ext uri="{28A0092B-C50C-407E-A947-70E740481C1C}">
                <a14:useLocalDpi xmlns:a14="http://schemas.microsoft.com/office/drawing/2010/main" val="0"/>
              </a:ext>
            </a:extLst>
          </a:blip>
          <a:stretch>
            <a:fillRect/>
          </a:stretch>
        </p:blipFill>
        <p:spPr>
          <a:xfrm>
            <a:off x="3197988" y="2853583"/>
            <a:ext cx="209524" cy="209524"/>
          </a:xfrm>
          <a:prstGeom prst="rect">
            <a:avLst/>
          </a:prstGeom>
        </p:spPr>
      </p:pic>
      <p:pic>
        <p:nvPicPr>
          <p:cNvPr id="25" name="図 24"/>
          <p:cNvPicPr>
            <a:picLocks noChangeAspect="1"/>
          </p:cNvPicPr>
          <p:nvPr/>
        </p:nvPicPr>
        <p:blipFill>
          <a:blip r:embed="rId17">
            <a:extLst>
              <a:ext uri="{28A0092B-C50C-407E-A947-70E740481C1C}">
                <a14:useLocalDpi xmlns:a14="http://schemas.microsoft.com/office/drawing/2010/main" val="0"/>
              </a:ext>
            </a:extLst>
          </a:blip>
          <a:stretch>
            <a:fillRect/>
          </a:stretch>
        </p:blipFill>
        <p:spPr>
          <a:xfrm>
            <a:off x="2944904" y="2853583"/>
            <a:ext cx="209524" cy="209524"/>
          </a:xfrm>
          <a:prstGeom prst="rect">
            <a:avLst/>
          </a:prstGeom>
        </p:spPr>
      </p:pic>
      <p:pic>
        <p:nvPicPr>
          <p:cNvPr id="26" name="図 25"/>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3662286" y="2881496"/>
            <a:ext cx="167654" cy="167654"/>
          </a:xfrm>
          <a:prstGeom prst="rect">
            <a:avLst/>
          </a:prstGeom>
        </p:spPr>
      </p:pic>
      <p:pic>
        <p:nvPicPr>
          <p:cNvPr id="27" name="図 26"/>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4398716" y="2853533"/>
            <a:ext cx="209598" cy="209598"/>
          </a:xfrm>
          <a:prstGeom prst="rect">
            <a:avLst/>
          </a:prstGeom>
        </p:spPr>
      </p:pic>
      <p:pic>
        <p:nvPicPr>
          <p:cNvPr id="28" name="図 27"/>
          <p:cNvPicPr>
            <a:picLocks noChangeAspect="1"/>
          </p:cNvPicPr>
          <p:nvPr/>
        </p:nvPicPr>
        <p:blipFill>
          <a:blip r:embed="rId20">
            <a:extLst>
              <a:ext uri="{28A0092B-C50C-407E-A947-70E740481C1C}">
                <a14:useLocalDpi xmlns:a14="http://schemas.microsoft.com/office/drawing/2010/main" val="0"/>
              </a:ext>
            </a:extLst>
          </a:blip>
          <a:stretch>
            <a:fillRect/>
          </a:stretch>
        </p:blipFill>
        <p:spPr>
          <a:xfrm>
            <a:off x="3873500" y="2853583"/>
            <a:ext cx="209524" cy="209524"/>
          </a:xfrm>
          <a:prstGeom prst="rect">
            <a:avLst/>
          </a:prstGeom>
        </p:spPr>
      </p:pic>
      <p:pic>
        <p:nvPicPr>
          <p:cNvPr id="29" name="図 28"/>
          <p:cNvPicPr>
            <a:picLocks noChangeAspect="1"/>
          </p:cNvPicPr>
          <p:nvPr/>
        </p:nvPicPr>
        <p:blipFill>
          <a:blip r:embed="rId21">
            <a:extLst>
              <a:ext uri="{28A0092B-C50C-407E-A947-70E740481C1C}">
                <a14:useLocalDpi xmlns:a14="http://schemas.microsoft.com/office/drawing/2010/main" val="0"/>
              </a:ext>
            </a:extLst>
          </a:blip>
          <a:stretch>
            <a:fillRect/>
          </a:stretch>
        </p:blipFill>
        <p:spPr>
          <a:xfrm>
            <a:off x="5116172" y="2853583"/>
            <a:ext cx="209524" cy="209524"/>
          </a:xfrm>
          <a:prstGeom prst="rect">
            <a:avLst/>
          </a:prstGeom>
        </p:spPr>
      </p:pic>
      <p:pic>
        <p:nvPicPr>
          <p:cNvPr id="30" name="図 29"/>
          <p:cNvPicPr>
            <a:picLocks noChangeAspect="1"/>
          </p:cNvPicPr>
          <p:nvPr/>
        </p:nvPicPr>
        <p:blipFill>
          <a:blip r:embed="rId22">
            <a:extLst>
              <a:ext uri="{28A0092B-C50C-407E-A947-70E740481C1C}">
                <a14:useLocalDpi xmlns:a14="http://schemas.microsoft.com/office/drawing/2010/main" val="0"/>
              </a:ext>
            </a:extLst>
          </a:blip>
          <a:stretch>
            <a:fillRect/>
          </a:stretch>
        </p:blipFill>
        <p:spPr>
          <a:xfrm>
            <a:off x="4651874" y="2853583"/>
            <a:ext cx="209524" cy="209524"/>
          </a:xfrm>
          <a:prstGeom prst="rect">
            <a:avLst/>
          </a:prstGeom>
        </p:spPr>
      </p:pic>
      <p:pic>
        <p:nvPicPr>
          <p:cNvPr id="31" name="図 30"/>
          <p:cNvPicPr>
            <a:picLocks noChangeAspect="1"/>
          </p:cNvPicPr>
          <p:nvPr/>
        </p:nvPicPr>
        <p:blipFill>
          <a:blip r:embed="rId23">
            <a:extLst>
              <a:ext uri="{28A0092B-C50C-407E-A947-70E740481C1C}">
                <a14:useLocalDpi xmlns:a14="http://schemas.microsoft.com/office/drawing/2010/main" val="0"/>
              </a:ext>
            </a:extLst>
          </a:blip>
          <a:stretch>
            <a:fillRect/>
          </a:stretch>
        </p:blipFill>
        <p:spPr>
          <a:xfrm>
            <a:off x="4904958" y="2881496"/>
            <a:ext cx="167654" cy="167654"/>
          </a:xfrm>
          <a:prstGeom prst="rect">
            <a:avLst/>
          </a:prstGeom>
        </p:spPr>
      </p:pic>
      <p:pic>
        <p:nvPicPr>
          <p:cNvPr id="32" name="図 31"/>
          <p:cNvPicPr>
            <a:picLocks noChangeAspect="1"/>
          </p:cNvPicPr>
          <p:nvPr/>
        </p:nvPicPr>
        <p:blipFill>
          <a:blip r:embed="rId24">
            <a:extLst>
              <a:ext uri="{28A0092B-C50C-407E-A947-70E740481C1C}">
                <a14:useLocalDpi xmlns:a14="http://schemas.microsoft.com/office/drawing/2010/main" val="0"/>
              </a:ext>
            </a:extLst>
          </a:blip>
          <a:stretch>
            <a:fillRect/>
          </a:stretch>
        </p:blipFill>
        <p:spPr>
          <a:xfrm>
            <a:off x="3451072" y="2881496"/>
            <a:ext cx="167654" cy="167654"/>
          </a:xfrm>
          <a:prstGeom prst="rect">
            <a:avLst/>
          </a:prstGeom>
        </p:spPr>
      </p:pic>
      <p:pic>
        <p:nvPicPr>
          <p:cNvPr id="33" name="図 32"/>
          <p:cNvPicPr>
            <a:picLocks noChangeAspect="1"/>
          </p:cNvPicPr>
          <p:nvPr/>
        </p:nvPicPr>
        <p:blipFill>
          <a:blip r:embed="rId25">
            <a:extLst>
              <a:ext uri="{28A0092B-C50C-407E-A947-70E740481C1C}">
                <a14:useLocalDpi xmlns:a14="http://schemas.microsoft.com/office/drawing/2010/main" val="0"/>
              </a:ext>
            </a:extLst>
          </a:blip>
          <a:stretch>
            <a:fillRect/>
          </a:stretch>
        </p:blipFill>
        <p:spPr>
          <a:xfrm>
            <a:off x="5569979" y="2881496"/>
            <a:ext cx="167654" cy="167654"/>
          </a:xfrm>
          <a:prstGeom prst="rect">
            <a:avLst/>
          </a:prstGeom>
        </p:spPr>
      </p:pic>
      <p:pic>
        <p:nvPicPr>
          <p:cNvPr id="34" name="図 33"/>
          <p:cNvPicPr>
            <a:picLocks noChangeAspect="1"/>
          </p:cNvPicPr>
          <p:nvPr/>
        </p:nvPicPr>
        <p:blipFill>
          <a:blip r:embed="rId26">
            <a:extLst>
              <a:ext uri="{28A0092B-C50C-407E-A947-70E740481C1C}">
                <a14:useLocalDpi xmlns:a14="http://schemas.microsoft.com/office/drawing/2010/main" val="0"/>
              </a:ext>
            </a:extLst>
          </a:blip>
          <a:stretch>
            <a:fillRect/>
          </a:stretch>
        </p:blipFill>
        <p:spPr>
          <a:xfrm>
            <a:off x="5992414" y="2840884"/>
            <a:ext cx="228572" cy="228572"/>
          </a:xfrm>
          <a:prstGeom prst="rect">
            <a:avLst/>
          </a:prstGeom>
        </p:spPr>
      </p:pic>
      <p:pic>
        <p:nvPicPr>
          <p:cNvPr id="35" name="図 34"/>
          <p:cNvPicPr>
            <a:picLocks noChangeAspect="1"/>
          </p:cNvPicPr>
          <p:nvPr/>
        </p:nvPicPr>
        <p:blipFill>
          <a:blip r:embed="rId27">
            <a:extLst>
              <a:ext uri="{28A0092B-C50C-407E-A947-70E740481C1C}">
                <a14:useLocalDpi xmlns:a14="http://schemas.microsoft.com/office/drawing/2010/main" val="0"/>
              </a:ext>
            </a:extLst>
          </a:blip>
          <a:stretch>
            <a:fillRect/>
          </a:stretch>
        </p:blipFill>
        <p:spPr>
          <a:xfrm>
            <a:off x="5369256" y="2888491"/>
            <a:ext cx="157163" cy="157163"/>
          </a:xfrm>
          <a:prstGeom prst="rect">
            <a:avLst/>
          </a:prstGeom>
        </p:spPr>
      </p:pic>
      <p:pic>
        <p:nvPicPr>
          <p:cNvPr id="36" name="図 35"/>
          <p:cNvPicPr>
            <a:picLocks noChangeAspect="1"/>
          </p:cNvPicPr>
          <p:nvPr/>
        </p:nvPicPr>
        <p:blipFill>
          <a:blip r:embed="rId28">
            <a:extLst>
              <a:ext uri="{28A0092B-C50C-407E-A947-70E740481C1C}">
                <a14:useLocalDpi xmlns:a14="http://schemas.microsoft.com/office/drawing/2010/main" val="0"/>
              </a:ext>
            </a:extLst>
          </a:blip>
          <a:stretch>
            <a:fillRect/>
          </a:stretch>
        </p:blipFill>
        <p:spPr>
          <a:xfrm>
            <a:off x="4126584" y="2840884"/>
            <a:ext cx="228572" cy="228572"/>
          </a:xfrm>
          <a:prstGeom prst="rect">
            <a:avLst/>
          </a:prstGeom>
        </p:spPr>
      </p:pic>
      <p:pic>
        <p:nvPicPr>
          <p:cNvPr id="37" name="図 36"/>
          <p:cNvPicPr>
            <a:picLocks noChangeAspect="1"/>
          </p:cNvPicPr>
          <p:nvPr/>
        </p:nvPicPr>
        <p:blipFill>
          <a:blip r:embed="rId29">
            <a:extLst>
              <a:ext uri="{28A0092B-C50C-407E-A947-70E740481C1C}">
                <a14:useLocalDpi xmlns:a14="http://schemas.microsoft.com/office/drawing/2010/main" val="0"/>
              </a:ext>
            </a:extLst>
          </a:blip>
          <a:stretch>
            <a:fillRect/>
          </a:stretch>
        </p:blipFill>
        <p:spPr>
          <a:xfrm>
            <a:off x="3995654" y="3069456"/>
            <a:ext cx="279365" cy="279365"/>
          </a:xfrm>
          <a:prstGeom prst="rect">
            <a:avLst/>
          </a:prstGeom>
        </p:spPr>
      </p:pic>
      <p:pic>
        <p:nvPicPr>
          <p:cNvPr id="38" name="図 37"/>
          <p:cNvPicPr>
            <a:picLocks noChangeAspect="1"/>
          </p:cNvPicPr>
          <p:nvPr/>
        </p:nvPicPr>
        <p:blipFill>
          <a:blip r:embed="rId30">
            <a:extLst>
              <a:ext uri="{28A0092B-C50C-407E-A947-70E740481C1C}">
                <a14:useLocalDpi xmlns:a14="http://schemas.microsoft.com/office/drawing/2010/main" val="0"/>
              </a:ext>
            </a:extLst>
          </a:blip>
          <a:stretch>
            <a:fillRect/>
          </a:stretch>
        </p:blipFill>
        <p:spPr>
          <a:xfrm>
            <a:off x="6101179" y="3069456"/>
            <a:ext cx="279365" cy="279365"/>
          </a:xfrm>
          <a:prstGeom prst="rect">
            <a:avLst/>
          </a:prstGeom>
        </p:spPr>
      </p:pic>
      <p:pic>
        <p:nvPicPr>
          <p:cNvPr id="39" name="図 38"/>
          <p:cNvPicPr>
            <a:picLocks noChangeAspect="1"/>
          </p:cNvPicPr>
          <p:nvPr/>
        </p:nvPicPr>
        <p:blipFill>
          <a:blip r:embed="rId31">
            <a:extLst>
              <a:ext uri="{28A0092B-C50C-407E-A947-70E740481C1C}">
                <a14:useLocalDpi xmlns:a14="http://schemas.microsoft.com/office/drawing/2010/main" val="0"/>
              </a:ext>
            </a:extLst>
          </a:blip>
          <a:stretch>
            <a:fillRect/>
          </a:stretch>
        </p:blipFill>
        <p:spPr>
          <a:xfrm>
            <a:off x="4211678" y="3069456"/>
            <a:ext cx="279365" cy="279365"/>
          </a:xfrm>
          <a:prstGeom prst="rect">
            <a:avLst/>
          </a:prstGeom>
        </p:spPr>
      </p:pic>
      <p:pic>
        <p:nvPicPr>
          <p:cNvPr id="40" name="図 39"/>
          <p:cNvPicPr>
            <a:picLocks noChangeAspect="1"/>
          </p:cNvPicPr>
          <p:nvPr/>
        </p:nvPicPr>
        <p:blipFill>
          <a:blip r:embed="rId32">
            <a:extLst>
              <a:ext uri="{28A0092B-C50C-407E-A947-70E740481C1C}">
                <a14:useLocalDpi xmlns:a14="http://schemas.microsoft.com/office/drawing/2010/main" val="0"/>
              </a:ext>
            </a:extLst>
          </a:blip>
          <a:stretch>
            <a:fillRect/>
          </a:stretch>
        </p:blipFill>
        <p:spPr>
          <a:xfrm>
            <a:off x="5876488" y="3069456"/>
            <a:ext cx="279365" cy="279365"/>
          </a:xfrm>
          <a:prstGeom prst="rect">
            <a:avLst/>
          </a:prstGeom>
        </p:spPr>
      </p:pic>
      <p:sp>
        <p:nvSpPr>
          <p:cNvPr id="41" name="正方形/長方形 40"/>
          <p:cNvSpPr/>
          <p:nvPr/>
        </p:nvSpPr>
        <p:spPr bwMode="auto">
          <a:xfrm>
            <a:off x="4340306" y="3090988"/>
            <a:ext cx="1608548" cy="236300"/>
          </a:xfrm>
          <a:prstGeom prst="rect">
            <a:avLst/>
          </a:prstGeom>
          <a:noFill/>
          <a:ln w="15875" cap="flat" cmpd="sng" algn="ctr">
            <a:noFill/>
            <a:prstDash val="sysDash"/>
            <a:round/>
            <a:headEnd type="none" w="med" len="med"/>
            <a:tailEnd type="none" w="med" len="med"/>
          </a:ln>
          <a:effectLst/>
        </p:spPr>
        <p:txBody>
          <a:bodyPr rIns="0" anchor="ctr"/>
          <a:lstStyle/>
          <a:p>
            <a:pPr algn="ctr">
              <a:defRPr/>
            </a:pPr>
            <a:r>
              <a:rPr lang="en-US" altLang="ja-JP" sz="800" dirty="0" smtClean="0"/>
              <a:t>[ </a:t>
            </a:r>
            <a:r>
              <a:rPr lang="ja-JP" altLang="en-US" sz="800" dirty="0" smtClean="0"/>
              <a:t>選択レコード</a:t>
            </a:r>
            <a:r>
              <a:rPr lang="en-US" altLang="ja-JP" sz="800" dirty="0" smtClean="0"/>
              <a:t>/</a:t>
            </a:r>
            <a:r>
              <a:rPr lang="ja-JP" altLang="en-US" sz="800" dirty="0" smtClean="0"/>
              <a:t>表示レコード数</a:t>
            </a:r>
            <a:r>
              <a:rPr lang="en-US" altLang="ja-JP" sz="800" dirty="0" smtClean="0"/>
              <a:t>]</a:t>
            </a:r>
            <a:endParaRPr lang="ja-JP" altLang="en-US" sz="800" dirty="0"/>
          </a:p>
        </p:txBody>
      </p:sp>
      <p:sp>
        <p:nvSpPr>
          <p:cNvPr id="42" name="1 つの角を丸めた四角形 41"/>
          <p:cNvSpPr/>
          <p:nvPr/>
        </p:nvSpPr>
        <p:spPr>
          <a:xfrm>
            <a:off x="251520" y="2493392"/>
            <a:ext cx="1440000" cy="288000"/>
          </a:xfrm>
          <a:prstGeom prst="snipRoundRect">
            <a:avLst/>
          </a:prstGeom>
          <a:solidFill>
            <a:schemeClr val="bg1"/>
          </a:solidFill>
          <a:ln w="254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26" tIns="45713" rIns="91426" bIns="45713" rtlCol="0" anchor="ctr"/>
          <a:lstStyle/>
          <a:p>
            <a:pPr algn="ctr"/>
            <a:r>
              <a:rPr lang="ja-JP" altLang="en-US" sz="1050" dirty="0" smtClean="0">
                <a:solidFill>
                  <a:schemeClr val="tx1"/>
                </a:solidFill>
                <a:latin typeface="HGPｺﾞｼｯｸM" pitchFamily="50" charset="-128"/>
                <a:ea typeface="HGPｺﾞｼｯｸM" pitchFamily="50" charset="-128"/>
              </a:rPr>
              <a:t>フォーム</a:t>
            </a:r>
            <a:endParaRPr lang="ja-JP" altLang="en-US" sz="1050" dirty="0">
              <a:solidFill>
                <a:schemeClr val="tx1"/>
              </a:solidFill>
              <a:latin typeface="HGPｺﾞｼｯｸM" pitchFamily="50" charset="-128"/>
              <a:ea typeface="HGPｺﾞｼｯｸM" pitchFamily="50" charset="-128"/>
            </a:endParaRPr>
          </a:p>
        </p:txBody>
      </p:sp>
      <p:sp>
        <p:nvSpPr>
          <p:cNvPr id="43" name="正方形/長方形 42"/>
          <p:cNvSpPr/>
          <p:nvPr/>
        </p:nvSpPr>
        <p:spPr>
          <a:xfrm>
            <a:off x="251966" y="3357488"/>
            <a:ext cx="6192000" cy="3023840"/>
          </a:xfrm>
          <a:prstGeom prst="rect">
            <a:avLst/>
          </a:prstGeom>
          <a:solidFill>
            <a:schemeClr val="bg1"/>
          </a:solidFill>
          <a:ln w="254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26" tIns="45713" rIns="91426" bIns="45713" rtlCol="0" anchor="ctr"/>
          <a:lstStyle/>
          <a:p>
            <a:pPr algn="ctr"/>
            <a:endParaRPr lang="ja-JP" altLang="en-US" dirty="0"/>
          </a:p>
        </p:txBody>
      </p:sp>
      <p:sp>
        <p:nvSpPr>
          <p:cNvPr id="44" name="正方形/長方形 43"/>
          <p:cNvSpPr/>
          <p:nvPr/>
        </p:nvSpPr>
        <p:spPr>
          <a:xfrm>
            <a:off x="1763848" y="3429519"/>
            <a:ext cx="1440000" cy="216000"/>
          </a:xfrm>
          <a:prstGeom prst="rect">
            <a:avLst/>
          </a:prstGeom>
          <a:solidFill>
            <a:schemeClr val="bg1">
              <a:lumMod val="85000"/>
            </a:schemeClr>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l"/>
            <a:r>
              <a:rPr lang="en-US" altLang="ja-JP" sz="800" dirty="0" smtClean="0">
                <a:solidFill>
                  <a:schemeClr val="tx1"/>
                </a:solidFill>
                <a:latin typeface="Meiryo UI" pitchFamily="50" charset="-128"/>
                <a:ea typeface="Meiryo UI" pitchFamily="50" charset="-128"/>
                <a:cs typeface="Meiryo UI" pitchFamily="50" charset="-128"/>
              </a:rPr>
              <a:t>System</a:t>
            </a:r>
            <a:endParaRPr lang="ja-JP" altLang="en-US" sz="800" dirty="0">
              <a:solidFill>
                <a:schemeClr val="tx1"/>
              </a:solidFill>
              <a:latin typeface="Meiryo UI" pitchFamily="50" charset="-128"/>
              <a:ea typeface="Meiryo UI" pitchFamily="50" charset="-128"/>
              <a:cs typeface="Meiryo UI" pitchFamily="50" charset="-128"/>
            </a:endParaRPr>
          </a:p>
        </p:txBody>
      </p:sp>
      <p:sp>
        <p:nvSpPr>
          <p:cNvPr id="45" name="正方形/長方形 44"/>
          <p:cNvSpPr/>
          <p:nvPr/>
        </p:nvSpPr>
        <p:spPr>
          <a:xfrm>
            <a:off x="395688" y="3429519"/>
            <a:ext cx="1368000" cy="21600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r"/>
            <a:r>
              <a:rPr lang="ja-JP" altLang="en-US" sz="800" dirty="0" smtClean="0">
                <a:solidFill>
                  <a:schemeClr val="tx1"/>
                </a:solidFill>
                <a:latin typeface="HGPｺﾞｼｯｸM" pitchFamily="50" charset="-128"/>
                <a:ea typeface="HGPｺﾞｼｯｸM" pitchFamily="50" charset="-128"/>
              </a:rPr>
              <a:t>クライアント</a:t>
            </a:r>
            <a:r>
              <a:rPr lang="en-US" altLang="ja-JP" sz="800" dirty="0" smtClean="0">
                <a:solidFill>
                  <a:schemeClr val="tx1"/>
                </a:solidFill>
                <a:latin typeface="HGPｺﾞｼｯｸM" pitchFamily="50" charset="-128"/>
                <a:ea typeface="HGPｺﾞｼｯｸM" pitchFamily="50" charset="-128"/>
              </a:rPr>
              <a:t>*</a:t>
            </a:r>
            <a:endParaRPr lang="ja-JP" altLang="en-US" sz="800" dirty="0">
              <a:solidFill>
                <a:schemeClr val="tx1"/>
              </a:solidFill>
              <a:latin typeface="HGPｺﾞｼｯｸM" pitchFamily="50" charset="-128"/>
              <a:ea typeface="HGPｺﾞｼｯｸM" pitchFamily="50" charset="-128"/>
            </a:endParaRPr>
          </a:p>
        </p:txBody>
      </p:sp>
      <p:sp>
        <p:nvSpPr>
          <p:cNvPr id="46" name="正方形/長方形 45"/>
          <p:cNvSpPr/>
          <p:nvPr/>
        </p:nvSpPr>
        <p:spPr>
          <a:xfrm>
            <a:off x="4572160" y="3429495"/>
            <a:ext cx="1440000" cy="216000"/>
          </a:xfrm>
          <a:prstGeom prst="rect">
            <a:avLst/>
          </a:prstGeom>
          <a:solidFill>
            <a:schemeClr val="bg1">
              <a:lumMod val="85000"/>
            </a:schemeClr>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l"/>
            <a:r>
              <a:rPr lang="en-US" altLang="ja-JP" sz="800" dirty="0">
                <a:solidFill>
                  <a:schemeClr val="tx1"/>
                </a:solidFill>
                <a:latin typeface="Meiryo UI" pitchFamily="50" charset="-128"/>
                <a:ea typeface="Meiryo UI" pitchFamily="50" charset="-128"/>
                <a:cs typeface="Meiryo UI" pitchFamily="50" charset="-128"/>
              </a:rPr>
              <a:t>*</a:t>
            </a:r>
            <a:endParaRPr lang="ja-JP" altLang="en-US" sz="800" dirty="0">
              <a:solidFill>
                <a:schemeClr val="tx1"/>
              </a:solidFill>
              <a:latin typeface="Meiryo UI" pitchFamily="50" charset="-128"/>
              <a:ea typeface="Meiryo UI" pitchFamily="50" charset="-128"/>
              <a:cs typeface="Meiryo UI" pitchFamily="50" charset="-128"/>
            </a:endParaRPr>
          </a:p>
        </p:txBody>
      </p:sp>
      <p:sp>
        <p:nvSpPr>
          <p:cNvPr id="47" name="正方形/長方形 46"/>
          <p:cNvSpPr/>
          <p:nvPr/>
        </p:nvSpPr>
        <p:spPr>
          <a:xfrm>
            <a:off x="3204000" y="3429495"/>
            <a:ext cx="1368000" cy="21600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r"/>
            <a:r>
              <a:rPr lang="ja-JP" altLang="en-US" sz="800" dirty="0">
                <a:solidFill>
                  <a:schemeClr val="tx1"/>
                </a:solidFill>
                <a:latin typeface="HGPｺﾞｼｯｸM" pitchFamily="50" charset="-128"/>
                <a:ea typeface="HGPｺﾞｼｯｸM" pitchFamily="50" charset="-128"/>
              </a:rPr>
              <a:t>組織</a:t>
            </a:r>
            <a:r>
              <a:rPr lang="en-US" altLang="ja-JP" sz="800" dirty="0" smtClean="0">
                <a:solidFill>
                  <a:schemeClr val="tx1"/>
                </a:solidFill>
                <a:latin typeface="HGPｺﾞｼｯｸM" pitchFamily="50" charset="-128"/>
                <a:ea typeface="HGPｺﾞｼｯｸM" pitchFamily="50" charset="-128"/>
              </a:rPr>
              <a:t>*</a:t>
            </a:r>
            <a:endParaRPr lang="ja-JP" altLang="en-US" sz="800" dirty="0">
              <a:solidFill>
                <a:schemeClr val="tx1"/>
              </a:solidFill>
              <a:latin typeface="HGPｺﾞｼｯｸM" pitchFamily="50" charset="-128"/>
              <a:ea typeface="HGPｺﾞｼｯｸM" pitchFamily="50" charset="-128"/>
            </a:endParaRPr>
          </a:p>
        </p:txBody>
      </p:sp>
      <p:sp>
        <p:nvSpPr>
          <p:cNvPr id="48" name="正方形/長方形 47"/>
          <p:cNvSpPr/>
          <p:nvPr/>
        </p:nvSpPr>
        <p:spPr>
          <a:xfrm>
            <a:off x="1907704" y="4797168"/>
            <a:ext cx="1080000" cy="14400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r>
              <a:rPr lang="ja-JP" altLang="en-US" sz="800" dirty="0" smtClean="0">
                <a:solidFill>
                  <a:schemeClr val="tx1"/>
                </a:solidFill>
                <a:latin typeface="HGPｺﾞｼｯｸM" pitchFamily="50" charset="-128"/>
                <a:ea typeface="HGPｺﾞｼｯｸM" pitchFamily="50" charset="-128"/>
              </a:rPr>
              <a:t>アクティブ</a:t>
            </a:r>
            <a:endParaRPr lang="ja-JP" altLang="en-US" sz="800" dirty="0">
              <a:solidFill>
                <a:schemeClr val="tx1"/>
              </a:solidFill>
              <a:latin typeface="HGPｺﾞｼｯｸM" pitchFamily="50" charset="-128"/>
              <a:ea typeface="HGPｺﾞｼｯｸM" pitchFamily="50" charset="-128"/>
            </a:endParaRPr>
          </a:p>
        </p:txBody>
      </p:sp>
      <p:sp>
        <p:nvSpPr>
          <p:cNvPr id="49" name="正方形/長方形 48"/>
          <p:cNvSpPr/>
          <p:nvPr/>
        </p:nvSpPr>
        <p:spPr>
          <a:xfrm>
            <a:off x="1763688" y="4797152"/>
            <a:ext cx="144000" cy="144000"/>
          </a:xfrm>
          <a:prstGeom prst="rect">
            <a:avLst/>
          </a:prstGeom>
          <a:solidFill>
            <a:schemeClr val="bg1"/>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marL="171450" indent="-171450" algn="l">
              <a:buFont typeface="Wingdings" pitchFamily="2" charset="2"/>
              <a:buChar char="ü"/>
            </a:pPr>
            <a:r>
              <a:rPr lang="ja-JP" altLang="en-US" sz="1000" dirty="0" smtClean="0">
                <a:solidFill>
                  <a:schemeClr val="tx1"/>
                </a:solidFill>
                <a:latin typeface="HGPｺﾞｼｯｸM" pitchFamily="50" charset="-128"/>
                <a:ea typeface="HGPｺﾞｼｯｸM" pitchFamily="50" charset="-128"/>
              </a:rPr>
              <a:t>　</a:t>
            </a:r>
            <a:endParaRPr lang="ja-JP" altLang="en-US" sz="1000" dirty="0">
              <a:solidFill>
                <a:schemeClr val="tx1"/>
              </a:solidFill>
              <a:latin typeface="HGPｺﾞｼｯｸM" pitchFamily="50" charset="-128"/>
              <a:ea typeface="HGPｺﾞｼｯｸM" pitchFamily="50" charset="-128"/>
            </a:endParaRPr>
          </a:p>
        </p:txBody>
      </p:sp>
      <p:sp>
        <p:nvSpPr>
          <p:cNvPr id="50" name="正方形/長方形 49"/>
          <p:cNvSpPr/>
          <p:nvPr/>
        </p:nvSpPr>
        <p:spPr>
          <a:xfrm>
            <a:off x="1763446" y="5373240"/>
            <a:ext cx="1440000" cy="216000"/>
          </a:xfrm>
          <a:prstGeom prst="rect">
            <a:avLst/>
          </a:prstGeom>
          <a:solidFill>
            <a:schemeClr val="bg1"/>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l"/>
            <a:r>
              <a:rPr lang="ja-JP" altLang="en-US" sz="800" dirty="0" smtClean="0">
                <a:solidFill>
                  <a:schemeClr val="tx1"/>
                </a:solidFill>
                <a:latin typeface="Meiryo UI" pitchFamily="50" charset="-128"/>
                <a:ea typeface="Meiryo UI" pitchFamily="50" charset="-128"/>
                <a:cs typeface="Meiryo UI" pitchFamily="50" charset="-128"/>
              </a:rPr>
              <a:t>クライアント</a:t>
            </a:r>
            <a:r>
              <a:rPr lang="en-US" altLang="ja-JP" sz="800" dirty="0" smtClean="0">
                <a:solidFill>
                  <a:schemeClr val="tx1"/>
                </a:solidFill>
                <a:latin typeface="Meiryo UI" pitchFamily="50" charset="-128"/>
                <a:ea typeface="Meiryo UI" pitchFamily="50" charset="-128"/>
                <a:cs typeface="Meiryo UI" pitchFamily="50" charset="-128"/>
              </a:rPr>
              <a:t>+</a:t>
            </a:r>
            <a:r>
              <a:rPr lang="ja-JP" altLang="en-US" sz="800" dirty="0">
                <a:solidFill>
                  <a:schemeClr val="tx1"/>
                </a:solidFill>
                <a:latin typeface="Meiryo UI" pitchFamily="50" charset="-128"/>
                <a:ea typeface="Meiryo UI" pitchFamily="50" charset="-128"/>
                <a:cs typeface="Meiryo UI" pitchFamily="50" charset="-128"/>
              </a:rPr>
              <a:t>組織</a:t>
            </a:r>
          </a:p>
        </p:txBody>
      </p:sp>
      <p:sp>
        <p:nvSpPr>
          <p:cNvPr id="51" name="正方形/長方形 50"/>
          <p:cNvSpPr/>
          <p:nvPr/>
        </p:nvSpPr>
        <p:spPr>
          <a:xfrm>
            <a:off x="395848" y="5385942"/>
            <a:ext cx="1368000" cy="21600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r"/>
            <a:r>
              <a:rPr lang="ja-JP" altLang="en-US" sz="800" u="sng" dirty="0" smtClean="0">
                <a:solidFill>
                  <a:schemeClr val="tx1"/>
                </a:solidFill>
                <a:latin typeface="HGPｺﾞｼｯｸM" pitchFamily="50" charset="-128"/>
                <a:ea typeface="HGPｺﾞｼｯｸM" pitchFamily="50" charset="-128"/>
              </a:rPr>
              <a:t>データアクセスレベル</a:t>
            </a:r>
            <a:r>
              <a:rPr lang="en-US" altLang="ja-JP" sz="800" dirty="0" smtClean="0">
                <a:solidFill>
                  <a:schemeClr val="tx1"/>
                </a:solidFill>
                <a:latin typeface="HGPｺﾞｼｯｸM" pitchFamily="50" charset="-128"/>
                <a:ea typeface="HGPｺﾞｼｯｸM" pitchFamily="50" charset="-128"/>
              </a:rPr>
              <a:t>*</a:t>
            </a:r>
            <a:endParaRPr lang="ja-JP" altLang="en-US" sz="800" dirty="0">
              <a:solidFill>
                <a:schemeClr val="tx1"/>
              </a:solidFill>
              <a:latin typeface="HGPｺﾞｼｯｸM" pitchFamily="50" charset="-128"/>
              <a:ea typeface="HGPｺﾞｼｯｸM" pitchFamily="50" charset="-128"/>
            </a:endParaRPr>
          </a:p>
        </p:txBody>
      </p:sp>
      <p:sp>
        <p:nvSpPr>
          <p:cNvPr id="52" name="正方形/長方形 51"/>
          <p:cNvSpPr/>
          <p:nvPr/>
        </p:nvSpPr>
        <p:spPr>
          <a:xfrm>
            <a:off x="1763696" y="3710013"/>
            <a:ext cx="4248000" cy="216000"/>
          </a:xfrm>
          <a:prstGeom prst="rect">
            <a:avLst/>
          </a:prstGeom>
          <a:solidFill>
            <a:schemeClr val="bg1"/>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l"/>
            <a:r>
              <a:rPr lang="ja-JP" altLang="en-US" sz="800" dirty="0" smtClean="0">
                <a:solidFill>
                  <a:schemeClr val="tx1"/>
                </a:solidFill>
                <a:latin typeface="Meiryo UI" pitchFamily="50" charset="-128"/>
                <a:ea typeface="Meiryo UI" pitchFamily="50" charset="-128"/>
                <a:cs typeface="Meiryo UI" pitchFamily="50" charset="-128"/>
              </a:rPr>
              <a:t>納品実績</a:t>
            </a:r>
            <a:endParaRPr lang="ja-JP" altLang="en-US" sz="800" dirty="0">
              <a:solidFill>
                <a:schemeClr val="tx1"/>
              </a:solidFill>
              <a:latin typeface="Meiryo UI" pitchFamily="50" charset="-128"/>
              <a:ea typeface="Meiryo UI" pitchFamily="50" charset="-128"/>
              <a:cs typeface="Meiryo UI" pitchFamily="50" charset="-128"/>
            </a:endParaRPr>
          </a:p>
        </p:txBody>
      </p:sp>
      <p:sp>
        <p:nvSpPr>
          <p:cNvPr id="53" name="正方形/長方形 52"/>
          <p:cNvSpPr/>
          <p:nvPr/>
        </p:nvSpPr>
        <p:spPr>
          <a:xfrm>
            <a:off x="395536" y="3710013"/>
            <a:ext cx="1368000" cy="21600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r"/>
            <a:r>
              <a:rPr lang="ja-JP" altLang="en-US" sz="800" dirty="0">
                <a:solidFill>
                  <a:schemeClr val="tx1"/>
                </a:solidFill>
                <a:latin typeface="HGPｺﾞｼｯｸM" pitchFamily="50" charset="-128"/>
                <a:ea typeface="HGPｺﾞｼｯｸM" pitchFamily="50" charset="-128"/>
              </a:rPr>
              <a:t>名称</a:t>
            </a:r>
            <a:r>
              <a:rPr lang="en-US" altLang="ja-JP" sz="800" dirty="0" smtClean="0">
                <a:solidFill>
                  <a:schemeClr val="tx1"/>
                </a:solidFill>
                <a:latin typeface="HGPｺﾞｼｯｸM" pitchFamily="50" charset="-128"/>
                <a:ea typeface="HGPｺﾞｼｯｸM" pitchFamily="50" charset="-128"/>
              </a:rPr>
              <a:t>*</a:t>
            </a:r>
            <a:endParaRPr lang="ja-JP" altLang="en-US" sz="800" dirty="0">
              <a:solidFill>
                <a:schemeClr val="tx1"/>
              </a:solidFill>
              <a:latin typeface="HGPｺﾞｼｯｸM" pitchFamily="50" charset="-128"/>
              <a:ea typeface="HGPｺﾞｼｯｸM" pitchFamily="50" charset="-128"/>
            </a:endParaRPr>
          </a:p>
        </p:txBody>
      </p:sp>
      <p:sp>
        <p:nvSpPr>
          <p:cNvPr id="54" name="正方形/長方形 53"/>
          <p:cNvSpPr/>
          <p:nvPr/>
        </p:nvSpPr>
        <p:spPr>
          <a:xfrm>
            <a:off x="1763696" y="3998045"/>
            <a:ext cx="4248000" cy="216000"/>
          </a:xfrm>
          <a:prstGeom prst="rect">
            <a:avLst/>
          </a:prstGeom>
          <a:solidFill>
            <a:schemeClr val="bg1"/>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l"/>
            <a:endParaRPr lang="ja-JP" altLang="en-US" sz="800" dirty="0">
              <a:solidFill>
                <a:schemeClr val="tx1"/>
              </a:solidFill>
              <a:latin typeface="Meiryo UI" pitchFamily="50" charset="-128"/>
              <a:ea typeface="Meiryo UI" pitchFamily="50" charset="-128"/>
              <a:cs typeface="Meiryo UI" pitchFamily="50" charset="-128"/>
            </a:endParaRPr>
          </a:p>
        </p:txBody>
      </p:sp>
      <p:sp>
        <p:nvSpPr>
          <p:cNvPr id="55" name="正方形/長方形 54"/>
          <p:cNvSpPr/>
          <p:nvPr/>
        </p:nvSpPr>
        <p:spPr>
          <a:xfrm>
            <a:off x="395536" y="3998045"/>
            <a:ext cx="1368000" cy="21600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r"/>
            <a:r>
              <a:rPr lang="ja-JP" altLang="en-US" sz="800" dirty="0">
                <a:solidFill>
                  <a:schemeClr val="tx1"/>
                </a:solidFill>
                <a:latin typeface="HGPｺﾞｼｯｸM" pitchFamily="50" charset="-128"/>
                <a:ea typeface="HGPｺﾞｼｯｸM" pitchFamily="50" charset="-128"/>
              </a:rPr>
              <a:t>説明</a:t>
            </a:r>
          </a:p>
        </p:txBody>
      </p:sp>
      <p:sp>
        <p:nvSpPr>
          <p:cNvPr id="56" name="正方形/長方形 55"/>
          <p:cNvSpPr/>
          <p:nvPr/>
        </p:nvSpPr>
        <p:spPr>
          <a:xfrm>
            <a:off x="2987582" y="5373216"/>
            <a:ext cx="216000" cy="216000"/>
          </a:xfrm>
          <a:prstGeom prst="rect">
            <a:avLst/>
          </a:prstGeom>
          <a:solidFill>
            <a:schemeClr val="bg1"/>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ctr"/>
            <a:r>
              <a:rPr lang="ja-JP" altLang="en-US" sz="800" dirty="0">
                <a:solidFill>
                  <a:schemeClr val="tx1"/>
                </a:solidFill>
                <a:latin typeface="Meiryo UI" pitchFamily="50" charset="-128"/>
                <a:ea typeface="Meiryo UI" pitchFamily="50" charset="-128"/>
                <a:cs typeface="Meiryo UI" pitchFamily="50" charset="-128"/>
              </a:rPr>
              <a:t>▼</a:t>
            </a:r>
          </a:p>
        </p:txBody>
      </p:sp>
      <p:sp>
        <p:nvSpPr>
          <p:cNvPr id="57" name="正方形/長方形 56"/>
          <p:cNvSpPr/>
          <p:nvPr/>
        </p:nvSpPr>
        <p:spPr>
          <a:xfrm>
            <a:off x="1763696" y="5085184"/>
            <a:ext cx="1440000" cy="216000"/>
          </a:xfrm>
          <a:prstGeom prst="rect">
            <a:avLst/>
          </a:prstGeom>
          <a:solidFill>
            <a:schemeClr val="bg1"/>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l"/>
            <a:r>
              <a:rPr lang="en-US" altLang="ja-JP" sz="800" dirty="0" err="1" smtClean="0">
                <a:solidFill>
                  <a:schemeClr val="tx1"/>
                </a:solidFill>
                <a:latin typeface="Meiryo UI" pitchFamily="50" charset="-128"/>
                <a:ea typeface="Meiryo UI" pitchFamily="50" charset="-128"/>
                <a:cs typeface="Meiryo UI" pitchFamily="50" charset="-128"/>
              </a:rPr>
              <a:t>JPiere</a:t>
            </a:r>
            <a:endParaRPr lang="ja-JP" altLang="en-US" sz="800" dirty="0">
              <a:solidFill>
                <a:schemeClr val="tx1"/>
              </a:solidFill>
              <a:latin typeface="Meiryo UI" pitchFamily="50" charset="-128"/>
              <a:ea typeface="Meiryo UI" pitchFamily="50" charset="-128"/>
              <a:cs typeface="Meiryo UI" pitchFamily="50" charset="-128"/>
            </a:endParaRPr>
          </a:p>
        </p:txBody>
      </p:sp>
      <p:sp>
        <p:nvSpPr>
          <p:cNvPr id="58" name="正方形/長方形 57"/>
          <p:cNvSpPr/>
          <p:nvPr/>
        </p:nvSpPr>
        <p:spPr>
          <a:xfrm>
            <a:off x="395536" y="5085184"/>
            <a:ext cx="1368000" cy="21600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r"/>
            <a:r>
              <a:rPr lang="ja-JP" altLang="en-US" sz="800" u="sng" dirty="0" smtClean="0">
                <a:solidFill>
                  <a:schemeClr val="tx1"/>
                </a:solidFill>
                <a:latin typeface="HGPｺﾞｼｯｸM" pitchFamily="50" charset="-128"/>
                <a:ea typeface="HGPｺﾞｼｯｸM" pitchFamily="50" charset="-128"/>
              </a:rPr>
              <a:t>エンティティタイプ</a:t>
            </a:r>
            <a:r>
              <a:rPr lang="en-US" altLang="ja-JP" sz="800" dirty="0" smtClean="0">
                <a:solidFill>
                  <a:schemeClr val="tx1"/>
                </a:solidFill>
                <a:latin typeface="HGPｺﾞｼｯｸM" pitchFamily="50" charset="-128"/>
                <a:ea typeface="HGPｺﾞｼｯｸM" pitchFamily="50" charset="-128"/>
              </a:rPr>
              <a:t>*</a:t>
            </a:r>
            <a:endParaRPr lang="ja-JP" altLang="en-US" sz="800" dirty="0">
              <a:solidFill>
                <a:schemeClr val="tx1"/>
              </a:solidFill>
              <a:latin typeface="HGPｺﾞｼｯｸM" pitchFamily="50" charset="-128"/>
              <a:ea typeface="HGPｺﾞｼｯｸM" pitchFamily="50" charset="-128"/>
            </a:endParaRPr>
          </a:p>
        </p:txBody>
      </p:sp>
      <p:sp>
        <p:nvSpPr>
          <p:cNvPr id="59" name="正方形/長方形 58"/>
          <p:cNvSpPr/>
          <p:nvPr/>
        </p:nvSpPr>
        <p:spPr>
          <a:xfrm>
            <a:off x="2988106" y="5085208"/>
            <a:ext cx="216000" cy="216000"/>
          </a:xfrm>
          <a:prstGeom prst="rect">
            <a:avLst/>
          </a:prstGeom>
          <a:solidFill>
            <a:schemeClr val="bg1"/>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ctr"/>
            <a:r>
              <a:rPr lang="ja-JP" altLang="en-US" sz="800" dirty="0">
                <a:solidFill>
                  <a:schemeClr val="tx1"/>
                </a:solidFill>
                <a:latin typeface="Meiryo UI" pitchFamily="50" charset="-128"/>
                <a:ea typeface="Meiryo UI" pitchFamily="50" charset="-128"/>
                <a:cs typeface="Meiryo UI" pitchFamily="50" charset="-128"/>
              </a:rPr>
              <a:t>▼</a:t>
            </a:r>
          </a:p>
        </p:txBody>
      </p:sp>
      <p:sp>
        <p:nvSpPr>
          <p:cNvPr id="60" name="正方形/長方形 59"/>
          <p:cNvSpPr/>
          <p:nvPr/>
        </p:nvSpPr>
        <p:spPr>
          <a:xfrm>
            <a:off x="1763454" y="4293096"/>
            <a:ext cx="4248000" cy="432000"/>
          </a:xfrm>
          <a:prstGeom prst="rect">
            <a:avLst/>
          </a:prstGeom>
          <a:solidFill>
            <a:schemeClr val="bg1"/>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t"/>
          <a:lstStyle/>
          <a:p>
            <a:pPr algn="l"/>
            <a:endParaRPr lang="ja-JP" altLang="en-US" sz="800" dirty="0">
              <a:solidFill>
                <a:schemeClr val="tx1"/>
              </a:solidFill>
              <a:latin typeface="Meiryo UI" pitchFamily="50" charset="-128"/>
              <a:ea typeface="Meiryo UI" pitchFamily="50" charset="-128"/>
              <a:cs typeface="Meiryo UI" pitchFamily="50" charset="-128"/>
            </a:endParaRPr>
          </a:p>
        </p:txBody>
      </p:sp>
      <p:sp>
        <p:nvSpPr>
          <p:cNvPr id="61" name="正方形/長方形 60"/>
          <p:cNvSpPr/>
          <p:nvPr/>
        </p:nvSpPr>
        <p:spPr>
          <a:xfrm>
            <a:off x="395294" y="4293096"/>
            <a:ext cx="1368000" cy="43200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r"/>
            <a:r>
              <a:rPr lang="ja-JP" altLang="en-US" sz="800" dirty="0" smtClean="0">
                <a:solidFill>
                  <a:schemeClr val="tx1"/>
                </a:solidFill>
                <a:latin typeface="HGPｺﾞｼｯｸM" pitchFamily="50" charset="-128"/>
                <a:ea typeface="HGPｺﾞｼｯｸM" pitchFamily="50" charset="-128"/>
              </a:rPr>
              <a:t>コメント</a:t>
            </a:r>
            <a:endParaRPr lang="ja-JP" altLang="en-US" sz="800" dirty="0">
              <a:solidFill>
                <a:schemeClr val="tx1"/>
              </a:solidFill>
              <a:latin typeface="HGPｺﾞｼｯｸM" pitchFamily="50" charset="-128"/>
              <a:ea typeface="HGPｺﾞｼｯｸM" pitchFamily="50" charset="-128"/>
            </a:endParaRPr>
          </a:p>
        </p:txBody>
      </p:sp>
      <p:sp>
        <p:nvSpPr>
          <p:cNvPr id="64" name="正方形/長方形 63"/>
          <p:cNvSpPr/>
          <p:nvPr/>
        </p:nvSpPr>
        <p:spPr>
          <a:xfrm>
            <a:off x="4716016" y="4797168"/>
            <a:ext cx="1080000" cy="14400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l"/>
            <a:r>
              <a:rPr lang="ja-JP" altLang="en-US" sz="800" dirty="0" smtClean="0">
                <a:solidFill>
                  <a:schemeClr val="tx1"/>
                </a:solidFill>
                <a:latin typeface="HGPｺﾞｼｯｸM" pitchFamily="50" charset="-128"/>
                <a:ea typeface="HGPｺﾞｼｯｸM" pitchFamily="50" charset="-128"/>
              </a:rPr>
              <a:t>ベータ機能</a:t>
            </a:r>
            <a:endParaRPr lang="ja-JP" altLang="en-US" sz="800" dirty="0">
              <a:solidFill>
                <a:schemeClr val="tx1"/>
              </a:solidFill>
              <a:latin typeface="HGPｺﾞｼｯｸM" pitchFamily="50" charset="-128"/>
              <a:ea typeface="HGPｺﾞｼｯｸM" pitchFamily="50" charset="-128"/>
            </a:endParaRPr>
          </a:p>
        </p:txBody>
      </p:sp>
      <p:sp>
        <p:nvSpPr>
          <p:cNvPr id="65" name="正方形/長方形 64"/>
          <p:cNvSpPr/>
          <p:nvPr/>
        </p:nvSpPr>
        <p:spPr>
          <a:xfrm>
            <a:off x="4572000" y="4797152"/>
            <a:ext cx="144000" cy="144000"/>
          </a:xfrm>
          <a:prstGeom prst="rect">
            <a:avLst/>
          </a:prstGeom>
          <a:solidFill>
            <a:schemeClr val="bg1"/>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r>
              <a:rPr lang="ja-JP" altLang="en-US" sz="1000" dirty="0" smtClean="0">
                <a:solidFill>
                  <a:schemeClr val="tx1"/>
                </a:solidFill>
                <a:latin typeface="HGPｺﾞｼｯｸM" pitchFamily="50" charset="-128"/>
                <a:ea typeface="HGPｺﾞｼｯｸM" pitchFamily="50" charset="-128"/>
              </a:rPr>
              <a:t>　</a:t>
            </a:r>
            <a:endParaRPr lang="ja-JP" altLang="en-US" sz="1000" dirty="0">
              <a:solidFill>
                <a:schemeClr val="tx1"/>
              </a:solidFill>
              <a:latin typeface="HGPｺﾞｼｯｸM" pitchFamily="50" charset="-128"/>
              <a:ea typeface="HGPｺﾞｼｯｸM" pitchFamily="50" charset="-128"/>
            </a:endParaRPr>
          </a:p>
        </p:txBody>
      </p:sp>
      <p:sp>
        <p:nvSpPr>
          <p:cNvPr id="67" name="正方形/長方形 66"/>
          <p:cNvSpPr/>
          <p:nvPr/>
        </p:nvSpPr>
        <p:spPr>
          <a:xfrm>
            <a:off x="1763696" y="5661248"/>
            <a:ext cx="4248000" cy="216000"/>
          </a:xfrm>
          <a:prstGeom prst="rect">
            <a:avLst/>
          </a:prstGeom>
          <a:solidFill>
            <a:schemeClr val="bg1"/>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l"/>
            <a:r>
              <a:rPr lang="en-US" altLang="ja-JP" sz="800" dirty="0">
                <a:solidFill>
                  <a:schemeClr val="tx1"/>
                </a:solidFill>
                <a:latin typeface="Meiryo UI" pitchFamily="50" charset="-128"/>
                <a:ea typeface="Meiryo UI" pitchFamily="50" charset="-128"/>
                <a:cs typeface="Meiryo UI" pitchFamily="50" charset="-128"/>
              </a:rPr>
              <a:t>jpiere.plugin.matrixwindow.form.1000000</a:t>
            </a:r>
            <a:endParaRPr lang="ja-JP" altLang="en-US" sz="800" dirty="0">
              <a:solidFill>
                <a:schemeClr val="tx1"/>
              </a:solidFill>
              <a:latin typeface="Meiryo UI" pitchFamily="50" charset="-128"/>
              <a:ea typeface="Meiryo UI" pitchFamily="50" charset="-128"/>
              <a:cs typeface="Meiryo UI" pitchFamily="50" charset="-128"/>
            </a:endParaRPr>
          </a:p>
        </p:txBody>
      </p:sp>
      <p:sp>
        <p:nvSpPr>
          <p:cNvPr id="68" name="正方形/長方形 67"/>
          <p:cNvSpPr/>
          <p:nvPr/>
        </p:nvSpPr>
        <p:spPr>
          <a:xfrm>
            <a:off x="395536" y="5661248"/>
            <a:ext cx="1368000" cy="21600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r"/>
            <a:r>
              <a:rPr lang="ja-JP" altLang="en-US" sz="800" dirty="0">
                <a:solidFill>
                  <a:schemeClr val="tx1"/>
                </a:solidFill>
                <a:latin typeface="HGPｺﾞｼｯｸM" pitchFamily="50" charset="-128"/>
                <a:ea typeface="HGPｺﾞｼｯｸM" pitchFamily="50" charset="-128"/>
              </a:rPr>
              <a:t>クラス名</a:t>
            </a:r>
          </a:p>
        </p:txBody>
      </p:sp>
      <p:sp>
        <p:nvSpPr>
          <p:cNvPr id="71" name="正方形/長方形 70"/>
          <p:cNvSpPr/>
          <p:nvPr/>
        </p:nvSpPr>
        <p:spPr>
          <a:xfrm>
            <a:off x="1763696" y="5949280"/>
            <a:ext cx="1440000" cy="216000"/>
          </a:xfrm>
          <a:prstGeom prst="rect">
            <a:avLst/>
          </a:prstGeom>
          <a:solidFill>
            <a:schemeClr val="bg1"/>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l"/>
            <a:endParaRPr lang="ja-JP" altLang="en-US" sz="800" dirty="0">
              <a:solidFill>
                <a:schemeClr val="tx1"/>
              </a:solidFill>
              <a:latin typeface="Meiryo UI" pitchFamily="50" charset="-128"/>
              <a:ea typeface="Meiryo UI" pitchFamily="50" charset="-128"/>
              <a:cs typeface="Meiryo UI" pitchFamily="50" charset="-128"/>
            </a:endParaRPr>
          </a:p>
        </p:txBody>
      </p:sp>
      <p:sp>
        <p:nvSpPr>
          <p:cNvPr id="72" name="正方形/長方形 71"/>
          <p:cNvSpPr/>
          <p:nvPr/>
        </p:nvSpPr>
        <p:spPr>
          <a:xfrm>
            <a:off x="395536" y="5949280"/>
            <a:ext cx="1368000" cy="21600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r"/>
            <a:r>
              <a:rPr lang="ja-JP" altLang="en-US" sz="800" u="sng" dirty="0" smtClean="0">
                <a:solidFill>
                  <a:schemeClr val="tx1"/>
                </a:solidFill>
                <a:latin typeface="HGPｺﾞｼｯｸM" pitchFamily="50" charset="-128"/>
                <a:ea typeface="HGPｺﾞｼｯｸM" pitchFamily="50" charset="-128"/>
              </a:rPr>
              <a:t>ヘルプコンテキスト</a:t>
            </a:r>
            <a:endParaRPr lang="ja-JP" altLang="en-US" sz="800" dirty="0">
              <a:solidFill>
                <a:schemeClr val="tx1"/>
              </a:solidFill>
              <a:latin typeface="HGPｺﾞｼｯｸM" pitchFamily="50" charset="-128"/>
              <a:ea typeface="HGPｺﾞｼｯｸM" pitchFamily="50" charset="-128"/>
            </a:endParaRPr>
          </a:p>
        </p:txBody>
      </p:sp>
      <p:sp>
        <p:nvSpPr>
          <p:cNvPr id="73" name="正方形/長方形 72"/>
          <p:cNvSpPr/>
          <p:nvPr/>
        </p:nvSpPr>
        <p:spPr>
          <a:xfrm>
            <a:off x="2988106" y="5949304"/>
            <a:ext cx="216000" cy="216000"/>
          </a:xfrm>
          <a:prstGeom prst="rect">
            <a:avLst/>
          </a:prstGeom>
          <a:solidFill>
            <a:schemeClr val="bg1"/>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ctr"/>
            <a:r>
              <a:rPr lang="ja-JP" altLang="en-US" sz="800" dirty="0">
                <a:solidFill>
                  <a:schemeClr val="tx1"/>
                </a:solidFill>
                <a:latin typeface="Meiryo UI" pitchFamily="50" charset="-128"/>
                <a:ea typeface="Meiryo UI" pitchFamily="50" charset="-128"/>
                <a:cs typeface="Meiryo UI" pitchFamily="50" charset="-128"/>
              </a:rPr>
              <a:t>▼</a:t>
            </a:r>
          </a:p>
        </p:txBody>
      </p:sp>
      <p:sp>
        <p:nvSpPr>
          <p:cNvPr id="74" name="角丸四角形 73"/>
          <p:cNvSpPr/>
          <p:nvPr/>
        </p:nvSpPr>
        <p:spPr>
          <a:xfrm>
            <a:off x="1259632" y="5601942"/>
            <a:ext cx="4961354" cy="347338"/>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5" name="四角形吹き出し 74"/>
          <p:cNvSpPr/>
          <p:nvPr/>
        </p:nvSpPr>
        <p:spPr>
          <a:xfrm>
            <a:off x="6300296" y="5013176"/>
            <a:ext cx="2736200" cy="1080096"/>
          </a:xfrm>
          <a:prstGeom prst="wedgeRectCallout">
            <a:avLst>
              <a:gd name="adj1" fmla="val -58312"/>
              <a:gd name="adj2" fmla="val 20025"/>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r>
              <a:rPr kumimoji="1" lang="ja-JP" altLang="en-US" sz="1050" dirty="0" smtClean="0">
                <a:solidFill>
                  <a:schemeClr val="tx1"/>
                </a:solidFill>
                <a:latin typeface="メイリオ" panose="020B0604030504040204" pitchFamily="50" charset="-128"/>
                <a:ea typeface="メイリオ" panose="020B0604030504040204" pitchFamily="50" charset="-128"/>
              </a:rPr>
              <a:t>クラス名には、</a:t>
            </a:r>
            <a:endParaRPr kumimoji="1" lang="en-US" altLang="ja-JP" sz="1050" dirty="0" smtClean="0">
              <a:solidFill>
                <a:schemeClr val="tx1"/>
              </a:solidFill>
              <a:latin typeface="メイリオ" panose="020B0604030504040204" pitchFamily="50" charset="-128"/>
              <a:ea typeface="メイリオ" panose="020B0604030504040204" pitchFamily="50" charset="-128"/>
            </a:endParaRPr>
          </a:p>
          <a:p>
            <a:pPr algn="l"/>
            <a:r>
              <a:rPr lang="en-US" altLang="ja-JP" sz="1050" dirty="0" err="1" smtClean="0">
                <a:solidFill>
                  <a:schemeClr val="tx1"/>
                </a:solidFill>
                <a:latin typeface="メイリオ" panose="020B0604030504040204" pitchFamily="50" charset="-128"/>
                <a:ea typeface="メイリオ" panose="020B0604030504040204" pitchFamily="50" charset="-128"/>
              </a:rPr>
              <a:t>jpiere.plugin.matrix.window.form</a:t>
            </a:r>
            <a:r>
              <a:rPr lang="en-US" altLang="ja-JP" sz="1050" dirty="0" smtClean="0">
                <a:solidFill>
                  <a:schemeClr val="tx1"/>
                </a:solidFill>
                <a:latin typeface="メイリオ" panose="020B0604030504040204" pitchFamily="50" charset="-128"/>
                <a:ea typeface="メイリオ" panose="020B0604030504040204" pitchFamily="50" charset="-128"/>
              </a:rPr>
              <a:t>. </a:t>
            </a:r>
          </a:p>
          <a:p>
            <a:pPr algn="l"/>
            <a:r>
              <a:rPr lang="ja-JP" altLang="en-US" sz="1050" dirty="0" smtClean="0">
                <a:solidFill>
                  <a:schemeClr val="tx1"/>
                </a:solidFill>
                <a:latin typeface="メイリオ" panose="020B0604030504040204" pitchFamily="50" charset="-128"/>
                <a:ea typeface="メイリオ" panose="020B0604030504040204" pitchFamily="50" charset="-128"/>
              </a:rPr>
              <a:t>　</a:t>
            </a:r>
            <a:r>
              <a:rPr lang="en-US" altLang="ja-JP" sz="1050" dirty="0" smtClean="0">
                <a:solidFill>
                  <a:schemeClr val="tx1"/>
                </a:solidFill>
                <a:latin typeface="メイリオ" panose="020B0604030504040204" pitchFamily="50" charset="-128"/>
                <a:ea typeface="メイリオ" panose="020B0604030504040204" pitchFamily="50" charset="-128"/>
              </a:rPr>
              <a:t>+ </a:t>
            </a:r>
            <a:r>
              <a:rPr lang="ja-JP" altLang="en-US" sz="1050" dirty="0" smtClean="0">
                <a:solidFill>
                  <a:schemeClr val="tx1"/>
                </a:solidFill>
                <a:latin typeface="メイリオ" panose="020B0604030504040204" pitchFamily="50" charset="-128"/>
                <a:ea typeface="メイリオ" panose="020B0604030504040204" pitchFamily="50" charset="-128"/>
              </a:rPr>
              <a:t>マトリクスウィンドウの検索キー</a:t>
            </a:r>
            <a:endParaRPr lang="en-US" altLang="ja-JP" sz="1050" dirty="0" smtClean="0">
              <a:solidFill>
                <a:schemeClr val="tx1"/>
              </a:solidFill>
              <a:latin typeface="メイリオ" panose="020B0604030504040204" pitchFamily="50" charset="-128"/>
              <a:ea typeface="メイリオ" panose="020B0604030504040204" pitchFamily="50" charset="-128"/>
            </a:endParaRPr>
          </a:p>
          <a:p>
            <a:pPr algn="l"/>
            <a:r>
              <a:rPr kumimoji="1" lang="ja-JP" altLang="en-US" sz="1050" dirty="0" smtClean="0">
                <a:solidFill>
                  <a:schemeClr val="tx1"/>
                </a:solidFill>
                <a:latin typeface="メイリオ" panose="020B0604030504040204" pitchFamily="50" charset="-128"/>
                <a:ea typeface="メイリオ" panose="020B0604030504040204" pitchFamily="50" charset="-128"/>
              </a:rPr>
              <a:t>を設定します。</a:t>
            </a:r>
            <a:endParaRPr kumimoji="1" lang="ja-JP" altLang="en-US" sz="1050" dirty="0">
              <a:solidFill>
                <a:schemeClr val="tx1"/>
              </a:solidFill>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139305660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smtClean="0"/>
              <a:t>【</a:t>
            </a:r>
            <a:r>
              <a:rPr kumimoji="1" lang="ja-JP" altLang="en-US" dirty="0" smtClean="0"/>
              <a:t>概要設計</a:t>
            </a:r>
            <a:r>
              <a:rPr kumimoji="1" lang="en-US" altLang="ja-JP" dirty="0" smtClean="0"/>
              <a:t>】</a:t>
            </a:r>
            <a:r>
              <a:rPr lang="ja-JP" altLang="en-US" dirty="0" smtClean="0"/>
              <a:t>マトリクスウィンドウの設定画面</a:t>
            </a:r>
            <a:endParaRPr kumimoji="1" lang="ja-JP" altLang="en-US" dirty="0"/>
          </a:p>
        </p:txBody>
      </p:sp>
      <p:sp>
        <p:nvSpPr>
          <p:cNvPr id="4" name="正方形/長方形 3"/>
          <p:cNvSpPr/>
          <p:nvPr/>
        </p:nvSpPr>
        <p:spPr>
          <a:xfrm>
            <a:off x="251520" y="2132336"/>
            <a:ext cx="5112568" cy="720600"/>
          </a:xfrm>
          <a:prstGeom prst="rect">
            <a:avLst/>
          </a:prstGeom>
          <a:solidFill>
            <a:schemeClr val="bg1"/>
          </a:solidFill>
          <a:ln w="254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26" tIns="45713" rIns="91426" bIns="45713" rtlCol="0" anchor="ctr"/>
          <a:lstStyle/>
          <a:p>
            <a:pPr algn="ctr"/>
            <a:endParaRPr lang="ja-JP" altLang="en-US" dirty="0"/>
          </a:p>
        </p:txBody>
      </p:sp>
      <p:sp>
        <p:nvSpPr>
          <p:cNvPr id="5" name="正方形/長方形 4"/>
          <p:cNvSpPr/>
          <p:nvPr/>
        </p:nvSpPr>
        <p:spPr bwMode="auto">
          <a:xfrm>
            <a:off x="288128" y="2552330"/>
            <a:ext cx="1558601" cy="236300"/>
          </a:xfrm>
          <a:prstGeom prst="rect">
            <a:avLst/>
          </a:prstGeom>
          <a:noFill/>
          <a:ln w="15875" cap="flat" cmpd="sng" algn="ctr">
            <a:noFill/>
            <a:prstDash val="sysDash"/>
            <a:round/>
            <a:headEnd type="none" w="med" len="med"/>
            <a:tailEnd type="none" w="med" len="med"/>
          </a:ln>
          <a:effectLst/>
        </p:spPr>
        <p:txBody>
          <a:bodyPr rIns="0" anchor="ctr"/>
          <a:lstStyle/>
          <a:p>
            <a:pPr algn="l">
              <a:defRPr/>
            </a:pPr>
            <a:r>
              <a:rPr lang="ja-JP" altLang="en-US" sz="800" dirty="0" smtClean="0"/>
              <a:t>マトリクスウィンドウ</a:t>
            </a:r>
            <a:endParaRPr lang="ja-JP" altLang="en-US" sz="800" dirty="0"/>
          </a:p>
        </p:txBody>
      </p:sp>
      <p:grpSp>
        <p:nvGrpSpPr>
          <p:cNvPr id="6" name="グループ化 5"/>
          <p:cNvGrpSpPr/>
          <p:nvPr/>
        </p:nvGrpSpPr>
        <p:grpSpPr>
          <a:xfrm>
            <a:off x="286777" y="2234401"/>
            <a:ext cx="5037932" cy="185935"/>
            <a:chOff x="518802" y="2089641"/>
            <a:chExt cx="8257578" cy="304762"/>
          </a:xfrm>
        </p:grpSpPr>
        <p:pic>
          <p:nvPicPr>
            <p:cNvPr id="7" name="図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174880" y="2130253"/>
              <a:ext cx="223539" cy="223539"/>
            </a:xfrm>
            <a:prstGeom prst="rect">
              <a:avLst/>
            </a:prstGeom>
          </p:spPr>
        </p:pic>
        <p:pic>
          <p:nvPicPr>
            <p:cNvPr id="8" name="図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47547" y="2130253"/>
              <a:ext cx="223539" cy="223539"/>
            </a:xfrm>
            <a:prstGeom prst="rect">
              <a:avLst/>
            </a:prstGeom>
          </p:spPr>
        </p:pic>
        <p:pic>
          <p:nvPicPr>
            <p:cNvPr id="9" name="図 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15529" y="2137247"/>
              <a:ext cx="209550" cy="209550"/>
            </a:xfrm>
            <a:prstGeom prst="rect">
              <a:avLst/>
            </a:prstGeom>
          </p:spPr>
        </p:pic>
        <p:pic>
          <p:nvPicPr>
            <p:cNvPr id="10" name="図 9"/>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051104" y="2137247"/>
              <a:ext cx="209550" cy="209550"/>
            </a:xfrm>
            <a:prstGeom prst="rect">
              <a:avLst/>
            </a:prstGeom>
          </p:spPr>
        </p:pic>
        <p:pic>
          <p:nvPicPr>
            <p:cNvPr id="11" name="図 10"/>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333842" y="2102340"/>
              <a:ext cx="279365" cy="279365"/>
            </a:xfrm>
            <a:prstGeom prst="rect">
              <a:avLst/>
            </a:prstGeom>
          </p:spPr>
        </p:pic>
        <p:pic>
          <p:nvPicPr>
            <p:cNvPr id="12" name="図 11"/>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18802" y="2130253"/>
              <a:ext cx="223539" cy="223539"/>
            </a:xfrm>
            <a:prstGeom prst="rect">
              <a:avLst/>
            </a:prstGeom>
          </p:spPr>
        </p:pic>
        <p:pic>
          <p:nvPicPr>
            <p:cNvPr id="13" name="図 12"/>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098267" y="2130253"/>
              <a:ext cx="223539" cy="223539"/>
            </a:xfrm>
            <a:prstGeom prst="rect">
              <a:avLst/>
            </a:prstGeom>
          </p:spPr>
        </p:pic>
        <p:pic>
          <p:nvPicPr>
            <p:cNvPr id="14" name="図 13"/>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1394994" y="2102340"/>
              <a:ext cx="279365" cy="279365"/>
            </a:xfrm>
            <a:prstGeom prst="rect">
              <a:avLst/>
            </a:prstGeom>
          </p:spPr>
        </p:pic>
        <p:pic>
          <p:nvPicPr>
            <p:cNvPr id="15" name="図 14"/>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3265860" y="2130253"/>
              <a:ext cx="223539" cy="223539"/>
            </a:xfrm>
            <a:prstGeom prst="rect">
              <a:avLst/>
            </a:prstGeom>
          </p:spPr>
        </p:pic>
        <p:pic>
          <p:nvPicPr>
            <p:cNvPr id="16" name="図 15"/>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3562587" y="2130253"/>
              <a:ext cx="223539" cy="223539"/>
            </a:xfrm>
            <a:prstGeom prst="rect">
              <a:avLst/>
            </a:prstGeom>
          </p:spPr>
        </p:pic>
        <p:pic>
          <p:nvPicPr>
            <p:cNvPr id="17" name="図 16"/>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2969133" y="2130253"/>
              <a:ext cx="223539" cy="223539"/>
            </a:xfrm>
            <a:prstGeom prst="rect">
              <a:avLst/>
            </a:prstGeom>
          </p:spPr>
        </p:pic>
        <p:pic>
          <p:nvPicPr>
            <p:cNvPr id="18" name="図 17"/>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3859314" y="2102340"/>
              <a:ext cx="279365" cy="279365"/>
            </a:xfrm>
            <a:prstGeom prst="rect">
              <a:avLst/>
            </a:prstGeom>
            <a:effectLst/>
          </p:spPr>
        </p:pic>
        <p:pic>
          <p:nvPicPr>
            <p:cNvPr id="19" name="図 18"/>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2686395" y="2137247"/>
              <a:ext cx="209550" cy="209550"/>
            </a:xfrm>
            <a:prstGeom prst="rect">
              <a:avLst/>
            </a:prstGeom>
          </p:spPr>
        </p:pic>
        <p:pic>
          <p:nvPicPr>
            <p:cNvPr id="20" name="図 19"/>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a:off x="4564420" y="2102340"/>
              <a:ext cx="279365" cy="279365"/>
            </a:xfrm>
            <a:prstGeom prst="rect">
              <a:avLst/>
            </a:prstGeom>
          </p:spPr>
        </p:pic>
        <p:pic>
          <p:nvPicPr>
            <p:cNvPr id="21" name="図 20"/>
            <p:cNvPicPr>
              <a:picLocks noChangeAspect="1"/>
            </p:cNvPicPr>
            <p:nvPr/>
          </p:nvPicPr>
          <p:blipFill>
            <a:blip r:embed="rId16">
              <a:extLst>
                <a:ext uri="{28A0092B-C50C-407E-A947-70E740481C1C}">
                  <a14:useLocalDpi xmlns:a14="http://schemas.microsoft.com/office/drawing/2010/main" val="0"/>
                </a:ext>
              </a:extLst>
            </a:blip>
            <a:stretch>
              <a:fillRect/>
            </a:stretch>
          </p:blipFill>
          <p:spPr>
            <a:xfrm>
              <a:off x="4211867" y="2102340"/>
              <a:ext cx="279365" cy="279365"/>
            </a:xfrm>
            <a:prstGeom prst="rect">
              <a:avLst/>
            </a:prstGeom>
          </p:spPr>
        </p:pic>
        <p:pic>
          <p:nvPicPr>
            <p:cNvPr id="22" name="図 21"/>
            <p:cNvPicPr>
              <a:picLocks noChangeAspect="1"/>
            </p:cNvPicPr>
            <p:nvPr/>
          </p:nvPicPr>
          <p:blipFill>
            <a:blip r:embed="rId17">
              <a:extLst>
                <a:ext uri="{28A0092B-C50C-407E-A947-70E740481C1C}">
                  <a14:useLocalDpi xmlns:a14="http://schemas.microsoft.com/office/drawing/2010/main" val="0"/>
                </a:ext>
              </a:extLst>
            </a:blip>
            <a:stretch>
              <a:fillRect/>
            </a:stretch>
          </p:blipFill>
          <p:spPr>
            <a:xfrm>
              <a:off x="5213700" y="2130253"/>
              <a:ext cx="223539" cy="223539"/>
            </a:xfrm>
            <a:prstGeom prst="rect">
              <a:avLst/>
            </a:prstGeom>
          </p:spPr>
        </p:pic>
        <p:pic>
          <p:nvPicPr>
            <p:cNvPr id="23" name="図 22"/>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6240930" y="2102290"/>
              <a:ext cx="279464" cy="279464"/>
            </a:xfrm>
            <a:prstGeom prst="rect">
              <a:avLst/>
            </a:prstGeom>
          </p:spPr>
        </p:pic>
        <p:pic>
          <p:nvPicPr>
            <p:cNvPr id="24" name="図 23"/>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5510427" y="2102340"/>
              <a:ext cx="279365" cy="279365"/>
            </a:xfrm>
            <a:prstGeom prst="rect">
              <a:avLst/>
            </a:prstGeom>
          </p:spPr>
        </p:pic>
        <p:pic>
          <p:nvPicPr>
            <p:cNvPr id="25" name="図 24"/>
            <p:cNvPicPr>
              <a:picLocks noChangeAspect="1"/>
            </p:cNvPicPr>
            <p:nvPr/>
          </p:nvPicPr>
          <p:blipFill>
            <a:blip r:embed="rId20">
              <a:extLst>
                <a:ext uri="{28A0092B-C50C-407E-A947-70E740481C1C}">
                  <a14:useLocalDpi xmlns:a14="http://schemas.microsoft.com/office/drawing/2010/main" val="0"/>
                </a:ext>
              </a:extLst>
            </a:blip>
            <a:stretch>
              <a:fillRect/>
            </a:stretch>
          </p:blipFill>
          <p:spPr>
            <a:xfrm>
              <a:off x="7242862" y="2102340"/>
              <a:ext cx="279365" cy="279365"/>
            </a:xfrm>
            <a:prstGeom prst="rect">
              <a:avLst/>
            </a:prstGeom>
          </p:spPr>
        </p:pic>
        <p:pic>
          <p:nvPicPr>
            <p:cNvPr id="26" name="図 25"/>
            <p:cNvPicPr>
              <a:picLocks noChangeAspect="1"/>
            </p:cNvPicPr>
            <p:nvPr/>
          </p:nvPicPr>
          <p:blipFill>
            <a:blip r:embed="rId21">
              <a:extLst>
                <a:ext uri="{28A0092B-C50C-407E-A947-70E740481C1C}">
                  <a14:useLocalDpi xmlns:a14="http://schemas.microsoft.com/office/drawing/2010/main" val="0"/>
                </a:ext>
              </a:extLst>
            </a:blip>
            <a:stretch>
              <a:fillRect/>
            </a:stretch>
          </p:blipFill>
          <p:spPr>
            <a:xfrm>
              <a:off x="6593582" y="2102340"/>
              <a:ext cx="279365" cy="279365"/>
            </a:xfrm>
            <a:prstGeom prst="rect">
              <a:avLst/>
            </a:prstGeom>
          </p:spPr>
        </p:pic>
        <p:pic>
          <p:nvPicPr>
            <p:cNvPr id="27" name="図 26"/>
            <p:cNvPicPr>
              <a:picLocks noChangeAspect="1"/>
            </p:cNvPicPr>
            <p:nvPr/>
          </p:nvPicPr>
          <p:blipFill>
            <a:blip r:embed="rId22">
              <a:extLst>
                <a:ext uri="{28A0092B-C50C-407E-A947-70E740481C1C}">
                  <a14:useLocalDpi xmlns:a14="http://schemas.microsoft.com/office/drawing/2010/main" val="0"/>
                </a:ext>
              </a:extLst>
            </a:blip>
            <a:stretch>
              <a:fillRect/>
            </a:stretch>
          </p:blipFill>
          <p:spPr>
            <a:xfrm>
              <a:off x="6946135" y="2130253"/>
              <a:ext cx="223539" cy="223539"/>
            </a:xfrm>
            <a:prstGeom prst="rect">
              <a:avLst/>
            </a:prstGeom>
          </p:spPr>
        </p:pic>
        <p:pic>
          <p:nvPicPr>
            <p:cNvPr id="28" name="図 27"/>
            <p:cNvPicPr>
              <a:picLocks noChangeAspect="1"/>
            </p:cNvPicPr>
            <p:nvPr/>
          </p:nvPicPr>
          <p:blipFill>
            <a:blip r:embed="rId23">
              <a:extLst>
                <a:ext uri="{28A0092B-C50C-407E-A947-70E740481C1C}">
                  <a14:useLocalDpi xmlns:a14="http://schemas.microsoft.com/office/drawing/2010/main" val="0"/>
                </a:ext>
              </a:extLst>
            </a:blip>
            <a:stretch>
              <a:fillRect/>
            </a:stretch>
          </p:blipFill>
          <p:spPr>
            <a:xfrm>
              <a:off x="4916973" y="2130253"/>
              <a:ext cx="223539" cy="223539"/>
            </a:xfrm>
            <a:prstGeom prst="rect">
              <a:avLst/>
            </a:prstGeom>
          </p:spPr>
        </p:pic>
        <p:pic>
          <p:nvPicPr>
            <p:cNvPr id="29" name="図 28"/>
            <p:cNvPicPr>
              <a:picLocks noChangeAspect="1"/>
            </p:cNvPicPr>
            <p:nvPr/>
          </p:nvPicPr>
          <p:blipFill>
            <a:blip r:embed="rId24">
              <a:extLst>
                <a:ext uri="{28A0092B-C50C-407E-A947-70E740481C1C}">
                  <a14:useLocalDpi xmlns:a14="http://schemas.microsoft.com/office/drawing/2010/main" val="0"/>
                </a:ext>
              </a:extLst>
            </a:blip>
            <a:stretch>
              <a:fillRect/>
            </a:stretch>
          </p:blipFill>
          <p:spPr>
            <a:xfrm>
              <a:off x="7878153" y="2130253"/>
              <a:ext cx="223539" cy="223539"/>
            </a:xfrm>
            <a:prstGeom prst="rect">
              <a:avLst/>
            </a:prstGeom>
          </p:spPr>
        </p:pic>
        <p:pic>
          <p:nvPicPr>
            <p:cNvPr id="30" name="図 29"/>
            <p:cNvPicPr>
              <a:picLocks noChangeAspect="1"/>
            </p:cNvPicPr>
            <p:nvPr/>
          </p:nvPicPr>
          <p:blipFill>
            <a:blip r:embed="rId25">
              <a:extLst>
                <a:ext uri="{28A0092B-C50C-407E-A947-70E740481C1C}">
                  <a14:useLocalDpi xmlns:a14="http://schemas.microsoft.com/office/drawing/2010/main" val="0"/>
                </a:ext>
              </a:extLst>
            </a:blip>
            <a:stretch>
              <a:fillRect/>
            </a:stretch>
          </p:blipFill>
          <p:spPr>
            <a:xfrm>
              <a:off x="8471618" y="2089641"/>
              <a:ext cx="304762" cy="304762"/>
            </a:xfrm>
            <a:prstGeom prst="rect">
              <a:avLst/>
            </a:prstGeom>
          </p:spPr>
        </p:pic>
        <p:pic>
          <p:nvPicPr>
            <p:cNvPr id="31" name="図 30"/>
            <p:cNvPicPr>
              <a:picLocks noChangeAspect="1"/>
            </p:cNvPicPr>
            <p:nvPr/>
          </p:nvPicPr>
          <p:blipFill>
            <a:blip r:embed="rId26">
              <a:extLst>
                <a:ext uri="{28A0092B-C50C-407E-A947-70E740481C1C}">
                  <a14:useLocalDpi xmlns:a14="http://schemas.microsoft.com/office/drawing/2010/main" val="0"/>
                </a:ext>
              </a:extLst>
            </a:blip>
            <a:stretch>
              <a:fillRect/>
            </a:stretch>
          </p:blipFill>
          <p:spPr>
            <a:xfrm>
              <a:off x="7595415" y="2137247"/>
              <a:ext cx="209550" cy="209550"/>
            </a:xfrm>
            <a:prstGeom prst="rect">
              <a:avLst/>
            </a:prstGeom>
          </p:spPr>
        </p:pic>
        <p:pic>
          <p:nvPicPr>
            <p:cNvPr id="32" name="図 31"/>
            <p:cNvPicPr>
              <a:picLocks noChangeAspect="1"/>
            </p:cNvPicPr>
            <p:nvPr/>
          </p:nvPicPr>
          <p:blipFill>
            <a:blip r:embed="rId27">
              <a:extLst>
                <a:ext uri="{28A0092B-C50C-407E-A947-70E740481C1C}">
                  <a14:useLocalDpi xmlns:a14="http://schemas.microsoft.com/office/drawing/2010/main" val="0"/>
                </a:ext>
              </a:extLst>
            </a:blip>
            <a:stretch>
              <a:fillRect/>
            </a:stretch>
          </p:blipFill>
          <p:spPr>
            <a:xfrm>
              <a:off x="5862980" y="2089641"/>
              <a:ext cx="304762" cy="304762"/>
            </a:xfrm>
            <a:prstGeom prst="rect">
              <a:avLst/>
            </a:prstGeom>
          </p:spPr>
        </p:pic>
      </p:grpSp>
      <p:pic>
        <p:nvPicPr>
          <p:cNvPr id="33" name="図 32"/>
          <p:cNvPicPr>
            <a:picLocks noChangeAspect="1"/>
          </p:cNvPicPr>
          <p:nvPr/>
        </p:nvPicPr>
        <p:blipFill>
          <a:blip r:embed="rId28">
            <a:extLst>
              <a:ext uri="{28A0092B-C50C-407E-A947-70E740481C1C}">
                <a14:useLocalDpi xmlns:a14="http://schemas.microsoft.com/office/drawing/2010/main" val="0"/>
              </a:ext>
            </a:extLst>
          </a:blip>
          <a:stretch>
            <a:fillRect/>
          </a:stretch>
        </p:blipFill>
        <p:spPr>
          <a:xfrm>
            <a:off x="2915816" y="2530798"/>
            <a:ext cx="279365" cy="279365"/>
          </a:xfrm>
          <a:prstGeom prst="rect">
            <a:avLst/>
          </a:prstGeom>
        </p:spPr>
      </p:pic>
      <p:pic>
        <p:nvPicPr>
          <p:cNvPr id="34" name="図 33"/>
          <p:cNvPicPr>
            <a:picLocks noChangeAspect="1"/>
          </p:cNvPicPr>
          <p:nvPr/>
        </p:nvPicPr>
        <p:blipFill>
          <a:blip r:embed="rId29">
            <a:extLst>
              <a:ext uri="{28A0092B-C50C-407E-A947-70E740481C1C}">
                <a14:useLocalDpi xmlns:a14="http://schemas.microsoft.com/office/drawing/2010/main" val="0"/>
              </a:ext>
            </a:extLst>
          </a:blip>
          <a:stretch>
            <a:fillRect/>
          </a:stretch>
        </p:blipFill>
        <p:spPr>
          <a:xfrm>
            <a:off x="5021341" y="2530798"/>
            <a:ext cx="279365" cy="279365"/>
          </a:xfrm>
          <a:prstGeom prst="rect">
            <a:avLst/>
          </a:prstGeom>
        </p:spPr>
      </p:pic>
      <p:pic>
        <p:nvPicPr>
          <p:cNvPr id="35" name="図 34"/>
          <p:cNvPicPr>
            <a:picLocks noChangeAspect="1"/>
          </p:cNvPicPr>
          <p:nvPr/>
        </p:nvPicPr>
        <p:blipFill>
          <a:blip r:embed="rId30">
            <a:extLst>
              <a:ext uri="{28A0092B-C50C-407E-A947-70E740481C1C}">
                <a14:useLocalDpi xmlns:a14="http://schemas.microsoft.com/office/drawing/2010/main" val="0"/>
              </a:ext>
            </a:extLst>
          </a:blip>
          <a:stretch>
            <a:fillRect/>
          </a:stretch>
        </p:blipFill>
        <p:spPr>
          <a:xfrm>
            <a:off x="3131840" y="2530798"/>
            <a:ext cx="279365" cy="279365"/>
          </a:xfrm>
          <a:prstGeom prst="rect">
            <a:avLst/>
          </a:prstGeom>
        </p:spPr>
      </p:pic>
      <p:pic>
        <p:nvPicPr>
          <p:cNvPr id="36" name="図 35"/>
          <p:cNvPicPr>
            <a:picLocks noChangeAspect="1"/>
          </p:cNvPicPr>
          <p:nvPr/>
        </p:nvPicPr>
        <p:blipFill>
          <a:blip r:embed="rId31">
            <a:extLst>
              <a:ext uri="{28A0092B-C50C-407E-A947-70E740481C1C}">
                <a14:useLocalDpi xmlns:a14="http://schemas.microsoft.com/office/drawing/2010/main" val="0"/>
              </a:ext>
            </a:extLst>
          </a:blip>
          <a:stretch>
            <a:fillRect/>
          </a:stretch>
        </p:blipFill>
        <p:spPr>
          <a:xfrm>
            <a:off x="4796650" y="2530798"/>
            <a:ext cx="279365" cy="279365"/>
          </a:xfrm>
          <a:prstGeom prst="rect">
            <a:avLst/>
          </a:prstGeom>
        </p:spPr>
      </p:pic>
      <p:sp>
        <p:nvSpPr>
          <p:cNvPr id="37" name="正方形/長方形 36"/>
          <p:cNvSpPr/>
          <p:nvPr/>
        </p:nvSpPr>
        <p:spPr bwMode="auto">
          <a:xfrm>
            <a:off x="3341171" y="2552330"/>
            <a:ext cx="1469566" cy="236300"/>
          </a:xfrm>
          <a:prstGeom prst="rect">
            <a:avLst/>
          </a:prstGeom>
          <a:noFill/>
          <a:ln w="15875" cap="flat" cmpd="sng" algn="ctr">
            <a:noFill/>
            <a:prstDash val="sysDash"/>
            <a:round/>
            <a:headEnd type="none" w="med" len="med"/>
            <a:tailEnd type="none" w="med" len="med"/>
          </a:ln>
          <a:effectLst/>
        </p:spPr>
        <p:txBody>
          <a:bodyPr rIns="0" anchor="ctr"/>
          <a:lstStyle/>
          <a:p>
            <a:pPr algn="ctr">
              <a:defRPr/>
            </a:pPr>
            <a:r>
              <a:rPr lang="en-US" altLang="ja-JP" sz="800" dirty="0" smtClean="0"/>
              <a:t>[ </a:t>
            </a:r>
            <a:r>
              <a:rPr lang="ja-JP" altLang="en-US" sz="800" dirty="0" smtClean="0"/>
              <a:t>選択レコード</a:t>
            </a:r>
            <a:r>
              <a:rPr lang="en-US" altLang="ja-JP" sz="800" dirty="0" smtClean="0"/>
              <a:t>/</a:t>
            </a:r>
            <a:r>
              <a:rPr lang="ja-JP" altLang="en-US" sz="800" dirty="0" smtClean="0"/>
              <a:t>表示レコード数</a:t>
            </a:r>
            <a:r>
              <a:rPr lang="en-US" altLang="ja-JP" sz="800" dirty="0" smtClean="0"/>
              <a:t>]</a:t>
            </a:r>
            <a:endParaRPr lang="ja-JP" altLang="en-US" sz="800" dirty="0"/>
          </a:p>
        </p:txBody>
      </p:sp>
      <p:sp>
        <p:nvSpPr>
          <p:cNvPr id="38" name="正方形/長方形 37"/>
          <p:cNvSpPr/>
          <p:nvPr/>
        </p:nvSpPr>
        <p:spPr>
          <a:xfrm>
            <a:off x="251520" y="2852913"/>
            <a:ext cx="5112568" cy="3096367"/>
          </a:xfrm>
          <a:prstGeom prst="rect">
            <a:avLst/>
          </a:prstGeom>
          <a:solidFill>
            <a:schemeClr val="bg1"/>
          </a:solidFill>
          <a:ln w="254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26" tIns="45713" rIns="91426" bIns="45713" rtlCol="0" anchor="ctr"/>
          <a:lstStyle/>
          <a:p>
            <a:pPr algn="ctr"/>
            <a:endParaRPr kumimoji="1" lang="ja-JP" altLang="en-US" dirty="0"/>
          </a:p>
        </p:txBody>
      </p:sp>
      <p:sp>
        <p:nvSpPr>
          <p:cNvPr id="39" name="正方形/長方形 38"/>
          <p:cNvSpPr/>
          <p:nvPr/>
        </p:nvSpPr>
        <p:spPr>
          <a:xfrm>
            <a:off x="1331800" y="2924944"/>
            <a:ext cx="1440000" cy="216000"/>
          </a:xfrm>
          <a:prstGeom prst="rect">
            <a:avLst/>
          </a:prstGeom>
          <a:solidFill>
            <a:schemeClr val="bg1">
              <a:lumMod val="75000"/>
            </a:schemeClr>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l"/>
            <a:r>
              <a:rPr lang="en-US" altLang="ja-JP" sz="800" dirty="0" smtClean="0">
                <a:solidFill>
                  <a:schemeClr val="tx1"/>
                </a:solidFill>
                <a:latin typeface="Meiryo UI" pitchFamily="50" charset="-128"/>
                <a:ea typeface="Meiryo UI" pitchFamily="50" charset="-128"/>
                <a:cs typeface="Meiryo UI" pitchFamily="50" charset="-128"/>
              </a:rPr>
              <a:t>(</a:t>
            </a:r>
            <a:r>
              <a:rPr lang="en-US" altLang="ja-JP" sz="800" dirty="0" err="1" smtClean="0">
                <a:solidFill>
                  <a:schemeClr val="tx1"/>
                </a:solidFill>
                <a:latin typeface="Meiryo UI" pitchFamily="50" charset="-128"/>
                <a:ea typeface="Meiryo UI" pitchFamily="50" charset="-128"/>
                <a:cs typeface="Meiryo UI" pitchFamily="50" charset="-128"/>
              </a:rPr>
              <a:t>AD_Client_ID</a:t>
            </a:r>
            <a:r>
              <a:rPr lang="en-US" altLang="ja-JP" sz="800" dirty="0" smtClean="0">
                <a:solidFill>
                  <a:schemeClr val="tx1"/>
                </a:solidFill>
                <a:latin typeface="Meiryo UI" pitchFamily="50" charset="-128"/>
                <a:ea typeface="Meiryo UI" pitchFamily="50" charset="-128"/>
                <a:cs typeface="Meiryo UI" pitchFamily="50" charset="-128"/>
              </a:rPr>
              <a:t>)</a:t>
            </a:r>
            <a:endParaRPr lang="ja-JP" altLang="en-US" sz="800" dirty="0">
              <a:solidFill>
                <a:schemeClr val="tx1"/>
              </a:solidFill>
              <a:latin typeface="Meiryo UI" pitchFamily="50" charset="-128"/>
              <a:ea typeface="Meiryo UI" pitchFamily="50" charset="-128"/>
              <a:cs typeface="Meiryo UI" pitchFamily="50" charset="-128"/>
            </a:endParaRPr>
          </a:p>
        </p:txBody>
      </p:sp>
      <p:sp>
        <p:nvSpPr>
          <p:cNvPr id="40" name="1 つの角を丸めた四角形 39"/>
          <p:cNvSpPr/>
          <p:nvPr/>
        </p:nvSpPr>
        <p:spPr>
          <a:xfrm>
            <a:off x="254087" y="1844824"/>
            <a:ext cx="1440000" cy="288000"/>
          </a:xfrm>
          <a:prstGeom prst="snipRoundRect">
            <a:avLst/>
          </a:prstGeom>
          <a:solidFill>
            <a:schemeClr val="bg1"/>
          </a:solidFill>
          <a:ln w="254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26" tIns="45713" rIns="91426" bIns="45713" rtlCol="0" anchor="ctr"/>
          <a:lstStyle/>
          <a:p>
            <a:pPr algn="ctr"/>
            <a:r>
              <a:rPr lang="ja-JP" altLang="en-US" sz="1050" dirty="0" smtClean="0">
                <a:solidFill>
                  <a:schemeClr val="tx1"/>
                </a:solidFill>
                <a:latin typeface="HGPｺﾞｼｯｸM" pitchFamily="50" charset="-128"/>
                <a:ea typeface="HGPｺﾞｼｯｸM" pitchFamily="50" charset="-128"/>
              </a:rPr>
              <a:t>マトリクスウィンドウ</a:t>
            </a:r>
            <a:endParaRPr lang="ja-JP" altLang="en-US" sz="1050" dirty="0">
              <a:solidFill>
                <a:schemeClr val="tx1"/>
              </a:solidFill>
              <a:latin typeface="HGPｺﾞｼｯｸM" pitchFamily="50" charset="-128"/>
              <a:ea typeface="HGPｺﾞｼｯｸM" pitchFamily="50" charset="-128"/>
            </a:endParaRPr>
          </a:p>
        </p:txBody>
      </p:sp>
      <p:sp>
        <p:nvSpPr>
          <p:cNvPr id="41" name="正方形/長方形 40"/>
          <p:cNvSpPr/>
          <p:nvPr/>
        </p:nvSpPr>
        <p:spPr>
          <a:xfrm>
            <a:off x="243459" y="2924944"/>
            <a:ext cx="1080000" cy="21600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r"/>
            <a:r>
              <a:rPr lang="ja-JP" altLang="en-US" sz="800" dirty="0" smtClean="0">
                <a:solidFill>
                  <a:schemeClr val="tx1"/>
                </a:solidFill>
                <a:latin typeface="HGPｺﾞｼｯｸM" pitchFamily="50" charset="-128"/>
                <a:ea typeface="HGPｺﾞｼｯｸM" pitchFamily="50" charset="-128"/>
              </a:rPr>
              <a:t>クライアント</a:t>
            </a:r>
            <a:endParaRPr lang="ja-JP" altLang="en-US" sz="800" dirty="0">
              <a:solidFill>
                <a:schemeClr val="tx1"/>
              </a:solidFill>
              <a:latin typeface="HGPｺﾞｼｯｸM" pitchFamily="50" charset="-128"/>
              <a:ea typeface="HGPｺﾞｼｯｸM" pitchFamily="50" charset="-128"/>
            </a:endParaRPr>
          </a:p>
        </p:txBody>
      </p:sp>
      <p:sp>
        <p:nvSpPr>
          <p:cNvPr id="42" name="正方形/長方形 41"/>
          <p:cNvSpPr/>
          <p:nvPr/>
        </p:nvSpPr>
        <p:spPr>
          <a:xfrm>
            <a:off x="3851928" y="2924920"/>
            <a:ext cx="1440000" cy="216000"/>
          </a:xfrm>
          <a:prstGeom prst="rect">
            <a:avLst/>
          </a:prstGeom>
          <a:solidFill>
            <a:schemeClr val="bg1"/>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l"/>
            <a:r>
              <a:rPr lang="en-US" altLang="ja-JP" sz="800" dirty="0" smtClean="0">
                <a:solidFill>
                  <a:schemeClr val="tx1"/>
                </a:solidFill>
                <a:latin typeface="Meiryo UI" pitchFamily="50" charset="-128"/>
                <a:ea typeface="Meiryo UI" pitchFamily="50" charset="-128"/>
                <a:cs typeface="Meiryo UI" pitchFamily="50" charset="-128"/>
              </a:rPr>
              <a:t>(</a:t>
            </a:r>
            <a:r>
              <a:rPr lang="en-US" altLang="ja-JP" sz="800" dirty="0" err="1" smtClean="0">
                <a:solidFill>
                  <a:schemeClr val="tx1"/>
                </a:solidFill>
                <a:latin typeface="Meiryo UI" pitchFamily="50" charset="-128"/>
                <a:ea typeface="Meiryo UI" pitchFamily="50" charset="-128"/>
                <a:cs typeface="Meiryo UI" pitchFamily="50" charset="-128"/>
              </a:rPr>
              <a:t>AD_Org_ID</a:t>
            </a:r>
            <a:r>
              <a:rPr lang="en-US" altLang="ja-JP" sz="800" dirty="0" smtClean="0">
                <a:solidFill>
                  <a:schemeClr val="tx1"/>
                </a:solidFill>
                <a:latin typeface="Meiryo UI" pitchFamily="50" charset="-128"/>
                <a:ea typeface="Meiryo UI" pitchFamily="50" charset="-128"/>
                <a:cs typeface="Meiryo UI" pitchFamily="50" charset="-128"/>
              </a:rPr>
              <a:t>)</a:t>
            </a:r>
            <a:endParaRPr lang="ja-JP" altLang="en-US" sz="800" dirty="0">
              <a:solidFill>
                <a:schemeClr val="tx1"/>
              </a:solidFill>
              <a:latin typeface="Meiryo UI" pitchFamily="50" charset="-128"/>
              <a:ea typeface="Meiryo UI" pitchFamily="50" charset="-128"/>
              <a:cs typeface="Meiryo UI" pitchFamily="50" charset="-128"/>
            </a:endParaRPr>
          </a:p>
        </p:txBody>
      </p:sp>
      <p:sp>
        <p:nvSpPr>
          <p:cNvPr id="43" name="正方形/長方形 42"/>
          <p:cNvSpPr/>
          <p:nvPr/>
        </p:nvSpPr>
        <p:spPr>
          <a:xfrm>
            <a:off x="2763892" y="2924920"/>
            <a:ext cx="1080000" cy="21600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r"/>
            <a:r>
              <a:rPr lang="ja-JP" altLang="en-US" sz="800" dirty="0" smtClean="0">
                <a:solidFill>
                  <a:schemeClr val="tx1"/>
                </a:solidFill>
                <a:latin typeface="HGPｺﾞｼｯｸM" pitchFamily="50" charset="-128"/>
                <a:ea typeface="HGPｺﾞｼｯｸM" pitchFamily="50" charset="-128"/>
              </a:rPr>
              <a:t>組織</a:t>
            </a:r>
            <a:endParaRPr lang="ja-JP" altLang="en-US" sz="800" dirty="0">
              <a:solidFill>
                <a:schemeClr val="tx1"/>
              </a:solidFill>
              <a:latin typeface="HGPｺﾞｼｯｸM" pitchFamily="50" charset="-128"/>
              <a:ea typeface="HGPｺﾞｼｯｸM" pitchFamily="50" charset="-128"/>
            </a:endParaRPr>
          </a:p>
        </p:txBody>
      </p:sp>
      <p:sp>
        <p:nvSpPr>
          <p:cNvPr id="44" name="正方形/長方形 43"/>
          <p:cNvSpPr/>
          <p:nvPr/>
        </p:nvSpPr>
        <p:spPr>
          <a:xfrm>
            <a:off x="1331672" y="4582640"/>
            <a:ext cx="1440000" cy="216000"/>
          </a:xfrm>
          <a:prstGeom prst="rect">
            <a:avLst/>
          </a:prstGeom>
          <a:solidFill>
            <a:schemeClr val="bg1"/>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l"/>
            <a:r>
              <a:rPr lang="en-US" altLang="ja-JP" sz="800" dirty="0" smtClean="0">
                <a:solidFill>
                  <a:schemeClr val="tx1"/>
                </a:solidFill>
                <a:latin typeface="Meiryo UI" pitchFamily="50" charset="-128"/>
                <a:ea typeface="Meiryo UI" pitchFamily="50" charset="-128"/>
                <a:cs typeface="Meiryo UI" pitchFamily="50" charset="-128"/>
              </a:rPr>
              <a:t>(</a:t>
            </a:r>
            <a:r>
              <a:rPr lang="en-US" altLang="ja-JP" sz="800" dirty="0" err="1" smtClean="0">
                <a:solidFill>
                  <a:schemeClr val="tx1"/>
                </a:solidFill>
                <a:latin typeface="Meiryo UI" pitchFamily="50" charset="-128"/>
                <a:ea typeface="Meiryo UI" pitchFamily="50" charset="-128"/>
                <a:cs typeface="Meiryo UI" pitchFamily="50" charset="-128"/>
              </a:rPr>
              <a:t>AD_Tab_ID</a:t>
            </a:r>
            <a:r>
              <a:rPr lang="en-US" altLang="ja-JP" sz="800" dirty="0" smtClean="0">
                <a:solidFill>
                  <a:schemeClr val="tx1"/>
                </a:solidFill>
                <a:latin typeface="Meiryo UI" pitchFamily="50" charset="-128"/>
                <a:ea typeface="Meiryo UI" pitchFamily="50" charset="-128"/>
                <a:cs typeface="Meiryo UI" pitchFamily="50" charset="-128"/>
              </a:rPr>
              <a:t>)</a:t>
            </a:r>
            <a:endParaRPr lang="ja-JP" altLang="en-US" sz="800" dirty="0">
              <a:solidFill>
                <a:schemeClr val="tx1"/>
              </a:solidFill>
              <a:latin typeface="Meiryo UI" pitchFamily="50" charset="-128"/>
              <a:ea typeface="Meiryo UI" pitchFamily="50" charset="-128"/>
              <a:cs typeface="Meiryo UI" pitchFamily="50" charset="-128"/>
            </a:endParaRPr>
          </a:p>
        </p:txBody>
      </p:sp>
      <p:sp>
        <p:nvSpPr>
          <p:cNvPr id="45" name="正方形/長方形 44"/>
          <p:cNvSpPr/>
          <p:nvPr/>
        </p:nvSpPr>
        <p:spPr>
          <a:xfrm>
            <a:off x="243331" y="4582640"/>
            <a:ext cx="1080000" cy="21600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r"/>
            <a:r>
              <a:rPr lang="ja-JP" altLang="en-US" sz="800" dirty="0" smtClean="0">
                <a:solidFill>
                  <a:schemeClr val="tx1"/>
                </a:solidFill>
                <a:latin typeface="HGPｺﾞｼｯｸM" pitchFamily="50" charset="-128"/>
                <a:ea typeface="HGPｺﾞｼｯｸM" pitchFamily="50" charset="-128"/>
              </a:rPr>
              <a:t>タブ</a:t>
            </a:r>
            <a:r>
              <a:rPr lang="en-US" altLang="ja-JP" sz="800" dirty="0" smtClean="0">
                <a:solidFill>
                  <a:schemeClr val="tx1"/>
                </a:solidFill>
                <a:latin typeface="HGPｺﾞｼｯｸM" pitchFamily="50" charset="-128"/>
                <a:ea typeface="HGPｺﾞｼｯｸM" pitchFamily="50" charset="-128"/>
              </a:rPr>
              <a:t>*</a:t>
            </a:r>
            <a:endParaRPr lang="ja-JP" altLang="en-US" sz="800" dirty="0">
              <a:solidFill>
                <a:schemeClr val="tx1"/>
              </a:solidFill>
              <a:latin typeface="HGPｺﾞｼｯｸM" pitchFamily="50" charset="-128"/>
              <a:ea typeface="HGPｺﾞｼｯｸM" pitchFamily="50" charset="-128"/>
            </a:endParaRPr>
          </a:p>
        </p:txBody>
      </p:sp>
      <p:sp>
        <p:nvSpPr>
          <p:cNvPr id="46" name="正方形/長方形 45"/>
          <p:cNvSpPr/>
          <p:nvPr/>
        </p:nvSpPr>
        <p:spPr>
          <a:xfrm>
            <a:off x="1331648" y="4870648"/>
            <a:ext cx="1440000" cy="216000"/>
          </a:xfrm>
          <a:prstGeom prst="rect">
            <a:avLst/>
          </a:prstGeom>
          <a:solidFill>
            <a:schemeClr val="bg1"/>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l"/>
            <a:r>
              <a:rPr lang="en-US" altLang="ja-JP" sz="700" dirty="0" smtClean="0">
                <a:solidFill>
                  <a:schemeClr val="tx1"/>
                </a:solidFill>
                <a:latin typeface="Meiryo UI" pitchFamily="50" charset="-128"/>
                <a:ea typeface="Meiryo UI" pitchFamily="50" charset="-128"/>
                <a:cs typeface="Meiryo UI" pitchFamily="50" charset="-128"/>
              </a:rPr>
              <a:t>(</a:t>
            </a:r>
            <a:r>
              <a:rPr lang="en-US" altLang="ja-JP" sz="700" dirty="0" err="1" smtClean="0">
                <a:solidFill>
                  <a:schemeClr val="tx1"/>
                </a:solidFill>
                <a:latin typeface="Meiryo UI" pitchFamily="50" charset="-128"/>
                <a:ea typeface="Meiryo UI" pitchFamily="50" charset="-128"/>
                <a:cs typeface="Meiryo UI" pitchFamily="50" charset="-128"/>
              </a:rPr>
              <a:t>JP_MatrixColumnKey_ID</a:t>
            </a:r>
            <a:r>
              <a:rPr lang="en-US" altLang="ja-JP" sz="700" dirty="0" smtClean="0">
                <a:solidFill>
                  <a:schemeClr val="tx1"/>
                </a:solidFill>
                <a:latin typeface="Meiryo UI" pitchFamily="50" charset="-128"/>
                <a:ea typeface="Meiryo UI" pitchFamily="50" charset="-128"/>
                <a:cs typeface="Meiryo UI" pitchFamily="50" charset="-128"/>
              </a:rPr>
              <a:t>)</a:t>
            </a:r>
            <a:endParaRPr lang="ja-JP" altLang="en-US" sz="700" dirty="0">
              <a:solidFill>
                <a:schemeClr val="tx1"/>
              </a:solidFill>
              <a:latin typeface="Meiryo UI" pitchFamily="50" charset="-128"/>
              <a:ea typeface="Meiryo UI" pitchFamily="50" charset="-128"/>
              <a:cs typeface="Meiryo UI" pitchFamily="50" charset="-128"/>
            </a:endParaRPr>
          </a:p>
        </p:txBody>
      </p:sp>
      <p:sp>
        <p:nvSpPr>
          <p:cNvPr id="47" name="正方形/長方形 46"/>
          <p:cNvSpPr/>
          <p:nvPr/>
        </p:nvSpPr>
        <p:spPr>
          <a:xfrm>
            <a:off x="243307" y="4870648"/>
            <a:ext cx="1080000" cy="21600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r"/>
            <a:r>
              <a:rPr lang="ja-JP" altLang="en-US" sz="800" dirty="0" smtClean="0">
                <a:solidFill>
                  <a:schemeClr val="tx1"/>
                </a:solidFill>
                <a:latin typeface="HGPｺﾞｼｯｸM" pitchFamily="50" charset="-128"/>
                <a:ea typeface="HGPｺﾞｼｯｸM" pitchFamily="50" charset="-128"/>
              </a:rPr>
              <a:t>列キーフィールド</a:t>
            </a:r>
            <a:r>
              <a:rPr lang="en-US" altLang="ja-JP" sz="800" dirty="0" smtClean="0">
                <a:solidFill>
                  <a:schemeClr val="tx1"/>
                </a:solidFill>
                <a:latin typeface="HGPｺﾞｼｯｸM" pitchFamily="50" charset="-128"/>
                <a:ea typeface="HGPｺﾞｼｯｸM" pitchFamily="50" charset="-128"/>
              </a:rPr>
              <a:t>*</a:t>
            </a:r>
            <a:endParaRPr lang="ja-JP" altLang="en-US" sz="800" dirty="0">
              <a:solidFill>
                <a:schemeClr val="tx1"/>
              </a:solidFill>
              <a:latin typeface="HGPｺﾞｼｯｸM" pitchFamily="50" charset="-128"/>
              <a:ea typeface="HGPｺﾞｼｯｸM" pitchFamily="50" charset="-128"/>
            </a:endParaRPr>
          </a:p>
        </p:txBody>
      </p:sp>
      <p:sp>
        <p:nvSpPr>
          <p:cNvPr id="50" name="正方形/長方形 49"/>
          <p:cNvSpPr/>
          <p:nvPr/>
        </p:nvSpPr>
        <p:spPr>
          <a:xfrm>
            <a:off x="1331648" y="4293840"/>
            <a:ext cx="1440000" cy="216000"/>
          </a:xfrm>
          <a:prstGeom prst="rect">
            <a:avLst/>
          </a:prstGeom>
          <a:solidFill>
            <a:schemeClr val="bg1"/>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l"/>
            <a:r>
              <a:rPr lang="en-US" altLang="ja-JP" sz="800" dirty="0" smtClean="0">
                <a:solidFill>
                  <a:schemeClr val="tx1"/>
                </a:solidFill>
                <a:latin typeface="Meiryo UI" pitchFamily="50" charset="-128"/>
                <a:ea typeface="Meiryo UI" pitchFamily="50" charset="-128"/>
                <a:cs typeface="Meiryo UI" pitchFamily="50" charset="-128"/>
              </a:rPr>
              <a:t>(</a:t>
            </a:r>
            <a:r>
              <a:rPr lang="en-US" altLang="ja-JP" sz="800" dirty="0" err="1" smtClean="0">
                <a:solidFill>
                  <a:schemeClr val="tx1"/>
                </a:solidFill>
                <a:latin typeface="Meiryo UI" pitchFamily="50" charset="-128"/>
                <a:ea typeface="Meiryo UI" pitchFamily="50" charset="-128"/>
                <a:cs typeface="Meiryo UI" pitchFamily="50" charset="-128"/>
              </a:rPr>
              <a:t>AD_Window_ID</a:t>
            </a:r>
            <a:r>
              <a:rPr lang="en-US" altLang="ja-JP" sz="800" dirty="0" smtClean="0">
                <a:solidFill>
                  <a:schemeClr val="tx1"/>
                </a:solidFill>
                <a:latin typeface="Meiryo UI" pitchFamily="50" charset="-128"/>
                <a:ea typeface="Meiryo UI" pitchFamily="50" charset="-128"/>
                <a:cs typeface="Meiryo UI" pitchFamily="50" charset="-128"/>
              </a:rPr>
              <a:t>)</a:t>
            </a:r>
            <a:endParaRPr lang="ja-JP" altLang="en-US" sz="800" dirty="0">
              <a:solidFill>
                <a:schemeClr val="tx1"/>
              </a:solidFill>
              <a:latin typeface="Meiryo UI" pitchFamily="50" charset="-128"/>
              <a:ea typeface="Meiryo UI" pitchFamily="50" charset="-128"/>
              <a:cs typeface="Meiryo UI" pitchFamily="50" charset="-128"/>
            </a:endParaRPr>
          </a:p>
        </p:txBody>
      </p:sp>
      <p:sp>
        <p:nvSpPr>
          <p:cNvPr id="51" name="正方形/長方形 50"/>
          <p:cNvSpPr/>
          <p:nvPr/>
        </p:nvSpPr>
        <p:spPr>
          <a:xfrm>
            <a:off x="243307" y="4293840"/>
            <a:ext cx="1080000" cy="21600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r"/>
            <a:r>
              <a:rPr lang="ja-JP" altLang="en-US" sz="800" dirty="0" smtClean="0">
                <a:solidFill>
                  <a:schemeClr val="tx1"/>
                </a:solidFill>
                <a:latin typeface="HGPｺﾞｼｯｸM" pitchFamily="50" charset="-128"/>
                <a:ea typeface="HGPｺﾞｼｯｸM" pitchFamily="50" charset="-128"/>
              </a:rPr>
              <a:t>ウィンドウ</a:t>
            </a:r>
            <a:r>
              <a:rPr lang="en-US" altLang="ja-JP" sz="800" dirty="0" smtClean="0">
                <a:solidFill>
                  <a:schemeClr val="tx1"/>
                </a:solidFill>
                <a:latin typeface="HGPｺﾞｼｯｸM" pitchFamily="50" charset="-128"/>
                <a:ea typeface="HGPｺﾞｼｯｸM" pitchFamily="50" charset="-128"/>
              </a:rPr>
              <a:t>*</a:t>
            </a:r>
            <a:endParaRPr lang="ja-JP" altLang="en-US" sz="800" dirty="0">
              <a:solidFill>
                <a:schemeClr val="tx1"/>
              </a:solidFill>
              <a:latin typeface="HGPｺﾞｼｯｸM" pitchFamily="50" charset="-128"/>
              <a:ea typeface="HGPｺﾞｼｯｸM" pitchFamily="50" charset="-128"/>
            </a:endParaRPr>
          </a:p>
        </p:txBody>
      </p:sp>
      <p:sp>
        <p:nvSpPr>
          <p:cNvPr id="52" name="正方形/長方形 51"/>
          <p:cNvSpPr/>
          <p:nvPr/>
        </p:nvSpPr>
        <p:spPr>
          <a:xfrm>
            <a:off x="2555354" y="4293864"/>
            <a:ext cx="216000" cy="216000"/>
          </a:xfrm>
          <a:prstGeom prst="rect">
            <a:avLst/>
          </a:prstGeom>
          <a:solidFill>
            <a:schemeClr val="bg1"/>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ctr"/>
            <a:r>
              <a:rPr lang="ja-JP" altLang="en-US" sz="800" dirty="0">
                <a:solidFill>
                  <a:schemeClr val="tx1"/>
                </a:solidFill>
                <a:latin typeface="Meiryo UI" pitchFamily="50" charset="-128"/>
                <a:ea typeface="Meiryo UI" pitchFamily="50" charset="-128"/>
                <a:cs typeface="Meiryo UI" pitchFamily="50" charset="-128"/>
              </a:rPr>
              <a:t>▼</a:t>
            </a:r>
          </a:p>
        </p:txBody>
      </p:sp>
      <p:sp>
        <p:nvSpPr>
          <p:cNvPr id="53" name="正方形/長方形 52"/>
          <p:cNvSpPr/>
          <p:nvPr/>
        </p:nvSpPr>
        <p:spPr>
          <a:xfrm>
            <a:off x="5075482" y="2924944"/>
            <a:ext cx="216000" cy="216000"/>
          </a:xfrm>
          <a:prstGeom prst="rect">
            <a:avLst/>
          </a:prstGeom>
          <a:solidFill>
            <a:schemeClr val="bg1"/>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ctr"/>
            <a:r>
              <a:rPr lang="ja-JP" altLang="en-US" sz="800" dirty="0">
                <a:solidFill>
                  <a:schemeClr val="tx1"/>
                </a:solidFill>
                <a:latin typeface="Meiryo UI" pitchFamily="50" charset="-128"/>
                <a:ea typeface="Meiryo UI" pitchFamily="50" charset="-128"/>
                <a:cs typeface="Meiryo UI" pitchFamily="50" charset="-128"/>
              </a:rPr>
              <a:t>▼</a:t>
            </a:r>
          </a:p>
        </p:txBody>
      </p:sp>
      <p:sp>
        <p:nvSpPr>
          <p:cNvPr id="54" name="正方形/長方形 53"/>
          <p:cNvSpPr/>
          <p:nvPr/>
        </p:nvSpPr>
        <p:spPr>
          <a:xfrm>
            <a:off x="2555354" y="4870648"/>
            <a:ext cx="216000" cy="216000"/>
          </a:xfrm>
          <a:prstGeom prst="rect">
            <a:avLst/>
          </a:prstGeom>
          <a:solidFill>
            <a:schemeClr val="bg1"/>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ctr"/>
            <a:r>
              <a:rPr lang="ja-JP" altLang="en-US" sz="800" dirty="0">
                <a:solidFill>
                  <a:schemeClr val="tx1"/>
                </a:solidFill>
                <a:latin typeface="Meiryo UI" pitchFamily="50" charset="-128"/>
                <a:ea typeface="Meiryo UI" pitchFamily="50" charset="-128"/>
                <a:cs typeface="Meiryo UI" pitchFamily="50" charset="-128"/>
              </a:rPr>
              <a:t>▼</a:t>
            </a:r>
          </a:p>
        </p:txBody>
      </p:sp>
      <p:sp>
        <p:nvSpPr>
          <p:cNvPr id="56" name="正方形/長方形 55"/>
          <p:cNvSpPr/>
          <p:nvPr/>
        </p:nvSpPr>
        <p:spPr>
          <a:xfrm>
            <a:off x="2563980" y="4582640"/>
            <a:ext cx="216000" cy="216000"/>
          </a:xfrm>
          <a:prstGeom prst="rect">
            <a:avLst/>
          </a:prstGeom>
          <a:solidFill>
            <a:schemeClr val="bg1"/>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ctr"/>
            <a:r>
              <a:rPr lang="ja-JP" altLang="en-US" sz="800" dirty="0">
                <a:solidFill>
                  <a:schemeClr val="tx1"/>
                </a:solidFill>
                <a:latin typeface="Meiryo UI" pitchFamily="50" charset="-128"/>
                <a:ea typeface="Meiryo UI" pitchFamily="50" charset="-128"/>
                <a:cs typeface="Meiryo UI" pitchFamily="50" charset="-128"/>
              </a:rPr>
              <a:t>▼</a:t>
            </a:r>
          </a:p>
        </p:txBody>
      </p:sp>
      <p:sp>
        <p:nvSpPr>
          <p:cNvPr id="60" name="正方形/長方形 59"/>
          <p:cNvSpPr/>
          <p:nvPr/>
        </p:nvSpPr>
        <p:spPr>
          <a:xfrm>
            <a:off x="251520" y="1268808"/>
            <a:ext cx="8640000" cy="432000"/>
          </a:xfrm>
          <a:prstGeom prst="rect">
            <a:avLst/>
          </a:prstGeom>
          <a:solidFill>
            <a:schemeClr val="accent1">
              <a:lumMod val="20000"/>
              <a:lumOff val="8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Ins="0" rtlCol="0" anchor="b"/>
          <a:lstStyle/>
          <a:p>
            <a:pPr algn="l"/>
            <a:r>
              <a:rPr lang="ja-JP" altLang="en-US" sz="1600" b="1"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画面イメージと項目定義</a:t>
            </a:r>
            <a:endParaRPr lang="en-US" altLang="ja-JP" sz="1600" b="1"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61" name="角丸四角形 60"/>
          <p:cNvSpPr/>
          <p:nvPr/>
        </p:nvSpPr>
        <p:spPr bwMode="auto">
          <a:xfrm>
            <a:off x="251520" y="548481"/>
            <a:ext cx="8641655" cy="576263"/>
          </a:xfrm>
          <a:prstGeom prst="roundRect">
            <a:avLst/>
          </a:prstGeom>
          <a:gradFill flip="none" rotWithShape="1">
            <a:gsLst>
              <a:gs pos="0">
                <a:schemeClr val="bg1">
                  <a:lumMod val="75000"/>
                </a:schemeClr>
              </a:gs>
              <a:gs pos="17999">
                <a:schemeClr val="bg1">
                  <a:lumMod val="85000"/>
                </a:schemeClr>
              </a:gs>
              <a:gs pos="36000">
                <a:schemeClr val="bg1"/>
              </a:gs>
              <a:gs pos="61000">
                <a:schemeClr val="bg1"/>
              </a:gs>
              <a:gs pos="82001">
                <a:schemeClr val="bg1">
                  <a:lumMod val="85000"/>
                </a:schemeClr>
              </a:gs>
              <a:gs pos="100000">
                <a:schemeClr val="bg1">
                  <a:lumMod val="75000"/>
                </a:schemeClr>
              </a:gs>
            </a:gsLst>
            <a:lin ang="5400000" scaled="0"/>
            <a:tileRect/>
          </a:gradFill>
          <a:ln w="15875" cap="flat" cmpd="sng" algn="ctr">
            <a:solidFill>
              <a:srgbClr val="C0C0C0"/>
            </a:solidFill>
            <a:prstDash val="solid"/>
            <a:round/>
            <a:headEnd type="none" w="med" len="med"/>
            <a:tailEnd type="none" w="med" len="med"/>
          </a:ln>
          <a:effectLst/>
        </p:spPr>
        <p:txBody>
          <a:bodyPr anchor="ctr"/>
          <a:lstStyle/>
          <a:p>
            <a:pPr indent="536575" algn="l">
              <a:defRPr/>
            </a:pPr>
            <a:r>
              <a:rPr lang="ja-JP" altLang="en-US" sz="1800" b="1" dirty="0" smtClean="0">
                <a:solidFill>
                  <a:schemeClr val="tx2">
                    <a:lumMod val="75000"/>
                  </a:schemeClr>
                </a:solidFill>
                <a:latin typeface="メイリオ" panose="020B0604030504040204" pitchFamily="50" charset="-128"/>
                <a:ea typeface="メイリオ" panose="020B0604030504040204" pitchFamily="50" charset="-128"/>
                <a:cs typeface="メイリオ" panose="020B0604030504040204" pitchFamily="50" charset="-128"/>
              </a:rPr>
              <a:t>マトリクスウィンドウタブ</a:t>
            </a:r>
            <a:r>
              <a:rPr lang="en-US" altLang="ja-JP" sz="1800" b="1" dirty="0" smtClean="0">
                <a:solidFill>
                  <a:schemeClr val="tx2">
                    <a:lumMod val="75000"/>
                  </a:schemeClr>
                </a:solidFill>
                <a:latin typeface="メイリオ" panose="020B0604030504040204" pitchFamily="50" charset="-128"/>
                <a:ea typeface="メイリオ" panose="020B0604030504040204" pitchFamily="50" charset="-128"/>
                <a:cs typeface="メイリオ" panose="020B0604030504040204" pitchFamily="50" charset="-128"/>
              </a:rPr>
              <a:t>(</a:t>
            </a:r>
            <a:r>
              <a:rPr lang="en-US" altLang="ja-JP" sz="1800" b="1" dirty="0" err="1" smtClean="0">
                <a:solidFill>
                  <a:schemeClr val="tx2">
                    <a:lumMod val="75000"/>
                  </a:schemeClr>
                </a:solidFill>
                <a:latin typeface="メイリオ" panose="020B0604030504040204" pitchFamily="50" charset="-128"/>
                <a:ea typeface="メイリオ" panose="020B0604030504040204" pitchFamily="50" charset="-128"/>
                <a:cs typeface="メイリオ" panose="020B0604030504040204" pitchFamily="50" charset="-128"/>
              </a:rPr>
              <a:t>JP_MatrixWindow</a:t>
            </a:r>
            <a:r>
              <a:rPr lang="ja-JP" altLang="en-US" sz="1800" b="1" dirty="0" smtClean="0">
                <a:solidFill>
                  <a:schemeClr val="tx2">
                    <a:lumMod val="75000"/>
                  </a:schemeClr>
                </a:solidFill>
                <a:latin typeface="メイリオ" panose="020B0604030504040204" pitchFamily="50" charset="-128"/>
                <a:ea typeface="メイリオ" panose="020B0604030504040204" pitchFamily="50" charset="-128"/>
                <a:cs typeface="メイリオ" panose="020B0604030504040204" pitchFamily="50" charset="-128"/>
              </a:rPr>
              <a:t>テーブル）</a:t>
            </a:r>
            <a:endParaRPr lang="ja-JP" altLang="en-US" sz="1800" b="1" dirty="0">
              <a:solidFill>
                <a:schemeClr val="tx2">
                  <a:lumMod val="75000"/>
                </a:schemeClr>
              </a:solidFill>
              <a:latin typeface="メイリオ" panose="020B0604030504040204" pitchFamily="50" charset="-128"/>
              <a:ea typeface="メイリオ" panose="020B0604030504040204" pitchFamily="50" charset="-128"/>
              <a:cs typeface="メイリオ" panose="020B0604030504040204" pitchFamily="50" charset="-128"/>
            </a:endParaRPr>
          </a:p>
        </p:txBody>
      </p:sp>
      <p:pic>
        <p:nvPicPr>
          <p:cNvPr id="62" name="図 61"/>
          <p:cNvPicPr>
            <a:picLocks noChangeAspect="1"/>
          </p:cNvPicPr>
          <p:nvPr/>
        </p:nvPicPr>
        <p:blipFill rotWithShape="1">
          <a:blip r:embed="rId32">
            <a:extLst>
              <a:ext uri="{28A0092B-C50C-407E-A947-70E740481C1C}">
                <a14:useLocalDpi xmlns:a14="http://schemas.microsoft.com/office/drawing/2010/main" val="0"/>
              </a:ext>
            </a:extLst>
          </a:blip>
          <a:srcRect l="17662" r="22278" b="29046"/>
          <a:stretch/>
        </p:blipFill>
        <p:spPr>
          <a:xfrm>
            <a:off x="322569" y="593515"/>
            <a:ext cx="433195" cy="479334"/>
          </a:xfrm>
          <a:prstGeom prst="rect">
            <a:avLst/>
          </a:prstGeom>
        </p:spPr>
      </p:pic>
      <p:sp>
        <p:nvSpPr>
          <p:cNvPr id="63" name="正方形/長方形 62"/>
          <p:cNvSpPr/>
          <p:nvPr/>
        </p:nvSpPr>
        <p:spPr>
          <a:xfrm>
            <a:off x="1339981" y="3213720"/>
            <a:ext cx="1440000" cy="216000"/>
          </a:xfrm>
          <a:prstGeom prst="rect">
            <a:avLst/>
          </a:prstGeom>
          <a:solidFill>
            <a:schemeClr val="bg1"/>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l"/>
            <a:r>
              <a:rPr lang="en-US" altLang="ja-JP" sz="800" dirty="0" smtClean="0">
                <a:solidFill>
                  <a:schemeClr val="tx1"/>
                </a:solidFill>
                <a:latin typeface="Meiryo UI" pitchFamily="50" charset="-128"/>
                <a:ea typeface="Meiryo UI" pitchFamily="50" charset="-128"/>
                <a:cs typeface="Meiryo UI" pitchFamily="50" charset="-128"/>
              </a:rPr>
              <a:t>(Value)</a:t>
            </a:r>
            <a:endParaRPr lang="ja-JP" altLang="en-US" sz="800" dirty="0">
              <a:solidFill>
                <a:schemeClr val="tx1"/>
              </a:solidFill>
              <a:latin typeface="Meiryo UI" pitchFamily="50" charset="-128"/>
              <a:ea typeface="Meiryo UI" pitchFamily="50" charset="-128"/>
              <a:cs typeface="Meiryo UI" pitchFamily="50" charset="-128"/>
            </a:endParaRPr>
          </a:p>
        </p:txBody>
      </p:sp>
      <p:sp>
        <p:nvSpPr>
          <p:cNvPr id="64" name="正方形/長方形 63"/>
          <p:cNvSpPr/>
          <p:nvPr/>
        </p:nvSpPr>
        <p:spPr>
          <a:xfrm>
            <a:off x="251640" y="3213720"/>
            <a:ext cx="1080000" cy="21600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r"/>
            <a:r>
              <a:rPr lang="ja-JP" altLang="en-US" sz="800" dirty="0" smtClean="0">
                <a:solidFill>
                  <a:schemeClr val="tx1"/>
                </a:solidFill>
                <a:latin typeface="HGPｺﾞｼｯｸM" pitchFamily="50" charset="-128"/>
                <a:ea typeface="HGPｺﾞｼｯｸM" pitchFamily="50" charset="-128"/>
              </a:rPr>
              <a:t>検索キー</a:t>
            </a:r>
            <a:endParaRPr lang="ja-JP" altLang="en-US" sz="800" dirty="0">
              <a:solidFill>
                <a:schemeClr val="tx1"/>
              </a:solidFill>
              <a:latin typeface="HGPｺﾞｼｯｸM" pitchFamily="50" charset="-128"/>
              <a:ea typeface="HGPｺﾞｼｯｸM" pitchFamily="50" charset="-128"/>
            </a:endParaRPr>
          </a:p>
        </p:txBody>
      </p:sp>
      <p:sp>
        <p:nvSpPr>
          <p:cNvPr id="66" name="正方形/長方形 65"/>
          <p:cNvSpPr/>
          <p:nvPr/>
        </p:nvSpPr>
        <p:spPr>
          <a:xfrm>
            <a:off x="1339979" y="3501751"/>
            <a:ext cx="3960000" cy="216000"/>
          </a:xfrm>
          <a:prstGeom prst="rect">
            <a:avLst/>
          </a:prstGeom>
          <a:solidFill>
            <a:schemeClr val="bg1"/>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l"/>
            <a:r>
              <a:rPr lang="en-US" altLang="ja-JP" sz="800" dirty="0" smtClean="0">
                <a:solidFill>
                  <a:schemeClr val="tx1"/>
                </a:solidFill>
                <a:latin typeface="Meiryo UI" pitchFamily="50" charset="-128"/>
                <a:ea typeface="Meiryo UI" pitchFamily="50" charset="-128"/>
                <a:cs typeface="Meiryo UI" pitchFamily="50" charset="-128"/>
              </a:rPr>
              <a:t>(Name)</a:t>
            </a:r>
            <a:endParaRPr lang="ja-JP" altLang="en-US" sz="800" dirty="0">
              <a:solidFill>
                <a:schemeClr val="tx1"/>
              </a:solidFill>
              <a:latin typeface="Meiryo UI" pitchFamily="50" charset="-128"/>
              <a:ea typeface="Meiryo UI" pitchFamily="50" charset="-128"/>
              <a:cs typeface="Meiryo UI" pitchFamily="50" charset="-128"/>
            </a:endParaRPr>
          </a:p>
        </p:txBody>
      </p:sp>
      <p:sp>
        <p:nvSpPr>
          <p:cNvPr id="67" name="正方形/長方形 66"/>
          <p:cNvSpPr/>
          <p:nvPr/>
        </p:nvSpPr>
        <p:spPr>
          <a:xfrm>
            <a:off x="251640" y="3501752"/>
            <a:ext cx="1080000" cy="21600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r"/>
            <a:r>
              <a:rPr lang="ja-JP" altLang="en-US" sz="800" dirty="0" smtClean="0">
                <a:solidFill>
                  <a:schemeClr val="tx1"/>
                </a:solidFill>
                <a:latin typeface="HGPｺﾞｼｯｸM" pitchFamily="50" charset="-128"/>
                <a:ea typeface="HGPｺﾞｼｯｸM" pitchFamily="50" charset="-128"/>
              </a:rPr>
              <a:t>名称</a:t>
            </a:r>
            <a:endParaRPr lang="ja-JP" altLang="en-US" sz="800" dirty="0">
              <a:solidFill>
                <a:schemeClr val="tx1"/>
              </a:solidFill>
              <a:latin typeface="HGPｺﾞｼｯｸM" pitchFamily="50" charset="-128"/>
              <a:ea typeface="HGPｺﾞｼｯｸM" pitchFamily="50" charset="-128"/>
            </a:endParaRPr>
          </a:p>
        </p:txBody>
      </p:sp>
      <p:sp>
        <p:nvSpPr>
          <p:cNvPr id="69" name="正方形/長方形 68"/>
          <p:cNvSpPr/>
          <p:nvPr/>
        </p:nvSpPr>
        <p:spPr>
          <a:xfrm>
            <a:off x="1339827" y="3789807"/>
            <a:ext cx="3960000" cy="216000"/>
          </a:xfrm>
          <a:prstGeom prst="rect">
            <a:avLst/>
          </a:prstGeom>
          <a:solidFill>
            <a:schemeClr val="bg1"/>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l"/>
            <a:r>
              <a:rPr lang="en-US" altLang="ja-JP" sz="800" dirty="0" smtClean="0">
                <a:solidFill>
                  <a:schemeClr val="tx1"/>
                </a:solidFill>
                <a:latin typeface="Meiryo UI" pitchFamily="50" charset="-128"/>
                <a:ea typeface="Meiryo UI" pitchFamily="50" charset="-128"/>
                <a:cs typeface="Meiryo UI" pitchFamily="50" charset="-128"/>
              </a:rPr>
              <a:t>(Description)</a:t>
            </a:r>
            <a:endParaRPr lang="ja-JP" altLang="en-US" sz="800" dirty="0">
              <a:solidFill>
                <a:schemeClr val="tx1"/>
              </a:solidFill>
              <a:latin typeface="Meiryo UI" pitchFamily="50" charset="-128"/>
              <a:ea typeface="Meiryo UI" pitchFamily="50" charset="-128"/>
              <a:cs typeface="Meiryo UI" pitchFamily="50" charset="-128"/>
            </a:endParaRPr>
          </a:p>
        </p:txBody>
      </p:sp>
      <p:sp>
        <p:nvSpPr>
          <p:cNvPr id="70" name="正方形/長方形 69"/>
          <p:cNvSpPr/>
          <p:nvPr/>
        </p:nvSpPr>
        <p:spPr>
          <a:xfrm>
            <a:off x="251488" y="3789808"/>
            <a:ext cx="1080000" cy="21600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r"/>
            <a:r>
              <a:rPr lang="ja-JP" altLang="en-US" sz="800" dirty="0">
                <a:solidFill>
                  <a:schemeClr val="tx1"/>
                </a:solidFill>
                <a:latin typeface="HGPｺﾞｼｯｸM" pitchFamily="50" charset="-128"/>
                <a:ea typeface="HGPｺﾞｼｯｸM" pitchFamily="50" charset="-128"/>
              </a:rPr>
              <a:t>説明</a:t>
            </a:r>
          </a:p>
        </p:txBody>
      </p:sp>
      <p:sp>
        <p:nvSpPr>
          <p:cNvPr id="71" name="正方形/長方形 70"/>
          <p:cNvSpPr/>
          <p:nvPr/>
        </p:nvSpPr>
        <p:spPr>
          <a:xfrm>
            <a:off x="1555965" y="4077832"/>
            <a:ext cx="1080000" cy="14400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l"/>
            <a:r>
              <a:rPr lang="ja-JP" altLang="en-US" sz="800" dirty="0" smtClean="0">
                <a:solidFill>
                  <a:schemeClr val="tx1"/>
                </a:solidFill>
                <a:latin typeface="HGPｺﾞｼｯｸM" pitchFamily="50" charset="-128"/>
                <a:ea typeface="HGPｺﾞｼｯｸM" pitchFamily="50" charset="-128"/>
              </a:rPr>
              <a:t>アクティブ</a:t>
            </a:r>
            <a:endParaRPr lang="ja-JP" altLang="en-US" sz="800" dirty="0">
              <a:solidFill>
                <a:schemeClr val="tx1"/>
              </a:solidFill>
              <a:latin typeface="HGPｺﾞｼｯｸM" pitchFamily="50" charset="-128"/>
              <a:ea typeface="HGPｺﾞｼｯｸM" pitchFamily="50" charset="-128"/>
            </a:endParaRPr>
          </a:p>
        </p:txBody>
      </p:sp>
      <p:sp>
        <p:nvSpPr>
          <p:cNvPr id="72" name="正方形/長方形 71"/>
          <p:cNvSpPr/>
          <p:nvPr/>
        </p:nvSpPr>
        <p:spPr>
          <a:xfrm>
            <a:off x="1411949" y="4077816"/>
            <a:ext cx="144000" cy="144000"/>
          </a:xfrm>
          <a:prstGeom prst="rect">
            <a:avLst/>
          </a:prstGeom>
          <a:solidFill>
            <a:schemeClr val="bg1"/>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marL="171450" indent="-171450" algn="l">
              <a:buFont typeface="Wingdings" panose="05000000000000000000" pitchFamily="2" charset="2"/>
              <a:buChar char="ü"/>
            </a:pPr>
            <a:r>
              <a:rPr lang="ja-JP" altLang="en-US" sz="800" dirty="0">
                <a:solidFill>
                  <a:schemeClr val="tx1"/>
                </a:solidFill>
                <a:latin typeface="Meiryo UI" pitchFamily="50" charset="-128"/>
                <a:ea typeface="Meiryo UI" pitchFamily="50" charset="-128"/>
                <a:cs typeface="Meiryo UI" pitchFamily="50" charset="-128"/>
              </a:rPr>
              <a:t>　</a:t>
            </a:r>
          </a:p>
        </p:txBody>
      </p:sp>
      <p:sp>
        <p:nvSpPr>
          <p:cNvPr id="73" name="正方形/長方形 72"/>
          <p:cNvSpPr/>
          <p:nvPr/>
        </p:nvSpPr>
        <p:spPr>
          <a:xfrm>
            <a:off x="331829" y="4077816"/>
            <a:ext cx="1080000" cy="14400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r"/>
            <a:r>
              <a:rPr lang="en-US" altLang="ja-JP" sz="800" dirty="0">
                <a:solidFill>
                  <a:schemeClr val="tx1"/>
                </a:solidFill>
                <a:latin typeface="Meiryo UI" pitchFamily="50" charset="-128"/>
                <a:ea typeface="Meiryo UI" pitchFamily="50" charset="-128"/>
                <a:cs typeface="Meiryo UI" pitchFamily="50" charset="-128"/>
              </a:rPr>
              <a:t>(</a:t>
            </a:r>
            <a:r>
              <a:rPr lang="en-US" altLang="ja-JP" sz="800" dirty="0" err="1" smtClean="0">
                <a:solidFill>
                  <a:schemeClr val="tx1"/>
                </a:solidFill>
                <a:latin typeface="Meiryo UI" pitchFamily="50" charset="-128"/>
                <a:ea typeface="Meiryo UI" pitchFamily="50" charset="-128"/>
                <a:cs typeface="Meiryo UI" pitchFamily="50" charset="-128"/>
              </a:rPr>
              <a:t>IsActive</a:t>
            </a:r>
            <a:r>
              <a:rPr lang="en-US" altLang="ja-JP" sz="800" dirty="0" smtClean="0">
                <a:solidFill>
                  <a:schemeClr val="tx1"/>
                </a:solidFill>
                <a:latin typeface="Meiryo UI" pitchFamily="50" charset="-128"/>
                <a:ea typeface="Meiryo UI" pitchFamily="50" charset="-128"/>
                <a:cs typeface="Meiryo UI" pitchFamily="50" charset="-128"/>
              </a:rPr>
              <a:t>)</a:t>
            </a:r>
            <a:endParaRPr lang="ja-JP" altLang="en-US" sz="800" dirty="0">
              <a:solidFill>
                <a:schemeClr val="tx1"/>
              </a:solidFill>
              <a:latin typeface="Meiryo UI" pitchFamily="50" charset="-128"/>
              <a:ea typeface="Meiryo UI" pitchFamily="50" charset="-128"/>
              <a:cs typeface="Meiryo UI" pitchFamily="50" charset="-128"/>
            </a:endParaRPr>
          </a:p>
        </p:txBody>
      </p:sp>
      <p:sp>
        <p:nvSpPr>
          <p:cNvPr id="74" name="コンテンツ プレースホルダー 2"/>
          <p:cNvSpPr txBox="1">
            <a:spLocks/>
          </p:cNvSpPr>
          <p:nvPr/>
        </p:nvSpPr>
        <p:spPr>
          <a:xfrm>
            <a:off x="5362698" y="2132857"/>
            <a:ext cx="3530478" cy="316909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ja-JP"/>
            </a:defPPr>
            <a:lvl1pPr marL="0" indent="0" algn="just" eaLnBrk="1" hangingPunct="1">
              <a:lnSpc>
                <a:spcPct val="120000"/>
              </a:lnSpc>
              <a:spcBef>
                <a:spcPts val="1200"/>
              </a:spcBef>
              <a:buNone/>
              <a:defRPr sz="1800" kern="0">
                <a:latin typeface="メイリオ" panose="020B0604030504040204" pitchFamily="50" charset="-128"/>
                <a:ea typeface="メイリオ" panose="020B0604030504040204" pitchFamily="50" charset="-128"/>
                <a:cs typeface="メイリオ" panose="020B0604030504040204" pitchFamily="50" charset="-128"/>
              </a:defRPr>
            </a:lvl1pPr>
            <a:lvl2pPr>
              <a:defRPr>
                <a:solidFill>
                  <a:schemeClr val="lt1"/>
                </a:solidFill>
                <a:latin typeface="+mn-lt"/>
                <a:ea typeface="+mn-ea"/>
              </a:defRPr>
            </a:lvl2pPr>
            <a:lvl3pPr>
              <a:defRPr>
                <a:solidFill>
                  <a:schemeClr val="lt1"/>
                </a:solidFill>
                <a:latin typeface="+mn-lt"/>
                <a:ea typeface="+mn-ea"/>
              </a:defRPr>
            </a:lvl3pPr>
            <a:lvl4pPr>
              <a:defRPr>
                <a:solidFill>
                  <a:schemeClr val="lt1"/>
                </a:solidFill>
                <a:latin typeface="+mn-lt"/>
                <a:ea typeface="+mn-ea"/>
              </a:defRPr>
            </a:lvl4pPr>
            <a:lvl5pPr>
              <a:defRPr>
                <a:solidFill>
                  <a:schemeClr val="lt1"/>
                </a:solidFill>
                <a:latin typeface="+mn-lt"/>
                <a:ea typeface="+mn-ea"/>
              </a:defRPr>
            </a:lvl5pPr>
            <a:lvl6pPr>
              <a:defRPr>
                <a:solidFill>
                  <a:schemeClr val="lt1"/>
                </a:solidFill>
                <a:latin typeface="+mn-lt"/>
                <a:ea typeface="+mn-ea"/>
              </a:defRPr>
            </a:lvl6pPr>
            <a:lvl7pPr>
              <a:defRPr>
                <a:solidFill>
                  <a:schemeClr val="lt1"/>
                </a:solidFill>
                <a:latin typeface="+mn-lt"/>
                <a:ea typeface="+mn-ea"/>
              </a:defRPr>
            </a:lvl7pPr>
            <a:lvl8pPr>
              <a:defRPr>
                <a:solidFill>
                  <a:schemeClr val="lt1"/>
                </a:solidFill>
                <a:latin typeface="+mn-lt"/>
                <a:ea typeface="+mn-ea"/>
              </a:defRPr>
            </a:lvl8pPr>
            <a:lvl9pPr>
              <a:defRPr>
                <a:solidFill>
                  <a:schemeClr val="lt1"/>
                </a:solidFill>
                <a:latin typeface="+mn-lt"/>
                <a:ea typeface="+mn-ea"/>
              </a:defRPr>
            </a:lvl9pPr>
          </a:lstStyle>
          <a:p>
            <a:pPr marL="171450" indent="-171450">
              <a:buFont typeface="Arial" panose="020B0604020202020204" pitchFamily="34" charset="0"/>
              <a:buChar char="•"/>
            </a:pPr>
            <a:r>
              <a:rPr lang="en-US" altLang="ja-JP" sz="1050" u="sng" dirty="0" err="1" smtClean="0">
                <a:solidFill>
                  <a:schemeClr val="tx1"/>
                </a:solidFill>
              </a:rPr>
              <a:t>AD_Window_ID</a:t>
            </a:r>
            <a:r>
              <a:rPr lang="en-US" altLang="ja-JP" sz="1050" dirty="0" smtClean="0">
                <a:solidFill>
                  <a:schemeClr val="tx1"/>
                </a:solidFill>
              </a:rPr>
              <a:t>…Table Direct</a:t>
            </a:r>
            <a:r>
              <a:rPr lang="ja-JP" altLang="en-US" sz="1050" dirty="0" smtClean="0">
                <a:solidFill>
                  <a:schemeClr val="tx1"/>
                </a:solidFill>
              </a:rPr>
              <a:t>ですべてのウィンドウを選択する事ができる。</a:t>
            </a:r>
            <a:endParaRPr lang="en-US" altLang="ja-JP" sz="1050" dirty="0" smtClean="0">
              <a:solidFill>
                <a:schemeClr val="tx1"/>
              </a:solidFill>
            </a:endParaRPr>
          </a:p>
          <a:p>
            <a:pPr marL="171450" indent="-171450">
              <a:buFont typeface="Arial" panose="020B0604020202020204" pitchFamily="34" charset="0"/>
              <a:buChar char="•"/>
            </a:pPr>
            <a:r>
              <a:rPr lang="en-US" altLang="ja-JP" sz="1050" u="sng" dirty="0" err="1" smtClean="0">
                <a:solidFill>
                  <a:schemeClr val="tx1"/>
                </a:solidFill>
              </a:rPr>
              <a:t>AD_Tab_ID</a:t>
            </a:r>
            <a:r>
              <a:rPr lang="en-US" altLang="ja-JP" sz="1050" dirty="0" smtClean="0">
                <a:solidFill>
                  <a:schemeClr val="tx1"/>
                </a:solidFill>
              </a:rPr>
              <a:t>…</a:t>
            </a:r>
            <a:r>
              <a:rPr lang="ja-JP" altLang="en-US" sz="1050" dirty="0" smtClean="0">
                <a:solidFill>
                  <a:schemeClr val="tx1"/>
                </a:solidFill>
              </a:rPr>
              <a:t>選択したウィンドウのタブだけが表示される。</a:t>
            </a:r>
            <a:r>
              <a:rPr lang="en-US" altLang="ja-JP" sz="1050" dirty="0" smtClean="0">
                <a:solidFill>
                  <a:schemeClr val="tx1"/>
                </a:solidFill>
              </a:rPr>
              <a:t>※</a:t>
            </a:r>
            <a:r>
              <a:rPr lang="ja-JP" altLang="en-US" sz="1050" dirty="0" smtClean="0">
                <a:solidFill>
                  <a:schemeClr val="tx1"/>
                </a:solidFill>
              </a:rPr>
              <a:t>既存のダイナミックバリデーション</a:t>
            </a:r>
            <a:r>
              <a:rPr lang="en-US" altLang="ja-JP" sz="1050" dirty="0" smtClean="0">
                <a:solidFill>
                  <a:schemeClr val="tx1"/>
                </a:solidFill>
              </a:rPr>
              <a:t>”</a:t>
            </a:r>
            <a:r>
              <a:rPr lang="en-US" altLang="ja-JP" sz="1050" dirty="0" err="1" smtClean="0">
                <a:solidFill>
                  <a:schemeClr val="tx1"/>
                </a:solidFill>
              </a:rPr>
              <a:t>AD_Tab</a:t>
            </a:r>
            <a:r>
              <a:rPr lang="en-US" altLang="ja-JP" sz="1050" dirty="0" smtClean="0">
                <a:solidFill>
                  <a:schemeClr val="tx1"/>
                </a:solidFill>
              </a:rPr>
              <a:t> in Window”</a:t>
            </a:r>
            <a:r>
              <a:rPr lang="ja-JP" altLang="en-US" sz="1050" dirty="0" smtClean="0">
                <a:solidFill>
                  <a:schemeClr val="tx1"/>
                </a:solidFill>
              </a:rPr>
              <a:t>を使用して制限する。</a:t>
            </a:r>
            <a:endParaRPr lang="en-US" altLang="ja-JP" sz="1050" dirty="0" smtClean="0">
              <a:solidFill>
                <a:schemeClr val="tx1"/>
              </a:solidFill>
            </a:endParaRPr>
          </a:p>
          <a:p>
            <a:pPr marL="171450" indent="-171450">
              <a:buFont typeface="Arial" panose="020B0604020202020204" pitchFamily="34" charset="0"/>
              <a:buChar char="•"/>
            </a:pPr>
            <a:r>
              <a:rPr lang="en-US" altLang="ja-JP" sz="1050" u="sng" dirty="0" err="1" smtClean="0">
                <a:solidFill>
                  <a:schemeClr val="tx1"/>
                </a:solidFill>
              </a:rPr>
              <a:t>JP_PageSize</a:t>
            </a:r>
            <a:r>
              <a:rPr lang="en-US" altLang="ja-JP" sz="1050" dirty="0" smtClean="0">
                <a:solidFill>
                  <a:schemeClr val="tx1"/>
                </a:solidFill>
              </a:rPr>
              <a:t>…</a:t>
            </a:r>
            <a:r>
              <a:rPr lang="ja-JP" altLang="en-US" sz="1050" dirty="0" smtClean="0">
                <a:solidFill>
                  <a:schemeClr val="tx1"/>
                </a:solidFill>
              </a:rPr>
              <a:t>必須。デフォルト</a:t>
            </a:r>
            <a:r>
              <a:rPr lang="en-US" altLang="ja-JP" sz="1050" dirty="0" smtClean="0">
                <a:solidFill>
                  <a:schemeClr val="tx1"/>
                </a:solidFill>
              </a:rPr>
              <a:t>20</a:t>
            </a:r>
            <a:r>
              <a:rPr lang="ja-JP" altLang="en-US" sz="1050" dirty="0" err="1" smtClean="0">
                <a:solidFill>
                  <a:schemeClr val="tx1"/>
                </a:solidFill>
              </a:rPr>
              <a:t>。</a:t>
            </a:r>
            <a:r>
              <a:rPr lang="ja-JP" altLang="en-US" sz="1050" dirty="0" smtClean="0">
                <a:solidFill>
                  <a:schemeClr val="tx1"/>
                </a:solidFill>
              </a:rPr>
              <a:t>リファレンス</a:t>
            </a:r>
            <a:r>
              <a:rPr lang="en-US" altLang="ja-JP" sz="1050" dirty="0" smtClean="0">
                <a:solidFill>
                  <a:schemeClr val="tx1"/>
                </a:solidFill>
              </a:rPr>
              <a:t>:Integer</a:t>
            </a:r>
            <a:r>
              <a:rPr lang="ja-JP" altLang="en-US" sz="1050" dirty="0" err="1" smtClean="0">
                <a:solidFill>
                  <a:schemeClr val="tx1"/>
                </a:solidFill>
              </a:rPr>
              <a:t>。</a:t>
            </a:r>
            <a:endParaRPr lang="en-US" altLang="ja-JP" sz="1050" dirty="0" smtClean="0">
              <a:solidFill>
                <a:schemeClr val="tx1"/>
              </a:solidFill>
            </a:endParaRPr>
          </a:p>
          <a:p>
            <a:pPr marL="171450" indent="-171450">
              <a:buFont typeface="Arial" panose="020B0604020202020204" pitchFamily="34" charset="0"/>
              <a:buChar char="•"/>
            </a:pPr>
            <a:r>
              <a:rPr lang="en-US" altLang="ja-JP" sz="1050" u="sng" dirty="0" err="1" smtClean="0">
                <a:solidFill>
                  <a:schemeClr val="tx1"/>
                </a:solidFill>
              </a:rPr>
              <a:t>JP_MatrixColumnKey_ID</a:t>
            </a:r>
            <a:r>
              <a:rPr lang="en-US" altLang="ja-JP" sz="1050" dirty="0" smtClean="0">
                <a:solidFill>
                  <a:schemeClr val="tx1"/>
                </a:solidFill>
              </a:rPr>
              <a:t>…</a:t>
            </a:r>
            <a:r>
              <a:rPr lang="en-US" altLang="ja-JP" sz="1050" dirty="0" err="1" smtClean="0">
                <a:solidFill>
                  <a:schemeClr val="tx1"/>
                </a:solidFill>
              </a:rPr>
              <a:t>AD_Tab_ID</a:t>
            </a:r>
            <a:r>
              <a:rPr lang="ja-JP" altLang="en-US" sz="1050" dirty="0" smtClean="0">
                <a:solidFill>
                  <a:schemeClr val="tx1"/>
                </a:solidFill>
              </a:rPr>
              <a:t>に設定したタブに属するフィールドが選択できる。</a:t>
            </a:r>
            <a:endParaRPr lang="en-US" altLang="ja-JP" sz="1050" dirty="0" smtClean="0">
              <a:solidFill>
                <a:schemeClr val="tx1"/>
              </a:solidFill>
            </a:endParaRPr>
          </a:p>
          <a:p>
            <a:pPr marL="171450" indent="-171450">
              <a:buFont typeface="Arial" panose="020B0604020202020204" pitchFamily="34" charset="0"/>
              <a:buChar char="•"/>
            </a:pPr>
            <a:r>
              <a:rPr lang="en-US" altLang="ja-JP" sz="1050" u="sng" dirty="0" err="1" smtClean="0">
                <a:solidFill>
                  <a:schemeClr val="tx1"/>
                </a:solidFill>
              </a:rPr>
              <a:t>JP_MatrixRowKey_ID</a:t>
            </a:r>
            <a:r>
              <a:rPr lang="en-US" altLang="ja-JP" sz="1050" dirty="0" smtClean="0">
                <a:solidFill>
                  <a:schemeClr val="tx1"/>
                </a:solidFill>
              </a:rPr>
              <a:t>…</a:t>
            </a:r>
            <a:r>
              <a:rPr lang="en-US" altLang="ja-JP" sz="1050" dirty="0" err="1" smtClean="0">
                <a:solidFill>
                  <a:schemeClr val="tx1"/>
                </a:solidFill>
              </a:rPr>
              <a:t>AD_Tab_ID</a:t>
            </a:r>
            <a:r>
              <a:rPr lang="ja-JP" altLang="en-US" sz="1050" dirty="0">
                <a:solidFill>
                  <a:schemeClr val="tx1"/>
                </a:solidFill>
              </a:rPr>
              <a:t>に設定したタブに属するフィールドが選択できる</a:t>
            </a:r>
            <a:r>
              <a:rPr lang="ja-JP" altLang="en-US" sz="1050" dirty="0" smtClean="0">
                <a:solidFill>
                  <a:schemeClr val="tx1"/>
                </a:solidFill>
              </a:rPr>
              <a:t>。</a:t>
            </a:r>
            <a:endParaRPr lang="en-US" altLang="ja-JP" sz="1050" dirty="0" smtClean="0">
              <a:solidFill>
                <a:schemeClr val="tx1"/>
              </a:solidFill>
            </a:endParaRPr>
          </a:p>
          <a:p>
            <a:pPr marL="171450" indent="-171450">
              <a:buFont typeface="Arial" panose="020B0604020202020204" pitchFamily="34" charset="0"/>
              <a:buChar char="•"/>
            </a:pPr>
            <a:r>
              <a:rPr lang="en-US" altLang="ja-JP" sz="1050" u="sng" dirty="0" err="1" smtClean="0">
                <a:solidFill>
                  <a:schemeClr val="tx1"/>
                </a:solidFill>
              </a:rPr>
              <a:t>FieldLength</a:t>
            </a:r>
            <a:r>
              <a:rPr lang="en-US" altLang="ja-JP" sz="1050" dirty="0" smtClean="0">
                <a:solidFill>
                  <a:schemeClr val="tx1"/>
                </a:solidFill>
              </a:rPr>
              <a:t>…</a:t>
            </a:r>
            <a:r>
              <a:rPr lang="ja-JP" altLang="en-US" sz="1050" dirty="0" smtClean="0">
                <a:solidFill>
                  <a:schemeClr val="tx1"/>
                </a:solidFill>
              </a:rPr>
              <a:t>初期値</a:t>
            </a:r>
            <a:r>
              <a:rPr lang="en-US" altLang="ja-JP" sz="1050" dirty="0" smtClean="0">
                <a:solidFill>
                  <a:schemeClr val="tx1"/>
                </a:solidFill>
              </a:rPr>
              <a:t>100</a:t>
            </a:r>
            <a:r>
              <a:rPr lang="ja-JP" altLang="en-US" sz="1050" dirty="0" err="1" smtClean="0">
                <a:solidFill>
                  <a:schemeClr val="tx1"/>
                </a:solidFill>
              </a:rPr>
              <a:t>。</a:t>
            </a:r>
            <a:endParaRPr lang="en-US" altLang="ja-JP" sz="1050" dirty="0">
              <a:solidFill>
                <a:schemeClr val="tx1"/>
              </a:solidFill>
            </a:endParaRPr>
          </a:p>
        </p:txBody>
      </p:sp>
      <p:sp>
        <p:nvSpPr>
          <p:cNvPr id="76" name="正方形/長方形 75"/>
          <p:cNvSpPr/>
          <p:nvPr/>
        </p:nvSpPr>
        <p:spPr>
          <a:xfrm>
            <a:off x="1339556" y="5157216"/>
            <a:ext cx="1440000" cy="216000"/>
          </a:xfrm>
          <a:prstGeom prst="rect">
            <a:avLst/>
          </a:prstGeom>
          <a:solidFill>
            <a:schemeClr val="bg1"/>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l"/>
            <a:r>
              <a:rPr lang="en-US" altLang="ja-JP" sz="800" dirty="0" smtClean="0">
                <a:solidFill>
                  <a:schemeClr val="tx1"/>
                </a:solidFill>
                <a:latin typeface="Meiryo UI" pitchFamily="50" charset="-128"/>
                <a:ea typeface="Meiryo UI" pitchFamily="50" charset="-128"/>
                <a:cs typeface="Meiryo UI" pitchFamily="50" charset="-128"/>
              </a:rPr>
              <a:t>(</a:t>
            </a:r>
            <a:r>
              <a:rPr lang="en-US" altLang="ja-JP" sz="800" dirty="0" err="1" smtClean="0">
                <a:solidFill>
                  <a:schemeClr val="tx1"/>
                </a:solidFill>
                <a:latin typeface="Meiryo UI" pitchFamily="50" charset="-128"/>
                <a:ea typeface="Meiryo UI" pitchFamily="50" charset="-128"/>
                <a:cs typeface="Meiryo UI" pitchFamily="50" charset="-128"/>
              </a:rPr>
              <a:t>JP_MatrixRowKey_ID</a:t>
            </a:r>
            <a:r>
              <a:rPr lang="en-US" altLang="ja-JP" sz="800" dirty="0" smtClean="0">
                <a:solidFill>
                  <a:schemeClr val="tx1"/>
                </a:solidFill>
                <a:latin typeface="Meiryo UI" pitchFamily="50" charset="-128"/>
                <a:ea typeface="Meiryo UI" pitchFamily="50" charset="-128"/>
                <a:cs typeface="Meiryo UI" pitchFamily="50" charset="-128"/>
              </a:rPr>
              <a:t>)</a:t>
            </a:r>
            <a:endParaRPr lang="ja-JP" altLang="en-US" sz="800" dirty="0">
              <a:solidFill>
                <a:schemeClr val="tx1"/>
              </a:solidFill>
              <a:latin typeface="Meiryo UI" pitchFamily="50" charset="-128"/>
              <a:ea typeface="Meiryo UI" pitchFamily="50" charset="-128"/>
              <a:cs typeface="Meiryo UI" pitchFamily="50" charset="-128"/>
            </a:endParaRPr>
          </a:p>
        </p:txBody>
      </p:sp>
      <p:sp>
        <p:nvSpPr>
          <p:cNvPr id="77" name="正方形/長方形 76"/>
          <p:cNvSpPr/>
          <p:nvPr/>
        </p:nvSpPr>
        <p:spPr>
          <a:xfrm>
            <a:off x="251520" y="5157216"/>
            <a:ext cx="1080000" cy="21600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r"/>
            <a:r>
              <a:rPr lang="ja-JP" altLang="en-US" sz="800" dirty="0" smtClean="0">
                <a:solidFill>
                  <a:schemeClr val="tx1"/>
                </a:solidFill>
                <a:latin typeface="HGPｺﾞｼｯｸM" pitchFamily="50" charset="-128"/>
                <a:ea typeface="HGPｺﾞｼｯｸM" pitchFamily="50" charset="-128"/>
              </a:rPr>
              <a:t>行キーフィールド</a:t>
            </a:r>
            <a:r>
              <a:rPr lang="en-US" altLang="ja-JP" sz="800" dirty="0" smtClean="0">
                <a:solidFill>
                  <a:schemeClr val="tx1"/>
                </a:solidFill>
                <a:latin typeface="HGPｺﾞｼｯｸM" pitchFamily="50" charset="-128"/>
                <a:ea typeface="HGPｺﾞｼｯｸM" pitchFamily="50" charset="-128"/>
              </a:rPr>
              <a:t>*</a:t>
            </a:r>
            <a:endParaRPr lang="ja-JP" altLang="en-US" sz="800" dirty="0">
              <a:solidFill>
                <a:schemeClr val="tx1"/>
              </a:solidFill>
              <a:latin typeface="HGPｺﾞｼｯｸM" pitchFamily="50" charset="-128"/>
              <a:ea typeface="HGPｺﾞｼｯｸM" pitchFamily="50" charset="-128"/>
            </a:endParaRPr>
          </a:p>
        </p:txBody>
      </p:sp>
      <p:sp>
        <p:nvSpPr>
          <p:cNvPr id="78" name="正方形/長方形 77"/>
          <p:cNvSpPr/>
          <p:nvPr/>
        </p:nvSpPr>
        <p:spPr>
          <a:xfrm>
            <a:off x="2563238" y="5157216"/>
            <a:ext cx="216000" cy="216000"/>
          </a:xfrm>
          <a:prstGeom prst="rect">
            <a:avLst/>
          </a:prstGeom>
          <a:solidFill>
            <a:schemeClr val="bg1"/>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ctr"/>
            <a:r>
              <a:rPr lang="ja-JP" altLang="en-US" sz="800" dirty="0">
                <a:solidFill>
                  <a:schemeClr val="tx1"/>
                </a:solidFill>
                <a:latin typeface="Meiryo UI" pitchFamily="50" charset="-128"/>
                <a:ea typeface="Meiryo UI" pitchFamily="50" charset="-128"/>
                <a:cs typeface="Meiryo UI" pitchFamily="50" charset="-128"/>
              </a:rPr>
              <a:t>▼</a:t>
            </a:r>
          </a:p>
        </p:txBody>
      </p:sp>
      <p:sp>
        <p:nvSpPr>
          <p:cNvPr id="79" name="正方形/長方形 78"/>
          <p:cNvSpPr/>
          <p:nvPr/>
        </p:nvSpPr>
        <p:spPr>
          <a:xfrm>
            <a:off x="3851928" y="5149677"/>
            <a:ext cx="1440000" cy="216000"/>
          </a:xfrm>
          <a:prstGeom prst="rect">
            <a:avLst/>
          </a:prstGeom>
          <a:solidFill>
            <a:schemeClr val="bg1"/>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l"/>
            <a:r>
              <a:rPr lang="en-US" altLang="ja-JP" sz="800" dirty="0" smtClean="0">
                <a:solidFill>
                  <a:schemeClr val="tx1"/>
                </a:solidFill>
                <a:latin typeface="Meiryo UI" pitchFamily="50" charset="-128"/>
                <a:ea typeface="Meiryo UI" pitchFamily="50" charset="-128"/>
                <a:cs typeface="Meiryo UI" pitchFamily="50" charset="-128"/>
              </a:rPr>
              <a:t>(</a:t>
            </a:r>
            <a:r>
              <a:rPr lang="en-US" altLang="ja-JP" sz="800" dirty="0" err="1" smtClean="0">
                <a:solidFill>
                  <a:schemeClr val="tx1"/>
                </a:solidFill>
                <a:latin typeface="Meiryo UI" pitchFamily="50" charset="-128"/>
                <a:ea typeface="Meiryo UI" pitchFamily="50" charset="-128"/>
                <a:cs typeface="Meiryo UI" pitchFamily="50" charset="-128"/>
              </a:rPr>
              <a:t>FieldLength</a:t>
            </a:r>
            <a:r>
              <a:rPr lang="en-US" altLang="ja-JP" sz="800" dirty="0" smtClean="0">
                <a:solidFill>
                  <a:schemeClr val="tx1"/>
                </a:solidFill>
                <a:latin typeface="Meiryo UI" pitchFamily="50" charset="-128"/>
                <a:ea typeface="Meiryo UI" pitchFamily="50" charset="-128"/>
                <a:cs typeface="Meiryo UI" pitchFamily="50" charset="-128"/>
              </a:rPr>
              <a:t>)</a:t>
            </a:r>
            <a:endParaRPr lang="ja-JP" altLang="en-US" sz="800" dirty="0">
              <a:solidFill>
                <a:schemeClr val="tx1"/>
              </a:solidFill>
              <a:latin typeface="Meiryo UI" pitchFamily="50" charset="-128"/>
              <a:ea typeface="Meiryo UI" pitchFamily="50" charset="-128"/>
              <a:cs typeface="Meiryo UI" pitchFamily="50" charset="-128"/>
            </a:endParaRPr>
          </a:p>
        </p:txBody>
      </p:sp>
      <p:sp>
        <p:nvSpPr>
          <p:cNvPr id="80" name="正方形/長方形 79"/>
          <p:cNvSpPr/>
          <p:nvPr/>
        </p:nvSpPr>
        <p:spPr>
          <a:xfrm>
            <a:off x="2483768" y="5149677"/>
            <a:ext cx="1368000" cy="21600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r"/>
            <a:r>
              <a:rPr lang="ja-JP" altLang="en-US" sz="800" dirty="0" smtClean="0">
                <a:solidFill>
                  <a:schemeClr val="tx1"/>
                </a:solidFill>
                <a:latin typeface="HGPｺﾞｼｯｸM" pitchFamily="50" charset="-128"/>
                <a:ea typeface="HGPｺﾞｼｯｸM" pitchFamily="50" charset="-128"/>
              </a:rPr>
              <a:t>長さ</a:t>
            </a:r>
            <a:endParaRPr lang="ja-JP" altLang="en-US" sz="800" dirty="0">
              <a:solidFill>
                <a:schemeClr val="tx1"/>
              </a:solidFill>
              <a:latin typeface="HGPｺﾞｼｯｸM" pitchFamily="50" charset="-128"/>
              <a:ea typeface="HGPｺﾞｼｯｸM" pitchFamily="50" charset="-128"/>
            </a:endParaRPr>
          </a:p>
        </p:txBody>
      </p:sp>
      <p:pic>
        <p:nvPicPr>
          <p:cNvPr id="81" name="図 80"/>
          <p:cNvPicPr>
            <a:picLocks noChangeAspect="1"/>
          </p:cNvPicPr>
          <p:nvPr/>
        </p:nvPicPr>
        <p:blipFill>
          <a:blip r:embed="rId33">
            <a:extLst>
              <a:ext uri="{28A0092B-C50C-407E-A947-70E740481C1C}">
                <a14:useLocalDpi xmlns:a14="http://schemas.microsoft.com/office/drawing/2010/main" val="0"/>
              </a:ext>
            </a:extLst>
          </a:blip>
          <a:stretch>
            <a:fillRect/>
          </a:stretch>
        </p:blipFill>
        <p:spPr>
          <a:xfrm>
            <a:off x="5080416" y="5149677"/>
            <a:ext cx="223539" cy="223539"/>
          </a:xfrm>
          <a:prstGeom prst="rect">
            <a:avLst/>
          </a:prstGeom>
        </p:spPr>
      </p:pic>
      <p:sp>
        <p:nvSpPr>
          <p:cNvPr id="83" name="正方形/長方形 82"/>
          <p:cNvSpPr/>
          <p:nvPr/>
        </p:nvSpPr>
        <p:spPr>
          <a:xfrm>
            <a:off x="1331800" y="5445248"/>
            <a:ext cx="1440000" cy="216000"/>
          </a:xfrm>
          <a:prstGeom prst="rect">
            <a:avLst/>
          </a:prstGeom>
          <a:solidFill>
            <a:schemeClr val="bg1"/>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l"/>
            <a:r>
              <a:rPr lang="en-US" altLang="ja-JP" sz="600" dirty="0">
                <a:solidFill>
                  <a:schemeClr val="tx1"/>
                </a:solidFill>
                <a:latin typeface="Meiryo UI" pitchFamily="50" charset="-128"/>
                <a:ea typeface="Meiryo UI" pitchFamily="50" charset="-128"/>
                <a:cs typeface="Meiryo UI" pitchFamily="50" charset="-128"/>
              </a:rPr>
              <a:t>(</a:t>
            </a:r>
            <a:r>
              <a:rPr lang="en-US" altLang="ja-JP" sz="600" dirty="0" err="1">
                <a:solidFill>
                  <a:schemeClr val="tx1"/>
                </a:solidFill>
                <a:latin typeface="Meiryo UI" pitchFamily="50" charset="-128"/>
                <a:ea typeface="Meiryo UI" pitchFamily="50" charset="-128"/>
                <a:cs typeface="Meiryo UI" pitchFamily="50" charset="-128"/>
              </a:rPr>
              <a:t>JP_QuickEntryWindow_ID</a:t>
            </a:r>
            <a:r>
              <a:rPr lang="en-US" altLang="ja-JP" sz="600" dirty="0">
                <a:solidFill>
                  <a:schemeClr val="tx1"/>
                </a:solidFill>
                <a:latin typeface="Meiryo UI" pitchFamily="50" charset="-128"/>
                <a:ea typeface="Meiryo UI" pitchFamily="50" charset="-128"/>
                <a:cs typeface="Meiryo UI" pitchFamily="50" charset="-128"/>
              </a:rPr>
              <a:t>)</a:t>
            </a:r>
            <a:endParaRPr lang="ja-JP" altLang="en-US" sz="600" dirty="0">
              <a:solidFill>
                <a:schemeClr val="tx1"/>
              </a:solidFill>
              <a:latin typeface="Meiryo UI" pitchFamily="50" charset="-128"/>
              <a:ea typeface="Meiryo UI" pitchFamily="50" charset="-128"/>
              <a:cs typeface="Meiryo UI" pitchFamily="50" charset="-128"/>
            </a:endParaRPr>
          </a:p>
        </p:txBody>
      </p:sp>
      <p:sp>
        <p:nvSpPr>
          <p:cNvPr id="84" name="正方形/長方形 83"/>
          <p:cNvSpPr/>
          <p:nvPr/>
        </p:nvSpPr>
        <p:spPr>
          <a:xfrm>
            <a:off x="243764" y="5445248"/>
            <a:ext cx="1080000" cy="21600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r"/>
            <a:r>
              <a:rPr lang="ja-JP" altLang="en-US" sz="800" dirty="0" smtClean="0">
                <a:solidFill>
                  <a:schemeClr val="tx1"/>
                </a:solidFill>
                <a:latin typeface="HGPｺﾞｼｯｸM" pitchFamily="50" charset="-128"/>
                <a:ea typeface="HGPｺﾞｼｯｸM" pitchFamily="50" charset="-128"/>
              </a:rPr>
              <a:t>クイック入力ウィンドウ</a:t>
            </a:r>
            <a:endParaRPr lang="ja-JP" altLang="en-US" sz="800" dirty="0">
              <a:solidFill>
                <a:schemeClr val="tx1"/>
              </a:solidFill>
              <a:latin typeface="HGPｺﾞｼｯｸM" pitchFamily="50" charset="-128"/>
              <a:ea typeface="HGPｺﾞｼｯｸM" pitchFamily="50" charset="-128"/>
            </a:endParaRPr>
          </a:p>
        </p:txBody>
      </p:sp>
      <p:sp>
        <p:nvSpPr>
          <p:cNvPr id="85" name="正方形/長方形 84"/>
          <p:cNvSpPr/>
          <p:nvPr/>
        </p:nvSpPr>
        <p:spPr>
          <a:xfrm>
            <a:off x="2555482" y="5445248"/>
            <a:ext cx="216000" cy="216000"/>
          </a:xfrm>
          <a:prstGeom prst="rect">
            <a:avLst/>
          </a:prstGeom>
          <a:solidFill>
            <a:schemeClr val="bg1"/>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ctr"/>
            <a:r>
              <a:rPr lang="ja-JP" altLang="en-US" sz="800" dirty="0">
                <a:solidFill>
                  <a:schemeClr val="tx1"/>
                </a:solidFill>
                <a:latin typeface="Meiryo UI" pitchFamily="50" charset="-128"/>
                <a:ea typeface="Meiryo UI" pitchFamily="50" charset="-128"/>
                <a:cs typeface="Meiryo UI" pitchFamily="50" charset="-128"/>
              </a:rPr>
              <a:t>▼</a:t>
            </a:r>
          </a:p>
        </p:txBody>
      </p:sp>
      <p:sp>
        <p:nvSpPr>
          <p:cNvPr id="86" name="コンテンツ プレースホルダー 2"/>
          <p:cNvSpPr txBox="1">
            <a:spLocks/>
          </p:cNvSpPr>
          <p:nvPr/>
        </p:nvSpPr>
        <p:spPr>
          <a:xfrm>
            <a:off x="256376" y="5949281"/>
            <a:ext cx="8635144" cy="57608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ja-JP"/>
            </a:defPPr>
            <a:lvl1pPr marL="0" indent="0" algn="just" eaLnBrk="1" hangingPunct="1">
              <a:lnSpc>
                <a:spcPct val="120000"/>
              </a:lnSpc>
              <a:spcBef>
                <a:spcPts val="1200"/>
              </a:spcBef>
              <a:buNone/>
              <a:defRPr sz="1800" kern="0">
                <a:latin typeface="メイリオ" panose="020B0604030504040204" pitchFamily="50" charset="-128"/>
                <a:ea typeface="メイリオ" panose="020B0604030504040204" pitchFamily="50" charset="-128"/>
                <a:cs typeface="メイリオ" panose="020B0604030504040204" pitchFamily="50" charset="-128"/>
              </a:defRPr>
            </a:lvl1pPr>
            <a:lvl2pPr>
              <a:defRPr>
                <a:solidFill>
                  <a:schemeClr val="lt1"/>
                </a:solidFill>
                <a:latin typeface="+mn-lt"/>
                <a:ea typeface="+mn-ea"/>
              </a:defRPr>
            </a:lvl2pPr>
            <a:lvl3pPr>
              <a:defRPr>
                <a:solidFill>
                  <a:schemeClr val="lt1"/>
                </a:solidFill>
                <a:latin typeface="+mn-lt"/>
                <a:ea typeface="+mn-ea"/>
              </a:defRPr>
            </a:lvl3pPr>
            <a:lvl4pPr>
              <a:defRPr>
                <a:solidFill>
                  <a:schemeClr val="lt1"/>
                </a:solidFill>
                <a:latin typeface="+mn-lt"/>
                <a:ea typeface="+mn-ea"/>
              </a:defRPr>
            </a:lvl4pPr>
            <a:lvl5pPr>
              <a:defRPr>
                <a:solidFill>
                  <a:schemeClr val="lt1"/>
                </a:solidFill>
                <a:latin typeface="+mn-lt"/>
                <a:ea typeface="+mn-ea"/>
              </a:defRPr>
            </a:lvl5pPr>
            <a:lvl6pPr>
              <a:defRPr>
                <a:solidFill>
                  <a:schemeClr val="lt1"/>
                </a:solidFill>
                <a:latin typeface="+mn-lt"/>
                <a:ea typeface="+mn-ea"/>
              </a:defRPr>
            </a:lvl6pPr>
            <a:lvl7pPr>
              <a:defRPr>
                <a:solidFill>
                  <a:schemeClr val="lt1"/>
                </a:solidFill>
                <a:latin typeface="+mn-lt"/>
                <a:ea typeface="+mn-ea"/>
              </a:defRPr>
            </a:lvl7pPr>
            <a:lvl8pPr>
              <a:defRPr>
                <a:solidFill>
                  <a:schemeClr val="lt1"/>
                </a:solidFill>
                <a:latin typeface="+mn-lt"/>
                <a:ea typeface="+mn-ea"/>
              </a:defRPr>
            </a:lvl8pPr>
            <a:lvl9pPr>
              <a:defRPr>
                <a:solidFill>
                  <a:schemeClr val="lt1"/>
                </a:solidFill>
                <a:latin typeface="+mn-lt"/>
                <a:ea typeface="+mn-ea"/>
              </a:defRPr>
            </a:lvl9pPr>
          </a:lstStyle>
          <a:p>
            <a:pPr marL="171450" indent="-171450">
              <a:spcBef>
                <a:spcPts val="600"/>
              </a:spcBef>
              <a:buFont typeface="Arial" panose="020B0604020202020204" pitchFamily="34" charset="0"/>
              <a:buChar char="•"/>
            </a:pPr>
            <a:r>
              <a:rPr lang="en-US" altLang="ja-JP" sz="1050" dirty="0" err="1">
                <a:solidFill>
                  <a:schemeClr val="tx1"/>
                </a:solidFill>
              </a:rPr>
              <a:t>V</a:t>
            </a:r>
            <a:r>
              <a:rPr lang="en-US" altLang="ja-JP" sz="1050" dirty="0" err="1" smtClean="0">
                <a:solidFill>
                  <a:schemeClr val="tx1"/>
                </a:solidFill>
              </a:rPr>
              <a:t>aule</a:t>
            </a:r>
            <a:r>
              <a:rPr lang="ja-JP" altLang="en-US" sz="1050" dirty="0" smtClean="0">
                <a:solidFill>
                  <a:schemeClr val="tx1"/>
                </a:solidFill>
              </a:rPr>
              <a:t>でユニーク制約を作成する。</a:t>
            </a:r>
            <a:endParaRPr lang="en-US" altLang="ja-JP" sz="1050" dirty="0">
              <a:solidFill>
                <a:schemeClr val="tx1"/>
              </a:solidFill>
            </a:endParaRPr>
          </a:p>
        </p:txBody>
      </p:sp>
      <p:sp>
        <p:nvSpPr>
          <p:cNvPr id="82" name="正方形/長方形 81"/>
          <p:cNvSpPr/>
          <p:nvPr/>
        </p:nvSpPr>
        <p:spPr>
          <a:xfrm>
            <a:off x="3851928" y="4589674"/>
            <a:ext cx="1440000" cy="216000"/>
          </a:xfrm>
          <a:prstGeom prst="rect">
            <a:avLst/>
          </a:prstGeom>
          <a:solidFill>
            <a:schemeClr val="bg1"/>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45713" rIns="216000" bIns="45713" rtlCol="0" anchor="ctr"/>
          <a:lstStyle/>
          <a:p>
            <a:pPr algn="l"/>
            <a:r>
              <a:rPr lang="en-US" altLang="ja-JP" sz="800" dirty="0" smtClean="0">
                <a:solidFill>
                  <a:schemeClr val="tx1"/>
                </a:solidFill>
                <a:latin typeface="Meiryo UI" pitchFamily="50" charset="-128"/>
                <a:ea typeface="Meiryo UI" pitchFamily="50" charset="-128"/>
                <a:cs typeface="Meiryo UI" pitchFamily="50" charset="-128"/>
              </a:rPr>
              <a:t>(</a:t>
            </a:r>
            <a:r>
              <a:rPr lang="en-US" altLang="ja-JP" sz="800" dirty="0" err="1" smtClean="0">
                <a:solidFill>
                  <a:schemeClr val="tx1"/>
                </a:solidFill>
                <a:latin typeface="Meiryo UI" pitchFamily="50" charset="-128"/>
                <a:ea typeface="Meiryo UI" pitchFamily="50" charset="-128"/>
                <a:cs typeface="Meiryo UI" pitchFamily="50" charset="-128"/>
              </a:rPr>
              <a:t>JP_PageSize</a:t>
            </a:r>
            <a:r>
              <a:rPr lang="en-US" altLang="ja-JP" sz="800" dirty="0" smtClean="0">
                <a:solidFill>
                  <a:schemeClr val="tx1"/>
                </a:solidFill>
                <a:latin typeface="Meiryo UI" pitchFamily="50" charset="-128"/>
                <a:ea typeface="Meiryo UI" pitchFamily="50" charset="-128"/>
                <a:cs typeface="Meiryo UI" pitchFamily="50" charset="-128"/>
              </a:rPr>
              <a:t>)</a:t>
            </a:r>
            <a:endParaRPr lang="ja-JP" altLang="en-US" sz="800" dirty="0">
              <a:solidFill>
                <a:schemeClr val="tx1"/>
              </a:solidFill>
              <a:latin typeface="Meiryo UI" pitchFamily="50" charset="-128"/>
              <a:ea typeface="Meiryo UI" pitchFamily="50" charset="-128"/>
              <a:cs typeface="Meiryo UI" pitchFamily="50" charset="-128"/>
            </a:endParaRPr>
          </a:p>
        </p:txBody>
      </p:sp>
      <p:sp>
        <p:nvSpPr>
          <p:cNvPr id="87" name="正方形/長方形 86"/>
          <p:cNvSpPr/>
          <p:nvPr/>
        </p:nvSpPr>
        <p:spPr>
          <a:xfrm>
            <a:off x="2483768" y="4589674"/>
            <a:ext cx="1368000" cy="21600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r"/>
            <a:r>
              <a:rPr lang="ja-JP" altLang="en-US" sz="800" dirty="0" smtClean="0">
                <a:solidFill>
                  <a:schemeClr val="tx1"/>
                </a:solidFill>
                <a:latin typeface="HGPｺﾞｼｯｸM" pitchFamily="50" charset="-128"/>
                <a:ea typeface="HGPｺﾞｼｯｸM" pitchFamily="50" charset="-128"/>
              </a:rPr>
              <a:t>ページ行数</a:t>
            </a:r>
            <a:endParaRPr lang="ja-JP" altLang="en-US" sz="800" dirty="0">
              <a:solidFill>
                <a:schemeClr val="tx1"/>
              </a:solidFill>
              <a:latin typeface="HGPｺﾞｼｯｸM" pitchFamily="50" charset="-128"/>
              <a:ea typeface="HGPｺﾞｼｯｸM" pitchFamily="50" charset="-128"/>
            </a:endParaRPr>
          </a:p>
        </p:txBody>
      </p:sp>
      <p:pic>
        <p:nvPicPr>
          <p:cNvPr id="88" name="図 87"/>
          <p:cNvPicPr>
            <a:picLocks noChangeAspect="1"/>
          </p:cNvPicPr>
          <p:nvPr/>
        </p:nvPicPr>
        <p:blipFill>
          <a:blip r:embed="rId33">
            <a:extLst>
              <a:ext uri="{28A0092B-C50C-407E-A947-70E740481C1C}">
                <a14:useLocalDpi xmlns:a14="http://schemas.microsoft.com/office/drawing/2010/main" val="0"/>
              </a:ext>
            </a:extLst>
          </a:blip>
          <a:stretch>
            <a:fillRect/>
          </a:stretch>
        </p:blipFill>
        <p:spPr>
          <a:xfrm>
            <a:off x="5080416" y="4589674"/>
            <a:ext cx="223539" cy="223539"/>
          </a:xfrm>
          <a:prstGeom prst="rect">
            <a:avLst/>
          </a:prstGeom>
        </p:spPr>
      </p:pic>
      <p:sp>
        <p:nvSpPr>
          <p:cNvPr id="89" name="正方形/長方形 88"/>
          <p:cNvSpPr/>
          <p:nvPr/>
        </p:nvSpPr>
        <p:spPr>
          <a:xfrm>
            <a:off x="3859836" y="5445248"/>
            <a:ext cx="1440000" cy="216000"/>
          </a:xfrm>
          <a:prstGeom prst="rect">
            <a:avLst/>
          </a:prstGeom>
          <a:solidFill>
            <a:schemeClr val="bg1"/>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l"/>
            <a:r>
              <a:rPr lang="en-US" altLang="ja-JP" sz="800" dirty="0" smtClean="0">
                <a:solidFill>
                  <a:schemeClr val="tx1"/>
                </a:solidFill>
                <a:latin typeface="Meiryo UI" pitchFamily="50" charset="-128"/>
                <a:ea typeface="Meiryo UI" pitchFamily="50" charset="-128"/>
                <a:cs typeface="Meiryo UI" pitchFamily="50" charset="-128"/>
              </a:rPr>
              <a:t>(</a:t>
            </a:r>
            <a:r>
              <a:rPr lang="en-US" altLang="ja-JP" sz="800" dirty="0" err="1" smtClean="0">
                <a:solidFill>
                  <a:schemeClr val="tx1"/>
                </a:solidFill>
                <a:latin typeface="Meiryo UI" pitchFamily="50" charset="-128"/>
                <a:ea typeface="Meiryo UI" pitchFamily="50" charset="-128"/>
                <a:cs typeface="Meiryo UI" pitchFamily="50" charset="-128"/>
              </a:rPr>
              <a:t>JP_QuickEntryConf</a:t>
            </a:r>
            <a:r>
              <a:rPr lang="en-US" altLang="ja-JP" sz="800" dirty="0" smtClean="0">
                <a:solidFill>
                  <a:schemeClr val="tx1"/>
                </a:solidFill>
                <a:latin typeface="Meiryo UI" pitchFamily="50" charset="-128"/>
                <a:ea typeface="Meiryo UI" pitchFamily="50" charset="-128"/>
                <a:cs typeface="Meiryo UI" pitchFamily="50" charset="-128"/>
              </a:rPr>
              <a:t>)</a:t>
            </a:r>
            <a:endParaRPr lang="ja-JP" altLang="en-US" sz="800" dirty="0">
              <a:solidFill>
                <a:schemeClr val="tx1"/>
              </a:solidFill>
              <a:latin typeface="Meiryo UI" pitchFamily="50" charset="-128"/>
              <a:ea typeface="Meiryo UI" pitchFamily="50" charset="-128"/>
              <a:cs typeface="Meiryo UI" pitchFamily="50" charset="-128"/>
            </a:endParaRPr>
          </a:p>
        </p:txBody>
      </p:sp>
      <p:sp>
        <p:nvSpPr>
          <p:cNvPr id="90" name="正方形/長方形 89"/>
          <p:cNvSpPr/>
          <p:nvPr/>
        </p:nvSpPr>
        <p:spPr>
          <a:xfrm>
            <a:off x="2771800" y="5445248"/>
            <a:ext cx="1080000" cy="21600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r"/>
            <a:r>
              <a:rPr lang="ja-JP" altLang="en-US" sz="800" dirty="0" smtClean="0">
                <a:solidFill>
                  <a:schemeClr val="tx1"/>
                </a:solidFill>
                <a:latin typeface="HGPｺﾞｼｯｸM" pitchFamily="50" charset="-128"/>
                <a:ea typeface="HGPｺﾞｼｯｸM" pitchFamily="50" charset="-128"/>
              </a:rPr>
              <a:t>クイック入力引継情報設定</a:t>
            </a:r>
            <a:endParaRPr lang="ja-JP" altLang="en-US" sz="800" dirty="0">
              <a:solidFill>
                <a:schemeClr val="tx1"/>
              </a:solidFill>
              <a:latin typeface="HGPｺﾞｼｯｸM" pitchFamily="50" charset="-128"/>
              <a:ea typeface="HGPｺﾞｼｯｸM" pitchFamily="50" charset="-128"/>
            </a:endParaRPr>
          </a:p>
        </p:txBody>
      </p:sp>
      <p:sp>
        <p:nvSpPr>
          <p:cNvPr id="91" name="正方形/長方形 90"/>
          <p:cNvSpPr/>
          <p:nvPr/>
        </p:nvSpPr>
        <p:spPr>
          <a:xfrm>
            <a:off x="5083518" y="5445248"/>
            <a:ext cx="216000" cy="216000"/>
          </a:xfrm>
          <a:prstGeom prst="rect">
            <a:avLst/>
          </a:prstGeom>
          <a:solidFill>
            <a:schemeClr val="bg1"/>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ctr"/>
            <a:r>
              <a:rPr lang="ja-JP" altLang="en-US" sz="800" dirty="0">
                <a:solidFill>
                  <a:schemeClr val="tx1"/>
                </a:solidFill>
                <a:latin typeface="Meiryo UI" pitchFamily="50" charset="-128"/>
                <a:ea typeface="Meiryo UI" pitchFamily="50" charset="-128"/>
                <a:cs typeface="Meiryo UI" pitchFamily="50" charset="-128"/>
              </a:rPr>
              <a:t>▼</a:t>
            </a:r>
          </a:p>
        </p:txBody>
      </p:sp>
    </p:spTree>
    <p:extLst>
      <p:ext uri="{BB962C8B-B14F-4D97-AF65-F5344CB8AC3E}">
        <p14:creationId xmlns:p14="http://schemas.microsoft.com/office/powerpoint/2010/main" val="315144949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altLang="ja-JP" dirty="0"/>
              <a:t>【</a:t>
            </a:r>
            <a:r>
              <a:rPr lang="ja-JP" altLang="en-US" dirty="0"/>
              <a:t>概要設計</a:t>
            </a:r>
            <a:r>
              <a:rPr lang="en-US" altLang="ja-JP" dirty="0"/>
              <a:t>】</a:t>
            </a:r>
            <a:r>
              <a:rPr lang="ja-JP" altLang="en-US" dirty="0"/>
              <a:t>マトリクスウィンドウの設定画面</a:t>
            </a:r>
            <a:endParaRPr kumimoji="1" lang="ja-JP" altLang="en-US" dirty="0"/>
          </a:p>
        </p:txBody>
      </p:sp>
      <p:sp>
        <p:nvSpPr>
          <p:cNvPr id="7" name="コンテンツ プレースホルダー 2"/>
          <p:cNvSpPr txBox="1">
            <a:spLocks/>
          </p:cNvSpPr>
          <p:nvPr/>
        </p:nvSpPr>
        <p:spPr>
          <a:xfrm>
            <a:off x="256376" y="980728"/>
            <a:ext cx="8635144" cy="172819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ja-JP"/>
            </a:defPPr>
            <a:lvl1pPr marL="0" indent="0" algn="just" eaLnBrk="1" hangingPunct="1">
              <a:lnSpc>
                <a:spcPct val="120000"/>
              </a:lnSpc>
              <a:spcBef>
                <a:spcPts val="1200"/>
              </a:spcBef>
              <a:buNone/>
              <a:defRPr sz="1800" kern="0">
                <a:latin typeface="メイリオ" panose="020B0604030504040204" pitchFamily="50" charset="-128"/>
                <a:ea typeface="メイリオ" panose="020B0604030504040204" pitchFamily="50" charset="-128"/>
                <a:cs typeface="メイリオ" panose="020B0604030504040204" pitchFamily="50" charset="-128"/>
              </a:defRPr>
            </a:lvl1pPr>
            <a:lvl2pPr>
              <a:defRPr>
                <a:solidFill>
                  <a:schemeClr val="lt1"/>
                </a:solidFill>
                <a:latin typeface="+mn-lt"/>
                <a:ea typeface="+mn-ea"/>
              </a:defRPr>
            </a:lvl2pPr>
            <a:lvl3pPr>
              <a:defRPr>
                <a:solidFill>
                  <a:schemeClr val="lt1"/>
                </a:solidFill>
                <a:latin typeface="+mn-lt"/>
                <a:ea typeface="+mn-ea"/>
              </a:defRPr>
            </a:lvl3pPr>
            <a:lvl4pPr>
              <a:defRPr>
                <a:solidFill>
                  <a:schemeClr val="lt1"/>
                </a:solidFill>
                <a:latin typeface="+mn-lt"/>
                <a:ea typeface="+mn-ea"/>
              </a:defRPr>
            </a:lvl4pPr>
            <a:lvl5pPr>
              <a:defRPr>
                <a:solidFill>
                  <a:schemeClr val="lt1"/>
                </a:solidFill>
                <a:latin typeface="+mn-lt"/>
                <a:ea typeface="+mn-ea"/>
              </a:defRPr>
            </a:lvl5pPr>
            <a:lvl6pPr>
              <a:defRPr>
                <a:solidFill>
                  <a:schemeClr val="lt1"/>
                </a:solidFill>
                <a:latin typeface="+mn-lt"/>
                <a:ea typeface="+mn-ea"/>
              </a:defRPr>
            </a:lvl6pPr>
            <a:lvl7pPr>
              <a:defRPr>
                <a:solidFill>
                  <a:schemeClr val="lt1"/>
                </a:solidFill>
                <a:latin typeface="+mn-lt"/>
                <a:ea typeface="+mn-ea"/>
              </a:defRPr>
            </a:lvl7pPr>
            <a:lvl8pPr>
              <a:defRPr>
                <a:solidFill>
                  <a:schemeClr val="lt1"/>
                </a:solidFill>
                <a:latin typeface="+mn-lt"/>
                <a:ea typeface="+mn-ea"/>
              </a:defRPr>
            </a:lvl8pPr>
            <a:lvl9pPr>
              <a:defRPr>
                <a:solidFill>
                  <a:schemeClr val="lt1"/>
                </a:solidFill>
                <a:latin typeface="+mn-lt"/>
                <a:ea typeface="+mn-ea"/>
              </a:defRPr>
            </a:lvl9pPr>
          </a:lstStyle>
          <a:p>
            <a:pPr marL="171450" indent="-171450">
              <a:spcBef>
                <a:spcPts val="600"/>
              </a:spcBef>
              <a:buFont typeface="Arial" panose="020B0604020202020204" pitchFamily="34" charset="0"/>
              <a:buChar char="•"/>
            </a:pPr>
            <a:r>
              <a:rPr lang="ja-JP" altLang="en-US" sz="1050" dirty="0" smtClean="0">
                <a:solidFill>
                  <a:schemeClr val="tx1"/>
                </a:solidFill>
              </a:rPr>
              <a:t>列キーと行キーに設定されているカラムが異なる事を確認する。</a:t>
            </a:r>
            <a:endParaRPr lang="en-US" altLang="ja-JP" sz="1050" dirty="0" smtClean="0">
              <a:solidFill>
                <a:schemeClr val="tx1"/>
              </a:solidFill>
            </a:endParaRPr>
          </a:p>
          <a:p>
            <a:pPr marL="171450" indent="-171450">
              <a:spcBef>
                <a:spcPts val="600"/>
              </a:spcBef>
              <a:buFont typeface="Arial" panose="020B0604020202020204" pitchFamily="34" charset="0"/>
              <a:buChar char="•"/>
            </a:pPr>
            <a:r>
              <a:rPr lang="ja-JP" altLang="en-US" sz="1050" dirty="0" smtClean="0">
                <a:solidFill>
                  <a:schemeClr val="tx1"/>
                </a:solidFill>
              </a:rPr>
              <a:t>列</a:t>
            </a:r>
            <a:r>
              <a:rPr lang="ja-JP" altLang="en-US" sz="1050" dirty="0">
                <a:solidFill>
                  <a:schemeClr val="tx1"/>
                </a:solidFill>
              </a:rPr>
              <a:t>キ</a:t>
            </a:r>
            <a:r>
              <a:rPr lang="ja-JP" altLang="en-US" sz="1050" dirty="0" smtClean="0">
                <a:solidFill>
                  <a:schemeClr val="tx1"/>
                </a:solidFill>
              </a:rPr>
              <a:t>ーと行キーに設定されているカラムにユニーク制約が設定されている事を確認する。ユニーク制約はアプリケーション辞書のテーブルとカラムウィンドウの設定を参照する。</a:t>
            </a:r>
            <a:endParaRPr lang="en-US" altLang="ja-JP" sz="1050" dirty="0" smtClean="0">
              <a:solidFill>
                <a:schemeClr val="tx1"/>
              </a:solidFill>
            </a:endParaRPr>
          </a:p>
          <a:p>
            <a:pPr marL="171450" indent="-171450">
              <a:spcBef>
                <a:spcPts val="600"/>
              </a:spcBef>
              <a:buFont typeface="Arial" panose="020B0604020202020204" pitchFamily="34" charset="0"/>
              <a:buChar char="•"/>
            </a:pPr>
            <a:r>
              <a:rPr lang="ja-JP" altLang="en-US" sz="1050" dirty="0" smtClean="0">
                <a:solidFill>
                  <a:schemeClr val="tx1"/>
                </a:solidFill>
              </a:rPr>
              <a:t>タブ</a:t>
            </a:r>
            <a:r>
              <a:rPr lang="en-US" altLang="ja-JP" sz="1050" dirty="0" smtClean="0">
                <a:solidFill>
                  <a:schemeClr val="tx1"/>
                </a:solidFill>
              </a:rPr>
              <a:t>(</a:t>
            </a:r>
            <a:r>
              <a:rPr lang="en-US" altLang="ja-JP" sz="1050" dirty="0" err="1" smtClean="0">
                <a:solidFill>
                  <a:schemeClr val="tx1"/>
                </a:solidFill>
              </a:rPr>
              <a:t>AD_Tabl_ID</a:t>
            </a:r>
            <a:r>
              <a:rPr lang="en-US" altLang="ja-JP" sz="1050" dirty="0" smtClean="0">
                <a:solidFill>
                  <a:schemeClr val="tx1"/>
                </a:solidFill>
              </a:rPr>
              <a:t>)</a:t>
            </a:r>
            <a:r>
              <a:rPr lang="ja-JP" altLang="en-US" sz="1050" dirty="0" smtClean="0">
                <a:solidFill>
                  <a:schemeClr val="tx1"/>
                </a:solidFill>
              </a:rPr>
              <a:t>フィールドのタブに</a:t>
            </a:r>
            <a:r>
              <a:rPr lang="ja-JP" altLang="en-US" sz="1050" dirty="0">
                <a:solidFill>
                  <a:schemeClr val="tx1"/>
                </a:solidFill>
              </a:rPr>
              <a:t>対応</a:t>
            </a:r>
            <a:r>
              <a:rPr lang="ja-JP" altLang="en-US" sz="1050" dirty="0" smtClean="0">
                <a:solidFill>
                  <a:schemeClr val="tx1"/>
                </a:solidFill>
              </a:rPr>
              <a:t>するテーブルと、クイック入力ウィンドウ</a:t>
            </a:r>
            <a:r>
              <a:rPr lang="en-US" altLang="ja-JP" sz="1050" dirty="0" smtClean="0">
                <a:solidFill>
                  <a:schemeClr val="tx1"/>
                </a:solidFill>
              </a:rPr>
              <a:t>(</a:t>
            </a:r>
            <a:r>
              <a:rPr lang="en-US" altLang="ja-JP" sz="1050" dirty="0" err="1" smtClean="0">
                <a:solidFill>
                  <a:schemeClr val="tx1"/>
                </a:solidFill>
              </a:rPr>
              <a:t>JP_QuickEntryWindow_ID</a:t>
            </a:r>
            <a:r>
              <a:rPr lang="en-US" altLang="ja-JP" sz="1050" dirty="0" smtClean="0">
                <a:solidFill>
                  <a:schemeClr val="tx1"/>
                </a:solidFill>
              </a:rPr>
              <a:t>)</a:t>
            </a:r>
            <a:r>
              <a:rPr lang="ja-JP" altLang="en-US" sz="1050" dirty="0" smtClean="0">
                <a:solidFill>
                  <a:schemeClr val="tx1"/>
                </a:solidFill>
              </a:rPr>
              <a:t>フィールドに設定されているウィンドウのタブレベルが</a:t>
            </a:r>
            <a:r>
              <a:rPr lang="en-US" altLang="ja-JP" sz="1050" dirty="0" smtClean="0">
                <a:solidFill>
                  <a:schemeClr val="tx1"/>
                </a:solidFill>
              </a:rPr>
              <a:t>0</a:t>
            </a:r>
            <a:r>
              <a:rPr lang="ja-JP" altLang="en-US" sz="1050" dirty="0" smtClean="0">
                <a:solidFill>
                  <a:schemeClr val="tx1"/>
                </a:solidFill>
              </a:rPr>
              <a:t>のタブに設定されているテーブルが同じである事を確認する。</a:t>
            </a:r>
            <a:endParaRPr lang="en-US" altLang="ja-JP" sz="1050" dirty="0" smtClean="0">
              <a:solidFill>
                <a:schemeClr val="tx1"/>
              </a:solidFill>
            </a:endParaRPr>
          </a:p>
          <a:p>
            <a:pPr marL="171450" indent="-171450">
              <a:spcBef>
                <a:spcPts val="600"/>
              </a:spcBef>
              <a:buFont typeface="Arial" panose="020B0604020202020204" pitchFamily="34" charset="0"/>
              <a:buChar char="•"/>
            </a:pPr>
            <a:r>
              <a:rPr lang="ja-JP" altLang="en-US" sz="1050" dirty="0" smtClean="0">
                <a:solidFill>
                  <a:schemeClr val="tx1"/>
                </a:solidFill>
              </a:rPr>
              <a:t>タブフィールドのタブに対応するテーブルの主キーが</a:t>
            </a:r>
            <a:r>
              <a:rPr lang="en-US" altLang="ja-JP" sz="1050" dirty="0" smtClean="0">
                <a:solidFill>
                  <a:schemeClr val="tx1"/>
                </a:solidFill>
              </a:rPr>
              <a:t>”</a:t>
            </a:r>
            <a:r>
              <a:rPr lang="ja-JP" altLang="en-US" sz="1050" dirty="0" smtClean="0">
                <a:solidFill>
                  <a:schemeClr val="tx1"/>
                </a:solidFill>
              </a:rPr>
              <a:t>テーブル名</a:t>
            </a:r>
            <a:r>
              <a:rPr lang="en-US" altLang="ja-JP" sz="1050" dirty="0" smtClean="0">
                <a:solidFill>
                  <a:schemeClr val="tx1"/>
                </a:solidFill>
              </a:rPr>
              <a:t>+_ID”</a:t>
            </a:r>
            <a:r>
              <a:rPr lang="ja-JP" altLang="en-US" sz="1050" dirty="0" smtClean="0">
                <a:solidFill>
                  <a:schemeClr val="tx1"/>
                </a:solidFill>
              </a:rPr>
              <a:t>になっている事を確認する。</a:t>
            </a:r>
            <a:r>
              <a:rPr lang="en-US" altLang="ja-JP" sz="1050" dirty="0" smtClean="0">
                <a:solidFill>
                  <a:schemeClr val="tx1"/>
                </a:solidFill>
              </a:rPr>
              <a:t>※</a:t>
            </a:r>
            <a:r>
              <a:rPr lang="ja-JP" altLang="en-US" sz="1050" dirty="0" smtClean="0">
                <a:solidFill>
                  <a:schemeClr val="tx1"/>
                </a:solidFill>
              </a:rPr>
              <a:t>このルールが成り立たないテーブルでは、正しくマトリクスウィンドウが作成できない。</a:t>
            </a:r>
            <a:endParaRPr lang="en-US" altLang="ja-JP" sz="1050" dirty="0">
              <a:solidFill>
                <a:schemeClr val="tx1"/>
              </a:solidFill>
            </a:endParaRPr>
          </a:p>
        </p:txBody>
      </p:sp>
      <p:sp>
        <p:nvSpPr>
          <p:cNvPr id="8" name="正方形/長方形 7"/>
          <p:cNvSpPr/>
          <p:nvPr/>
        </p:nvSpPr>
        <p:spPr>
          <a:xfrm>
            <a:off x="252480" y="548728"/>
            <a:ext cx="8640000" cy="432000"/>
          </a:xfrm>
          <a:prstGeom prst="rect">
            <a:avLst/>
          </a:prstGeom>
          <a:solidFill>
            <a:schemeClr val="accent1">
              <a:lumMod val="20000"/>
              <a:lumOff val="8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Ins="0" rtlCol="0" anchor="b"/>
          <a:lstStyle/>
          <a:p>
            <a:pPr algn="l"/>
            <a:r>
              <a:rPr lang="en-US" altLang="ja-JP" sz="1600" b="1" dirty="0" err="1"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MMatrixWindow</a:t>
            </a:r>
            <a:r>
              <a:rPr lang="ja-JP" altLang="en-US" sz="1600" b="1"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クラスの</a:t>
            </a:r>
            <a:r>
              <a:rPr lang="en-US" altLang="ja-JP" sz="1600" b="1" dirty="0" err="1"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beforeSave</a:t>
            </a:r>
            <a:r>
              <a:rPr lang="en-US" altLang="ja-JP" sz="1600" b="1"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a:t>
            </a:r>
            <a:r>
              <a:rPr lang="ja-JP" altLang="en-US" sz="1600" b="1"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メソッド</a:t>
            </a:r>
            <a:endParaRPr lang="en-US" altLang="ja-JP" sz="1600" b="1"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9" name="正方形/長方形 8"/>
          <p:cNvSpPr/>
          <p:nvPr/>
        </p:nvSpPr>
        <p:spPr>
          <a:xfrm>
            <a:off x="251520" y="2924944"/>
            <a:ext cx="8640000" cy="432000"/>
          </a:xfrm>
          <a:prstGeom prst="rect">
            <a:avLst/>
          </a:prstGeom>
          <a:solidFill>
            <a:schemeClr val="accent1">
              <a:lumMod val="20000"/>
              <a:lumOff val="8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Ins="0" rtlCol="0" anchor="b"/>
          <a:lstStyle/>
          <a:p>
            <a:pPr algn="l"/>
            <a:r>
              <a:rPr lang="en-US" altLang="ja-JP" sz="1600" b="1" dirty="0" err="1"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MMatrixWindow</a:t>
            </a:r>
            <a:r>
              <a:rPr lang="ja-JP" altLang="en-US" sz="1600" b="1"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クラスのユーティリティメソッド</a:t>
            </a:r>
            <a:endParaRPr lang="en-US" altLang="ja-JP" sz="1600" b="1"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0" name="コンテンツ プレースホルダー 2"/>
          <p:cNvSpPr txBox="1">
            <a:spLocks/>
          </p:cNvSpPr>
          <p:nvPr/>
        </p:nvSpPr>
        <p:spPr>
          <a:xfrm>
            <a:off x="251520" y="3356992"/>
            <a:ext cx="8635144" cy="79208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ja-JP"/>
            </a:defPPr>
            <a:lvl1pPr marL="0" indent="0" algn="just" eaLnBrk="1" hangingPunct="1">
              <a:lnSpc>
                <a:spcPct val="120000"/>
              </a:lnSpc>
              <a:spcBef>
                <a:spcPts val="1200"/>
              </a:spcBef>
              <a:buNone/>
              <a:defRPr sz="1800" kern="0">
                <a:latin typeface="メイリオ" panose="020B0604030504040204" pitchFamily="50" charset="-128"/>
                <a:ea typeface="メイリオ" panose="020B0604030504040204" pitchFamily="50" charset="-128"/>
                <a:cs typeface="メイリオ" panose="020B0604030504040204" pitchFamily="50" charset="-128"/>
              </a:defRPr>
            </a:lvl1pPr>
            <a:lvl2pPr>
              <a:defRPr>
                <a:solidFill>
                  <a:schemeClr val="lt1"/>
                </a:solidFill>
                <a:latin typeface="+mn-lt"/>
                <a:ea typeface="+mn-ea"/>
              </a:defRPr>
            </a:lvl2pPr>
            <a:lvl3pPr>
              <a:defRPr>
                <a:solidFill>
                  <a:schemeClr val="lt1"/>
                </a:solidFill>
                <a:latin typeface="+mn-lt"/>
                <a:ea typeface="+mn-ea"/>
              </a:defRPr>
            </a:lvl3pPr>
            <a:lvl4pPr>
              <a:defRPr>
                <a:solidFill>
                  <a:schemeClr val="lt1"/>
                </a:solidFill>
                <a:latin typeface="+mn-lt"/>
                <a:ea typeface="+mn-ea"/>
              </a:defRPr>
            </a:lvl4pPr>
            <a:lvl5pPr>
              <a:defRPr>
                <a:solidFill>
                  <a:schemeClr val="lt1"/>
                </a:solidFill>
                <a:latin typeface="+mn-lt"/>
                <a:ea typeface="+mn-ea"/>
              </a:defRPr>
            </a:lvl5pPr>
            <a:lvl6pPr>
              <a:defRPr>
                <a:solidFill>
                  <a:schemeClr val="lt1"/>
                </a:solidFill>
                <a:latin typeface="+mn-lt"/>
                <a:ea typeface="+mn-ea"/>
              </a:defRPr>
            </a:lvl6pPr>
            <a:lvl7pPr>
              <a:defRPr>
                <a:solidFill>
                  <a:schemeClr val="lt1"/>
                </a:solidFill>
                <a:latin typeface="+mn-lt"/>
                <a:ea typeface="+mn-ea"/>
              </a:defRPr>
            </a:lvl7pPr>
            <a:lvl8pPr>
              <a:defRPr>
                <a:solidFill>
                  <a:schemeClr val="lt1"/>
                </a:solidFill>
                <a:latin typeface="+mn-lt"/>
                <a:ea typeface="+mn-ea"/>
              </a:defRPr>
            </a:lvl8pPr>
            <a:lvl9pPr>
              <a:defRPr>
                <a:solidFill>
                  <a:schemeClr val="lt1"/>
                </a:solidFill>
                <a:latin typeface="+mn-lt"/>
                <a:ea typeface="+mn-ea"/>
              </a:defRPr>
            </a:lvl9pPr>
          </a:lstStyle>
          <a:p>
            <a:pPr marL="171450" indent="-171450">
              <a:spcBef>
                <a:spcPts val="600"/>
              </a:spcBef>
              <a:buFont typeface="Arial" panose="020B0604020202020204" pitchFamily="34" charset="0"/>
              <a:buChar char="•"/>
            </a:pPr>
            <a:r>
              <a:rPr lang="ja-JP" altLang="en-US" sz="1050" dirty="0" smtClean="0">
                <a:solidFill>
                  <a:schemeClr val="tx1"/>
                </a:solidFill>
              </a:rPr>
              <a:t>子タブとなる</a:t>
            </a:r>
            <a:r>
              <a:rPr lang="en-US" altLang="ja-JP" sz="1050" dirty="0" err="1" smtClean="0">
                <a:solidFill>
                  <a:schemeClr val="tx1"/>
                </a:solidFill>
              </a:rPr>
              <a:t>JP_MatrixField</a:t>
            </a:r>
            <a:r>
              <a:rPr lang="ja-JP" altLang="en-US" sz="1050" dirty="0" smtClean="0">
                <a:solidFill>
                  <a:schemeClr val="tx1"/>
                </a:solidFill>
              </a:rPr>
              <a:t>テーブルのインスタンス</a:t>
            </a:r>
            <a:r>
              <a:rPr lang="en-US" altLang="ja-JP" sz="1050" dirty="0" smtClean="0">
                <a:solidFill>
                  <a:schemeClr val="tx1"/>
                </a:solidFill>
              </a:rPr>
              <a:t>(</a:t>
            </a:r>
            <a:r>
              <a:rPr lang="en-US" altLang="ja-JP" sz="1050" dirty="0" err="1" smtClean="0">
                <a:solidFill>
                  <a:schemeClr val="tx1"/>
                </a:solidFill>
              </a:rPr>
              <a:t>MMatrixField</a:t>
            </a:r>
            <a:r>
              <a:rPr lang="ja-JP" altLang="en-US" sz="1050" dirty="0" smtClean="0">
                <a:solidFill>
                  <a:schemeClr val="tx1"/>
                </a:solidFill>
              </a:rPr>
              <a:t>クラスのインスタンス</a:t>
            </a:r>
            <a:r>
              <a:rPr lang="en-US" altLang="ja-JP" sz="1050" dirty="0" smtClean="0">
                <a:solidFill>
                  <a:schemeClr val="tx1"/>
                </a:solidFill>
              </a:rPr>
              <a:t>)</a:t>
            </a:r>
            <a:r>
              <a:rPr lang="ja-JP" altLang="en-US" sz="1050" dirty="0" smtClean="0">
                <a:solidFill>
                  <a:schemeClr val="tx1"/>
                </a:solidFill>
              </a:rPr>
              <a:t>が取得できる</a:t>
            </a:r>
            <a:r>
              <a:rPr lang="en-US" altLang="ja-JP" sz="1050" dirty="0" smtClean="0">
                <a:solidFill>
                  <a:schemeClr val="tx1"/>
                </a:solidFill>
              </a:rPr>
              <a:t>Getter</a:t>
            </a:r>
            <a:r>
              <a:rPr lang="ja-JP" altLang="en-US" sz="1050" dirty="0" smtClean="0">
                <a:solidFill>
                  <a:schemeClr val="tx1"/>
                </a:solidFill>
              </a:rPr>
              <a:t>メソッド。</a:t>
            </a:r>
            <a:endParaRPr lang="en-US" altLang="ja-JP" sz="1050" dirty="0" smtClean="0">
              <a:solidFill>
                <a:schemeClr val="tx1"/>
              </a:solidFill>
            </a:endParaRPr>
          </a:p>
          <a:p>
            <a:pPr marL="171450" indent="-171450">
              <a:spcBef>
                <a:spcPts val="600"/>
              </a:spcBef>
              <a:buFont typeface="Arial" panose="020B0604020202020204" pitchFamily="34" charset="0"/>
              <a:buChar char="•"/>
            </a:pPr>
            <a:r>
              <a:rPr lang="ja-JP" altLang="en-US" sz="1050" dirty="0" smtClean="0">
                <a:solidFill>
                  <a:schemeClr val="tx1"/>
                </a:solidFill>
              </a:rPr>
              <a:t>子</a:t>
            </a:r>
            <a:r>
              <a:rPr lang="ja-JP" altLang="en-US" sz="1050" dirty="0">
                <a:solidFill>
                  <a:schemeClr val="tx1"/>
                </a:solidFill>
              </a:rPr>
              <a:t>タブ</a:t>
            </a:r>
            <a:r>
              <a:rPr lang="ja-JP" altLang="en-US" sz="1050" dirty="0" smtClean="0">
                <a:solidFill>
                  <a:schemeClr val="tx1"/>
                </a:solidFill>
              </a:rPr>
              <a:t>となる</a:t>
            </a:r>
            <a:r>
              <a:rPr lang="en-US" altLang="ja-JP" sz="1050" dirty="0" err="1" smtClean="0">
                <a:solidFill>
                  <a:schemeClr val="tx1"/>
                </a:solidFill>
              </a:rPr>
              <a:t>JP_MatrixSearch</a:t>
            </a:r>
            <a:r>
              <a:rPr lang="ja-JP" altLang="en-US" sz="1050" dirty="0" smtClean="0">
                <a:solidFill>
                  <a:schemeClr val="tx1"/>
                </a:solidFill>
              </a:rPr>
              <a:t>テーブルのインスタンス</a:t>
            </a:r>
            <a:r>
              <a:rPr lang="en-US" altLang="ja-JP" sz="1050" dirty="0">
                <a:solidFill>
                  <a:schemeClr val="tx1"/>
                </a:solidFill>
              </a:rPr>
              <a:t>(</a:t>
            </a:r>
            <a:r>
              <a:rPr lang="en-US" altLang="ja-JP" sz="1050" dirty="0" err="1" smtClean="0">
                <a:solidFill>
                  <a:schemeClr val="tx1"/>
                </a:solidFill>
              </a:rPr>
              <a:t>MMatrixSearch</a:t>
            </a:r>
            <a:r>
              <a:rPr lang="ja-JP" altLang="en-US" sz="1050" dirty="0" smtClean="0">
                <a:solidFill>
                  <a:schemeClr val="tx1"/>
                </a:solidFill>
              </a:rPr>
              <a:t>クラス</a:t>
            </a:r>
            <a:r>
              <a:rPr lang="ja-JP" altLang="en-US" sz="1050" dirty="0">
                <a:solidFill>
                  <a:schemeClr val="tx1"/>
                </a:solidFill>
              </a:rPr>
              <a:t>のインスタンス</a:t>
            </a:r>
            <a:r>
              <a:rPr lang="en-US" altLang="ja-JP" sz="1050" dirty="0">
                <a:solidFill>
                  <a:schemeClr val="tx1"/>
                </a:solidFill>
              </a:rPr>
              <a:t>)</a:t>
            </a:r>
            <a:r>
              <a:rPr lang="ja-JP" altLang="en-US" sz="1050" dirty="0" smtClean="0">
                <a:solidFill>
                  <a:schemeClr val="tx1"/>
                </a:solidFill>
              </a:rPr>
              <a:t>が取得できる</a:t>
            </a:r>
            <a:r>
              <a:rPr lang="en-US" altLang="ja-JP" sz="1050" dirty="0" smtClean="0">
                <a:solidFill>
                  <a:schemeClr val="tx1"/>
                </a:solidFill>
              </a:rPr>
              <a:t>Getter</a:t>
            </a:r>
            <a:r>
              <a:rPr lang="ja-JP" altLang="en-US" sz="1050" dirty="0" smtClean="0">
                <a:solidFill>
                  <a:schemeClr val="tx1"/>
                </a:solidFill>
              </a:rPr>
              <a:t>メソッド。</a:t>
            </a:r>
            <a:endParaRPr lang="en-US" altLang="ja-JP" sz="1050" dirty="0">
              <a:solidFill>
                <a:schemeClr val="tx1"/>
              </a:solidFill>
            </a:endParaRPr>
          </a:p>
        </p:txBody>
      </p:sp>
    </p:spTree>
    <p:extLst>
      <p:ext uri="{BB962C8B-B14F-4D97-AF65-F5344CB8AC3E}">
        <p14:creationId xmlns:p14="http://schemas.microsoft.com/office/powerpoint/2010/main" val="366092110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altLang="ja-JP" dirty="0"/>
              <a:t>【</a:t>
            </a:r>
            <a:r>
              <a:rPr lang="ja-JP" altLang="en-US" dirty="0"/>
              <a:t>概要設計</a:t>
            </a:r>
            <a:r>
              <a:rPr lang="en-US" altLang="ja-JP" dirty="0"/>
              <a:t>】</a:t>
            </a:r>
            <a:r>
              <a:rPr lang="ja-JP" altLang="en-US" dirty="0"/>
              <a:t>マトリクスウィンドウの設定画面</a:t>
            </a:r>
            <a:endParaRPr kumimoji="1" lang="ja-JP" altLang="en-US" dirty="0"/>
          </a:p>
        </p:txBody>
      </p:sp>
      <p:sp>
        <p:nvSpPr>
          <p:cNvPr id="109" name="正方形/長方形 108"/>
          <p:cNvSpPr/>
          <p:nvPr/>
        </p:nvSpPr>
        <p:spPr>
          <a:xfrm>
            <a:off x="251520" y="1196752"/>
            <a:ext cx="8640000" cy="432000"/>
          </a:xfrm>
          <a:prstGeom prst="rect">
            <a:avLst/>
          </a:prstGeom>
          <a:solidFill>
            <a:schemeClr val="accent1">
              <a:lumMod val="20000"/>
              <a:lumOff val="8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Ins="0" rtlCol="0" anchor="b"/>
          <a:lstStyle/>
          <a:p>
            <a:pPr algn="l"/>
            <a:r>
              <a:rPr lang="ja-JP" altLang="en-US" sz="1600" b="1"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画面イメージと項目定義</a:t>
            </a:r>
            <a:endParaRPr lang="en-US" altLang="ja-JP" sz="1600" b="1"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67" name="正方形/長方形 166"/>
          <p:cNvSpPr/>
          <p:nvPr/>
        </p:nvSpPr>
        <p:spPr>
          <a:xfrm>
            <a:off x="251520" y="2040016"/>
            <a:ext cx="5112568" cy="720600"/>
          </a:xfrm>
          <a:prstGeom prst="rect">
            <a:avLst/>
          </a:prstGeom>
          <a:solidFill>
            <a:schemeClr val="bg1"/>
          </a:solidFill>
          <a:ln w="254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26" tIns="45713" rIns="91426" bIns="45713" rtlCol="0" anchor="ctr"/>
          <a:lstStyle/>
          <a:p>
            <a:pPr algn="ctr"/>
            <a:endParaRPr lang="ja-JP" altLang="en-US" dirty="0"/>
          </a:p>
        </p:txBody>
      </p:sp>
      <p:grpSp>
        <p:nvGrpSpPr>
          <p:cNvPr id="169" name="グループ化 168"/>
          <p:cNvGrpSpPr/>
          <p:nvPr/>
        </p:nvGrpSpPr>
        <p:grpSpPr>
          <a:xfrm>
            <a:off x="286777" y="2142081"/>
            <a:ext cx="5037932" cy="185935"/>
            <a:chOff x="518802" y="2089641"/>
            <a:chExt cx="8257578" cy="304762"/>
          </a:xfrm>
        </p:grpSpPr>
        <p:pic>
          <p:nvPicPr>
            <p:cNvPr id="170" name="図 169"/>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174880" y="2130253"/>
              <a:ext cx="223539" cy="223539"/>
            </a:xfrm>
            <a:prstGeom prst="rect">
              <a:avLst/>
            </a:prstGeom>
          </p:spPr>
        </p:pic>
        <p:pic>
          <p:nvPicPr>
            <p:cNvPr id="171" name="図 17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47547" y="2130253"/>
              <a:ext cx="223539" cy="223539"/>
            </a:xfrm>
            <a:prstGeom prst="rect">
              <a:avLst/>
            </a:prstGeom>
          </p:spPr>
        </p:pic>
        <p:pic>
          <p:nvPicPr>
            <p:cNvPr id="172" name="図 17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15529" y="2137247"/>
              <a:ext cx="209550" cy="209550"/>
            </a:xfrm>
            <a:prstGeom prst="rect">
              <a:avLst/>
            </a:prstGeom>
          </p:spPr>
        </p:pic>
        <p:pic>
          <p:nvPicPr>
            <p:cNvPr id="173" name="図 172"/>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051104" y="2137247"/>
              <a:ext cx="209550" cy="209550"/>
            </a:xfrm>
            <a:prstGeom prst="rect">
              <a:avLst/>
            </a:prstGeom>
          </p:spPr>
        </p:pic>
        <p:pic>
          <p:nvPicPr>
            <p:cNvPr id="174" name="図 173"/>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333842" y="2102340"/>
              <a:ext cx="279365" cy="279365"/>
            </a:xfrm>
            <a:prstGeom prst="rect">
              <a:avLst/>
            </a:prstGeom>
          </p:spPr>
        </p:pic>
        <p:pic>
          <p:nvPicPr>
            <p:cNvPr id="175" name="図 174"/>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18802" y="2130253"/>
              <a:ext cx="223539" cy="223539"/>
            </a:xfrm>
            <a:prstGeom prst="rect">
              <a:avLst/>
            </a:prstGeom>
          </p:spPr>
        </p:pic>
        <p:pic>
          <p:nvPicPr>
            <p:cNvPr id="176" name="図 175"/>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098267" y="2130253"/>
              <a:ext cx="223539" cy="223539"/>
            </a:xfrm>
            <a:prstGeom prst="rect">
              <a:avLst/>
            </a:prstGeom>
          </p:spPr>
        </p:pic>
        <p:pic>
          <p:nvPicPr>
            <p:cNvPr id="177" name="図 176"/>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1394994" y="2102340"/>
              <a:ext cx="279365" cy="279365"/>
            </a:xfrm>
            <a:prstGeom prst="rect">
              <a:avLst/>
            </a:prstGeom>
          </p:spPr>
        </p:pic>
        <p:pic>
          <p:nvPicPr>
            <p:cNvPr id="178" name="図 177"/>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3265860" y="2130253"/>
              <a:ext cx="223539" cy="223539"/>
            </a:xfrm>
            <a:prstGeom prst="rect">
              <a:avLst/>
            </a:prstGeom>
          </p:spPr>
        </p:pic>
        <p:pic>
          <p:nvPicPr>
            <p:cNvPr id="179" name="図 178"/>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3562587" y="2130253"/>
              <a:ext cx="223539" cy="223539"/>
            </a:xfrm>
            <a:prstGeom prst="rect">
              <a:avLst/>
            </a:prstGeom>
          </p:spPr>
        </p:pic>
        <p:pic>
          <p:nvPicPr>
            <p:cNvPr id="180" name="図 179"/>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2969133" y="2130253"/>
              <a:ext cx="223539" cy="223539"/>
            </a:xfrm>
            <a:prstGeom prst="rect">
              <a:avLst/>
            </a:prstGeom>
          </p:spPr>
        </p:pic>
        <p:pic>
          <p:nvPicPr>
            <p:cNvPr id="181" name="図 180"/>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3859314" y="2102340"/>
              <a:ext cx="279365" cy="279365"/>
            </a:xfrm>
            <a:prstGeom prst="rect">
              <a:avLst/>
            </a:prstGeom>
            <a:effectLst/>
          </p:spPr>
        </p:pic>
        <p:pic>
          <p:nvPicPr>
            <p:cNvPr id="182" name="図 181"/>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2686395" y="2137247"/>
              <a:ext cx="209550" cy="209550"/>
            </a:xfrm>
            <a:prstGeom prst="rect">
              <a:avLst/>
            </a:prstGeom>
          </p:spPr>
        </p:pic>
        <p:pic>
          <p:nvPicPr>
            <p:cNvPr id="183" name="図 182"/>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a:off x="4564420" y="2102340"/>
              <a:ext cx="279365" cy="279365"/>
            </a:xfrm>
            <a:prstGeom prst="rect">
              <a:avLst/>
            </a:prstGeom>
          </p:spPr>
        </p:pic>
        <p:pic>
          <p:nvPicPr>
            <p:cNvPr id="184" name="図 183"/>
            <p:cNvPicPr>
              <a:picLocks noChangeAspect="1"/>
            </p:cNvPicPr>
            <p:nvPr/>
          </p:nvPicPr>
          <p:blipFill>
            <a:blip r:embed="rId16">
              <a:extLst>
                <a:ext uri="{28A0092B-C50C-407E-A947-70E740481C1C}">
                  <a14:useLocalDpi xmlns:a14="http://schemas.microsoft.com/office/drawing/2010/main" val="0"/>
                </a:ext>
              </a:extLst>
            </a:blip>
            <a:stretch>
              <a:fillRect/>
            </a:stretch>
          </p:blipFill>
          <p:spPr>
            <a:xfrm>
              <a:off x="4211867" y="2102340"/>
              <a:ext cx="279365" cy="279365"/>
            </a:xfrm>
            <a:prstGeom prst="rect">
              <a:avLst/>
            </a:prstGeom>
          </p:spPr>
        </p:pic>
        <p:pic>
          <p:nvPicPr>
            <p:cNvPr id="185" name="図 184"/>
            <p:cNvPicPr>
              <a:picLocks noChangeAspect="1"/>
            </p:cNvPicPr>
            <p:nvPr/>
          </p:nvPicPr>
          <p:blipFill>
            <a:blip r:embed="rId17">
              <a:extLst>
                <a:ext uri="{28A0092B-C50C-407E-A947-70E740481C1C}">
                  <a14:useLocalDpi xmlns:a14="http://schemas.microsoft.com/office/drawing/2010/main" val="0"/>
                </a:ext>
              </a:extLst>
            </a:blip>
            <a:stretch>
              <a:fillRect/>
            </a:stretch>
          </p:blipFill>
          <p:spPr>
            <a:xfrm>
              <a:off x="5213700" y="2130253"/>
              <a:ext cx="223539" cy="223539"/>
            </a:xfrm>
            <a:prstGeom prst="rect">
              <a:avLst/>
            </a:prstGeom>
          </p:spPr>
        </p:pic>
        <p:pic>
          <p:nvPicPr>
            <p:cNvPr id="186" name="図 185"/>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6240930" y="2102290"/>
              <a:ext cx="279464" cy="279464"/>
            </a:xfrm>
            <a:prstGeom prst="rect">
              <a:avLst/>
            </a:prstGeom>
          </p:spPr>
        </p:pic>
        <p:pic>
          <p:nvPicPr>
            <p:cNvPr id="187" name="図 186"/>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5510427" y="2102340"/>
              <a:ext cx="279365" cy="279365"/>
            </a:xfrm>
            <a:prstGeom prst="rect">
              <a:avLst/>
            </a:prstGeom>
          </p:spPr>
        </p:pic>
        <p:pic>
          <p:nvPicPr>
            <p:cNvPr id="188" name="図 187"/>
            <p:cNvPicPr>
              <a:picLocks noChangeAspect="1"/>
            </p:cNvPicPr>
            <p:nvPr/>
          </p:nvPicPr>
          <p:blipFill>
            <a:blip r:embed="rId20">
              <a:extLst>
                <a:ext uri="{28A0092B-C50C-407E-A947-70E740481C1C}">
                  <a14:useLocalDpi xmlns:a14="http://schemas.microsoft.com/office/drawing/2010/main" val="0"/>
                </a:ext>
              </a:extLst>
            </a:blip>
            <a:stretch>
              <a:fillRect/>
            </a:stretch>
          </p:blipFill>
          <p:spPr>
            <a:xfrm>
              <a:off x="7242862" y="2102340"/>
              <a:ext cx="279365" cy="279365"/>
            </a:xfrm>
            <a:prstGeom prst="rect">
              <a:avLst/>
            </a:prstGeom>
          </p:spPr>
        </p:pic>
        <p:pic>
          <p:nvPicPr>
            <p:cNvPr id="189" name="図 188"/>
            <p:cNvPicPr>
              <a:picLocks noChangeAspect="1"/>
            </p:cNvPicPr>
            <p:nvPr/>
          </p:nvPicPr>
          <p:blipFill>
            <a:blip r:embed="rId21">
              <a:extLst>
                <a:ext uri="{28A0092B-C50C-407E-A947-70E740481C1C}">
                  <a14:useLocalDpi xmlns:a14="http://schemas.microsoft.com/office/drawing/2010/main" val="0"/>
                </a:ext>
              </a:extLst>
            </a:blip>
            <a:stretch>
              <a:fillRect/>
            </a:stretch>
          </p:blipFill>
          <p:spPr>
            <a:xfrm>
              <a:off x="6593582" y="2102340"/>
              <a:ext cx="279365" cy="279365"/>
            </a:xfrm>
            <a:prstGeom prst="rect">
              <a:avLst/>
            </a:prstGeom>
          </p:spPr>
        </p:pic>
        <p:pic>
          <p:nvPicPr>
            <p:cNvPr id="190" name="図 189"/>
            <p:cNvPicPr>
              <a:picLocks noChangeAspect="1"/>
            </p:cNvPicPr>
            <p:nvPr/>
          </p:nvPicPr>
          <p:blipFill>
            <a:blip r:embed="rId22">
              <a:extLst>
                <a:ext uri="{28A0092B-C50C-407E-A947-70E740481C1C}">
                  <a14:useLocalDpi xmlns:a14="http://schemas.microsoft.com/office/drawing/2010/main" val="0"/>
                </a:ext>
              </a:extLst>
            </a:blip>
            <a:stretch>
              <a:fillRect/>
            </a:stretch>
          </p:blipFill>
          <p:spPr>
            <a:xfrm>
              <a:off x="6946135" y="2130253"/>
              <a:ext cx="223539" cy="223539"/>
            </a:xfrm>
            <a:prstGeom prst="rect">
              <a:avLst/>
            </a:prstGeom>
          </p:spPr>
        </p:pic>
        <p:pic>
          <p:nvPicPr>
            <p:cNvPr id="191" name="図 190"/>
            <p:cNvPicPr>
              <a:picLocks noChangeAspect="1"/>
            </p:cNvPicPr>
            <p:nvPr/>
          </p:nvPicPr>
          <p:blipFill>
            <a:blip r:embed="rId23">
              <a:extLst>
                <a:ext uri="{28A0092B-C50C-407E-A947-70E740481C1C}">
                  <a14:useLocalDpi xmlns:a14="http://schemas.microsoft.com/office/drawing/2010/main" val="0"/>
                </a:ext>
              </a:extLst>
            </a:blip>
            <a:stretch>
              <a:fillRect/>
            </a:stretch>
          </p:blipFill>
          <p:spPr>
            <a:xfrm>
              <a:off x="4916973" y="2130253"/>
              <a:ext cx="223539" cy="223539"/>
            </a:xfrm>
            <a:prstGeom prst="rect">
              <a:avLst/>
            </a:prstGeom>
          </p:spPr>
        </p:pic>
        <p:pic>
          <p:nvPicPr>
            <p:cNvPr id="192" name="図 191"/>
            <p:cNvPicPr>
              <a:picLocks noChangeAspect="1"/>
            </p:cNvPicPr>
            <p:nvPr/>
          </p:nvPicPr>
          <p:blipFill>
            <a:blip r:embed="rId24">
              <a:extLst>
                <a:ext uri="{28A0092B-C50C-407E-A947-70E740481C1C}">
                  <a14:useLocalDpi xmlns:a14="http://schemas.microsoft.com/office/drawing/2010/main" val="0"/>
                </a:ext>
              </a:extLst>
            </a:blip>
            <a:stretch>
              <a:fillRect/>
            </a:stretch>
          </p:blipFill>
          <p:spPr>
            <a:xfrm>
              <a:off x="7878153" y="2130253"/>
              <a:ext cx="223539" cy="223539"/>
            </a:xfrm>
            <a:prstGeom prst="rect">
              <a:avLst/>
            </a:prstGeom>
          </p:spPr>
        </p:pic>
        <p:pic>
          <p:nvPicPr>
            <p:cNvPr id="193" name="図 192"/>
            <p:cNvPicPr>
              <a:picLocks noChangeAspect="1"/>
            </p:cNvPicPr>
            <p:nvPr/>
          </p:nvPicPr>
          <p:blipFill>
            <a:blip r:embed="rId25">
              <a:extLst>
                <a:ext uri="{28A0092B-C50C-407E-A947-70E740481C1C}">
                  <a14:useLocalDpi xmlns:a14="http://schemas.microsoft.com/office/drawing/2010/main" val="0"/>
                </a:ext>
              </a:extLst>
            </a:blip>
            <a:stretch>
              <a:fillRect/>
            </a:stretch>
          </p:blipFill>
          <p:spPr>
            <a:xfrm>
              <a:off x="8471618" y="2089641"/>
              <a:ext cx="304762" cy="304762"/>
            </a:xfrm>
            <a:prstGeom prst="rect">
              <a:avLst/>
            </a:prstGeom>
          </p:spPr>
        </p:pic>
        <p:pic>
          <p:nvPicPr>
            <p:cNvPr id="194" name="図 193"/>
            <p:cNvPicPr>
              <a:picLocks noChangeAspect="1"/>
            </p:cNvPicPr>
            <p:nvPr/>
          </p:nvPicPr>
          <p:blipFill>
            <a:blip r:embed="rId26">
              <a:extLst>
                <a:ext uri="{28A0092B-C50C-407E-A947-70E740481C1C}">
                  <a14:useLocalDpi xmlns:a14="http://schemas.microsoft.com/office/drawing/2010/main" val="0"/>
                </a:ext>
              </a:extLst>
            </a:blip>
            <a:stretch>
              <a:fillRect/>
            </a:stretch>
          </p:blipFill>
          <p:spPr>
            <a:xfrm>
              <a:off x="7595415" y="2137247"/>
              <a:ext cx="209550" cy="209550"/>
            </a:xfrm>
            <a:prstGeom prst="rect">
              <a:avLst/>
            </a:prstGeom>
          </p:spPr>
        </p:pic>
        <p:pic>
          <p:nvPicPr>
            <p:cNvPr id="195" name="図 194"/>
            <p:cNvPicPr>
              <a:picLocks noChangeAspect="1"/>
            </p:cNvPicPr>
            <p:nvPr/>
          </p:nvPicPr>
          <p:blipFill>
            <a:blip r:embed="rId27">
              <a:extLst>
                <a:ext uri="{28A0092B-C50C-407E-A947-70E740481C1C}">
                  <a14:useLocalDpi xmlns:a14="http://schemas.microsoft.com/office/drawing/2010/main" val="0"/>
                </a:ext>
              </a:extLst>
            </a:blip>
            <a:stretch>
              <a:fillRect/>
            </a:stretch>
          </p:blipFill>
          <p:spPr>
            <a:xfrm>
              <a:off x="5862980" y="2089641"/>
              <a:ext cx="304762" cy="304762"/>
            </a:xfrm>
            <a:prstGeom prst="rect">
              <a:avLst/>
            </a:prstGeom>
          </p:spPr>
        </p:pic>
      </p:grpSp>
      <p:pic>
        <p:nvPicPr>
          <p:cNvPr id="196" name="図 195"/>
          <p:cNvPicPr>
            <a:picLocks noChangeAspect="1"/>
          </p:cNvPicPr>
          <p:nvPr/>
        </p:nvPicPr>
        <p:blipFill>
          <a:blip r:embed="rId28">
            <a:extLst>
              <a:ext uri="{28A0092B-C50C-407E-A947-70E740481C1C}">
                <a14:useLocalDpi xmlns:a14="http://schemas.microsoft.com/office/drawing/2010/main" val="0"/>
              </a:ext>
            </a:extLst>
          </a:blip>
          <a:stretch>
            <a:fillRect/>
          </a:stretch>
        </p:blipFill>
        <p:spPr>
          <a:xfrm>
            <a:off x="2915816" y="2438478"/>
            <a:ext cx="279365" cy="279365"/>
          </a:xfrm>
          <a:prstGeom prst="rect">
            <a:avLst/>
          </a:prstGeom>
        </p:spPr>
      </p:pic>
      <p:pic>
        <p:nvPicPr>
          <p:cNvPr id="197" name="図 196"/>
          <p:cNvPicPr>
            <a:picLocks noChangeAspect="1"/>
          </p:cNvPicPr>
          <p:nvPr/>
        </p:nvPicPr>
        <p:blipFill>
          <a:blip r:embed="rId29">
            <a:extLst>
              <a:ext uri="{28A0092B-C50C-407E-A947-70E740481C1C}">
                <a14:useLocalDpi xmlns:a14="http://schemas.microsoft.com/office/drawing/2010/main" val="0"/>
              </a:ext>
            </a:extLst>
          </a:blip>
          <a:stretch>
            <a:fillRect/>
          </a:stretch>
        </p:blipFill>
        <p:spPr>
          <a:xfrm>
            <a:off x="5021341" y="2438478"/>
            <a:ext cx="279365" cy="279365"/>
          </a:xfrm>
          <a:prstGeom prst="rect">
            <a:avLst/>
          </a:prstGeom>
        </p:spPr>
      </p:pic>
      <p:pic>
        <p:nvPicPr>
          <p:cNvPr id="198" name="図 197"/>
          <p:cNvPicPr>
            <a:picLocks noChangeAspect="1"/>
          </p:cNvPicPr>
          <p:nvPr/>
        </p:nvPicPr>
        <p:blipFill>
          <a:blip r:embed="rId30">
            <a:extLst>
              <a:ext uri="{28A0092B-C50C-407E-A947-70E740481C1C}">
                <a14:useLocalDpi xmlns:a14="http://schemas.microsoft.com/office/drawing/2010/main" val="0"/>
              </a:ext>
            </a:extLst>
          </a:blip>
          <a:stretch>
            <a:fillRect/>
          </a:stretch>
        </p:blipFill>
        <p:spPr>
          <a:xfrm>
            <a:off x="3131840" y="2438478"/>
            <a:ext cx="279365" cy="279365"/>
          </a:xfrm>
          <a:prstGeom prst="rect">
            <a:avLst/>
          </a:prstGeom>
        </p:spPr>
      </p:pic>
      <p:pic>
        <p:nvPicPr>
          <p:cNvPr id="199" name="図 198"/>
          <p:cNvPicPr>
            <a:picLocks noChangeAspect="1"/>
          </p:cNvPicPr>
          <p:nvPr/>
        </p:nvPicPr>
        <p:blipFill>
          <a:blip r:embed="rId31">
            <a:extLst>
              <a:ext uri="{28A0092B-C50C-407E-A947-70E740481C1C}">
                <a14:useLocalDpi xmlns:a14="http://schemas.microsoft.com/office/drawing/2010/main" val="0"/>
              </a:ext>
            </a:extLst>
          </a:blip>
          <a:stretch>
            <a:fillRect/>
          </a:stretch>
        </p:blipFill>
        <p:spPr>
          <a:xfrm>
            <a:off x="4796650" y="2438478"/>
            <a:ext cx="279365" cy="279365"/>
          </a:xfrm>
          <a:prstGeom prst="rect">
            <a:avLst/>
          </a:prstGeom>
        </p:spPr>
      </p:pic>
      <p:sp>
        <p:nvSpPr>
          <p:cNvPr id="200" name="正方形/長方形 199"/>
          <p:cNvSpPr/>
          <p:nvPr/>
        </p:nvSpPr>
        <p:spPr bwMode="auto">
          <a:xfrm>
            <a:off x="3341171" y="2460010"/>
            <a:ext cx="1469566" cy="236300"/>
          </a:xfrm>
          <a:prstGeom prst="rect">
            <a:avLst/>
          </a:prstGeom>
          <a:noFill/>
          <a:ln w="15875" cap="flat" cmpd="sng" algn="ctr">
            <a:noFill/>
            <a:prstDash val="sysDash"/>
            <a:round/>
            <a:headEnd type="none" w="med" len="med"/>
            <a:tailEnd type="none" w="med" len="med"/>
          </a:ln>
          <a:effectLst/>
        </p:spPr>
        <p:txBody>
          <a:bodyPr rIns="0" anchor="ctr"/>
          <a:lstStyle/>
          <a:p>
            <a:pPr algn="ctr">
              <a:defRPr/>
            </a:pPr>
            <a:r>
              <a:rPr lang="en-US" altLang="ja-JP" sz="800" dirty="0" smtClean="0"/>
              <a:t>[ </a:t>
            </a:r>
            <a:r>
              <a:rPr lang="ja-JP" altLang="en-US" sz="800" dirty="0" smtClean="0"/>
              <a:t>選択レコード</a:t>
            </a:r>
            <a:r>
              <a:rPr lang="en-US" altLang="ja-JP" sz="800" dirty="0" smtClean="0"/>
              <a:t>/</a:t>
            </a:r>
            <a:r>
              <a:rPr lang="ja-JP" altLang="en-US" sz="800" dirty="0" smtClean="0"/>
              <a:t>表示レコード数</a:t>
            </a:r>
            <a:r>
              <a:rPr lang="en-US" altLang="ja-JP" sz="800" dirty="0" smtClean="0"/>
              <a:t>]</a:t>
            </a:r>
            <a:endParaRPr lang="ja-JP" altLang="en-US" sz="800" dirty="0"/>
          </a:p>
        </p:txBody>
      </p:sp>
      <p:sp>
        <p:nvSpPr>
          <p:cNvPr id="201" name="正方形/長方形 200"/>
          <p:cNvSpPr/>
          <p:nvPr/>
        </p:nvSpPr>
        <p:spPr>
          <a:xfrm>
            <a:off x="251520" y="2760593"/>
            <a:ext cx="5112568" cy="1800223"/>
          </a:xfrm>
          <a:prstGeom prst="rect">
            <a:avLst/>
          </a:prstGeom>
          <a:solidFill>
            <a:schemeClr val="bg1"/>
          </a:solidFill>
          <a:ln w="254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26" tIns="45713" rIns="91426" bIns="45713" rtlCol="0" anchor="ctr"/>
          <a:lstStyle/>
          <a:p>
            <a:pPr algn="ctr"/>
            <a:endParaRPr kumimoji="1" lang="ja-JP" altLang="en-US" dirty="0"/>
          </a:p>
        </p:txBody>
      </p:sp>
      <p:sp>
        <p:nvSpPr>
          <p:cNvPr id="202" name="正方形/長方形 201"/>
          <p:cNvSpPr/>
          <p:nvPr/>
        </p:nvSpPr>
        <p:spPr>
          <a:xfrm>
            <a:off x="1331800" y="2832624"/>
            <a:ext cx="1440000" cy="216000"/>
          </a:xfrm>
          <a:prstGeom prst="rect">
            <a:avLst/>
          </a:prstGeom>
          <a:solidFill>
            <a:schemeClr val="bg1">
              <a:lumMod val="75000"/>
            </a:schemeClr>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l"/>
            <a:r>
              <a:rPr lang="en-US" altLang="ja-JP" sz="800" dirty="0" smtClean="0">
                <a:solidFill>
                  <a:schemeClr val="tx1"/>
                </a:solidFill>
                <a:latin typeface="Meiryo UI" pitchFamily="50" charset="-128"/>
                <a:ea typeface="Meiryo UI" pitchFamily="50" charset="-128"/>
                <a:cs typeface="Meiryo UI" pitchFamily="50" charset="-128"/>
              </a:rPr>
              <a:t>(</a:t>
            </a:r>
            <a:r>
              <a:rPr lang="en-US" altLang="ja-JP" sz="800" dirty="0" err="1" smtClean="0">
                <a:solidFill>
                  <a:schemeClr val="tx1"/>
                </a:solidFill>
                <a:latin typeface="Meiryo UI" pitchFamily="50" charset="-128"/>
                <a:ea typeface="Meiryo UI" pitchFamily="50" charset="-128"/>
                <a:cs typeface="Meiryo UI" pitchFamily="50" charset="-128"/>
              </a:rPr>
              <a:t>AD_Client_ID</a:t>
            </a:r>
            <a:r>
              <a:rPr lang="en-US" altLang="ja-JP" sz="800" dirty="0" smtClean="0">
                <a:solidFill>
                  <a:schemeClr val="tx1"/>
                </a:solidFill>
                <a:latin typeface="Meiryo UI" pitchFamily="50" charset="-128"/>
                <a:ea typeface="Meiryo UI" pitchFamily="50" charset="-128"/>
                <a:cs typeface="Meiryo UI" pitchFamily="50" charset="-128"/>
              </a:rPr>
              <a:t>)</a:t>
            </a:r>
            <a:endParaRPr lang="ja-JP" altLang="en-US" sz="800" dirty="0">
              <a:solidFill>
                <a:schemeClr val="tx1"/>
              </a:solidFill>
              <a:latin typeface="Meiryo UI" pitchFamily="50" charset="-128"/>
              <a:ea typeface="Meiryo UI" pitchFamily="50" charset="-128"/>
              <a:cs typeface="Meiryo UI" pitchFamily="50" charset="-128"/>
            </a:endParaRPr>
          </a:p>
        </p:txBody>
      </p:sp>
      <p:sp>
        <p:nvSpPr>
          <p:cNvPr id="203" name="1 つの角を丸めた四角形 202"/>
          <p:cNvSpPr/>
          <p:nvPr/>
        </p:nvSpPr>
        <p:spPr>
          <a:xfrm>
            <a:off x="254087" y="1752504"/>
            <a:ext cx="1440000" cy="288000"/>
          </a:xfrm>
          <a:prstGeom prst="snipRoundRect">
            <a:avLst/>
          </a:prstGeom>
          <a:solidFill>
            <a:schemeClr val="bg1"/>
          </a:solidFill>
          <a:ln w="254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26" tIns="45713" rIns="91426" bIns="45713" rtlCol="0" anchor="ctr"/>
          <a:lstStyle/>
          <a:p>
            <a:pPr algn="ctr"/>
            <a:r>
              <a:rPr lang="ja-JP" altLang="en-US" sz="1050" dirty="0" smtClean="0">
                <a:solidFill>
                  <a:schemeClr val="tx1"/>
                </a:solidFill>
                <a:latin typeface="HGPｺﾞｼｯｸM" pitchFamily="50" charset="-128"/>
                <a:ea typeface="HGPｺﾞｼｯｸM" pitchFamily="50" charset="-128"/>
              </a:rPr>
              <a:t>マトリクスウィンドウ</a:t>
            </a:r>
            <a:endParaRPr lang="ja-JP" altLang="en-US" sz="1050" dirty="0">
              <a:solidFill>
                <a:schemeClr val="tx1"/>
              </a:solidFill>
              <a:latin typeface="HGPｺﾞｼｯｸM" pitchFamily="50" charset="-128"/>
              <a:ea typeface="HGPｺﾞｼｯｸM" pitchFamily="50" charset="-128"/>
            </a:endParaRPr>
          </a:p>
        </p:txBody>
      </p:sp>
      <p:sp>
        <p:nvSpPr>
          <p:cNvPr id="204" name="正方形/長方形 203"/>
          <p:cNvSpPr/>
          <p:nvPr/>
        </p:nvSpPr>
        <p:spPr>
          <a:xfrm>
            <a:off x="243459" y="2832624"/>
            <a:ext cx="1080000" cy="21600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r"/>
            <a:r>
              <a:rPr lang="ja-JP" altLang="en-US" sz="800" dirty="0" smtClean="0">
                <a:solidFill>
                  <a:schemeClr val="tx1"/>
                </a:solidFill>
                <a:latin typeface="HGPｺﾞｼｯｸM" pitchFamily="50" charset="-128"/>
                <a:ea typeface="HGPｺﾞｼｯｸM" pitchFamily="50" charset="-128"/>
              </a:rPr>
              <a:t>クライアント</a:t>
            </a:r>
            <a:endParaRPr lang="ja-JP" altLang="en-US" sz="800" dirty="0">
              <a:solidFill>
                <a:schemeClr val="tx1"/>
              </a:solidFill>
              <a:latin typeface="HGPｺﾞｼｯｸM" pitchFamily="50" charset="-128"/>
              <a:ea typeface="HGPｺﾞｼｯｸM" pitchFamily="50" charset="-128"/>
            </a:endParaRPr>
          </a:p>
        </p:txBody>
      </p:sp>
      <p:sp>
        <p:nvSpPr>
          <p:cNvPr id="205" name="正方形/長方形 204"/>
          <p:cNvSpPr/>
          <p:nvPr/>
        </p:nvSpPr>
        <p:spPr>
          <a:xfrm>
            <a:off x="3851928" y="2832600"/>
            <a:ext cx="1440000" cy="216000"/>
          </a:xfrm>
          <a:prstGeom prst="rect">
            <a:avLst/>
          </a:prstGeom>
          <a:solidFill>
            <a:schemeClr val="bg1"/>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l"/>
            <a:r>
              <a:rPr lang="en-US" altLang="ja-JP" sz="800" dirty="0" smtClean="0">
                <a:solidFill>
                  <a:schemeClr val="tx1"/>
                </a:solidFill>
                <a:latin typeface="Meiryo UI" pitchFamily="50" charset="-128"/>
                <a:ea typeface="Meiryo UI" pitchFamily="50" charset="-128"/>
                <a:cs typeface="Meiryo UI" pitchFamily="50" charset="-128"/>
              </a:rPr>
              <a:t>(</a:t>
            </a:r>
            <a:r>
              <a:rPr lang="en-US" altLang="ja-JP" sz="800" dirty="0" err="1" smtClean="0">
                <a:solidFill>
                  <a:schemeClr val="tx1"/>
                </a:solidFill>
                <a:latin typeface="Meiryo UI" pitchFamily="50" charset="-128"/>
                <a:ea typeface="Meiryo UI" pitchFamily="50" charset="-128"/>
                <a:cs typeface="Meiryo UI" pitchFamily="50" charset="-128"/>
              </a:rPr>
              <a:t>AD_Org_ID</a:t>
            </a:r>
            <a:r>
              <a:rPr lang="en-US" altLang="ja-JP" sz="800" dirty="0" smtClean="0">
                <a:solidFill>
                  <a:schemeClr val="tx1"/>
                </a:solidFill>
                <a:latin typeface="Meiryo UI" pitchFamily="50" charset="-128"/>
                <a:ea typeface="Meiryo UI" pitchFamily="50" charset="-128"/>
                <a:cs typeface="Meiryo UI" pitchFamily="50" charset="-128"/>
              </a:rPr>
              <a:t>)</a:t>
            </a:r>
            <a:endParaRPr lang="ja-JP" altLang="en-US" sz="800" dirty="0">
              <a:solidFill>
                <a:schemeClr val="tx1"/>
              </a:solidFill>
              <a:latin typeface="Meiryo UI" pitchFamily="50" charset="-128"/>
              <a:ea typeface="Meiryo UI" pitchFamily="50" charset="-128"/>
              <a:cs typeface="Meiryo UI" pitchFamily="50" charset="-128"/>
            </a:endParaRPr>
          </a:p>
        </p:txBody>
      </p:sp>
      <p:sp>
        <p:nvSpPr>
          <p:cNvPr id="206" name="正方形/長方形 205"/>
          <p:cNvSpPr/>
          <p:nvPr/>
        </p:nvSpPr>
        <p:spPr>
          <a:xfrm>
            <a:off x="2763892" y="2832600"/>
            <a:ext cx="1080000" cy="21600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r"/>
            <a:r>
              <a:rPr lang="ja-JP" altLang="en-US" sz="800" dirty="0" smtClean="0">
                <a:solidFill>
                  <a:schemeClr val="tx1"/>
                </a:solidFill>
                <a:latin typeface="HGPｺﾞｼｯｸM" pitchFamily="50" charset="-128"/>
                <a:ea typeface="HGPｺﾞｼｯｸM" pitchFamily="50" charset="-128"/>
              </a:rPr>
              <a:t>組織</a:t>
            </a:r>
            <a:endParaRPr lang="ja-JP" altLang="en-US" sz="800" dirty="0">
              <a:solidFill>
                <a:schemeClr val="tx1"/>
              </a:solidFill>
              <a:latin typeface="HGPｺﾞｼｯｸM" pitchFamily="50" charset="-128"/>
              <a:ea typeface="HGPｺﾞｼｯｸM" pitchFamily="50" charset="-128"/>
            </a:endParaRPr>
          </a:p>
        </p:txBody>
      </p:sp>
      <p:sp>
        <p:nvSpPr>
          <p:cNvPr id="213" name="正方形/長方形 212"/>
          <p:cNvSpPr/>
          <p:nvPr/>
        </p:nvSpPr>
        <p:spPr>
          <a:xfrm>
            <a:off x="1331648" y="3120656"/>
            <a:ext cx="1440000" cy="216000"/>
          </a:xfrm>
          <a:prstGeom prst="rect">
            <a:avLst/>
          </a:prstGeom>
          <a:solidFill>
            <a:schemeClr val="bg1">
              <a:lumMod val="75000"/>
            </a:schemeClr>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l"/>
            <a:r>
              <a:rPr lang="en-US" altLang="ja-JP" sz="800" dirty="0" smtClean="0">
                <a:solidFill>
                  <a:schemeClr val="tx1"/>
                </a:solidFill>
                <a:latin typeface="Meiryo UI" pitchFamily="50" charset="-128"/>
                <a:ea typeface="Meiryo UI" pitchFamily="50" charset="-128"/>
                <a:cs typeface="Meiryo UI" pitchFamily="50" charset="-128"/>
              </a:rPr>
              <a:t>(</a:t>
            </a:r>
            <a:r>
              <a:rPr lang="en-US" altLang="ja-JP" sz="800" dirty="0" err="1" smtClean="0">
                <a:solidFill>
                  <a:schemeClr val="tx1"/>
                </a:solidFill>
                <a:latin typeface="Meiryo UI" pitchFamily="50" charset="-128"/>
                <a:ea typeface="Meiryo UI" pitchFamily="50" charset="-128"/>
                <a:cs typeface="Meiryo UI" pitchFamily="50" charset="-128"/>
              </a:rPr>
              <a:t>JP_MatrixWindow_ID</a:t>
            </a:r>
            <a:r>
              <a:rPr lang="en-US" altLang="ja-JP" sz="800" dirty="0" smtClean="0">
                <a:solidFill>
                  <a:schemeClr val="tx1"/>
                </a:solidFill>
                <a:latin typeface="Meiryo UI" pitchFamily="50" charset="-128"/>
                <a:ea typeface="Meiryo UI" pitchFamily="50" charset="-128"/>
                <a:cs typeface="Meiryo UI" pitchFamily="50" charset="-128"/>
              </a:rPr>
              <a:t>)</a:t>
            </a:r>
            <a:endParaRPr lang="ja-JP" altLang="en-US" sz="800" dirty="0">
              <a:solidFill>
                <a:schemeClr val="tx1"/>
              </a:solidFill>
              <a:latin typeface="Meiryo UI" pitchFamily="50" charset="-128"/>
              <a:ea typeface="Meiryo UI" pitchFamily="50" charset="-128"/>
              <a:cs typeface="Meiryo UI" pitchFamily="50" charset="-128"/>
            </a:endParaRPr>
          </a:p>
        </p:txBody>
      </p:sp>
      <p:sp>
        <p:nvSpPr>
          <p:cNvPr id="214" name="正方形/長方形 213"/>
          <p:cNvSpPr/>
          <p:nvPr/>
        </p:nvSpPr>
        <p:spPr>
          <a:xfrm>
            <a:off x="243307" y="3120656"/>
            <a:ext cx="1080000" cy="21600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r"/>
            <a:r>
              <a:rPr lang="ja-JP" altLang="en-US" sz="800" dirty="0">
                <a:solidFill>
                  <a:schemeClr val="tx1"/>
                </a:solidFill>
                <a:latin typeface="HGPｺﾞｼｯｸM" pitchFamily="50" charset="-128"/>
                <a:ea typeface="HGPｺﾞｼｯｸM" pitchFamily="50" charset="-128"/>
              </a:rPr>
              <a:t>マトリクス</a:t>
            </a:r>
            <a:r>
              <a:rPr lang="ja-JP" altLang="en-US" sz="800" dirty="0" smtClean="0">
                <a:solidFill>
                  <a:schemeClr val="tx1"/>
                </a:solidFill>
                <a:latin typeface="HGPｺﾞｼｯｸM" pitchFamily="50" charset="-128"/>
                <a:ea typeface="HGPｺﾞｼｯｸM" pitchFamily="50" charset="-128"/>
              </a:rPr>
              <a:t>ウィンドウ</a:t>
            </a:r>
            <a:endParaRPr lang="ja-JP" altLang="en-US" sz="800" dirty="0">
              <a:solidFill>
                <a:schemeClr val="tx1"/>
              </a:solidFill>
              <a:latin typeface="HGPｺﾞｼｯｸM" pitchFamily="50" charset="-128"/>
              <a:ea typeface="HGPｺﾞｼｯｸM" pitchFamily="50" charset="-128"/>
            </a:endParaRPr>
          </a:p>
        </p:txBody>
      </p:sp>
      <p:sp>
        <p:nvSpPr>
          <p:cNvPr id="216" name="正方形/長方形 215"/>
          <p:cNvSpPr/>
          <p:nvPr/>
        </p:nvSpPr>
        <p:spPr>
          <a:xfrm>
            <a:off x="5075482" y="2832624"/>
            <a:ext cx="216000" cy="216000"/>
          </a:xfrm>
          <a:prstGeom prst="rect">
            <a:avLst/>
          </a:prstGeom>
          <a:solidFill>
            <a:schemeClr val="bg1"/>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ctr"/>
            <a:r>
              <a:rPr lang="ja-JP" altLang="en-US" sz="800" dirty="0">
                <a:solidFill>
                  <a:schemeClr val="tx1"/>
                </a:solidFill>
                <a:latin typeface="Meiryo UI" pitchFamily="50" charset="-128"/>
                <a:ea typeface="Meiryo UI" pitchFamily="50" charset="-128"/>
                <a:cs typeface="Meiryo UI" pitchFamily="50" charset="-128"/>
              </a:rPr>
              <a:t>▼</a:t>
            </a:r>
          </a:p>
        </p:txBody>
      </p:sp>
      <p:sp>
        <p:nvSpPr>
          <p:cNvPr id="227" name="正方形/長方形 226"/>
          <p:cNvSpPr/>
          <p:nvPr/>
        </p:nvSpPr>
        <p:spPr>
          <a:xfrm>
            <a:off x="1339827" y="3984728"/>
            <a:ext cx="3960000" cy="216000"/>
          </a:xfrm>
          <a:prstGeom prst="rect">
            <a:avLst/>
          </a:prstGeom>
          <a:solidFill>
            <a:schemeClr val="bg1"/>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l"/>
            <a:r>
              <a:rPr lang="en-US" altLang="ja-JP" sz="800" dirty="0" smtClean="0">
                <a:solidFill>
                  <a:schemeClr val="tx1"/>
                </a:solidFill>
                <a:latin typeface="Meiryo UI" pitchFamily="50" charset="-128"/>
                <a:ea typeface="Meiryo UI" pitchFamily="50" charset="-128"/>
                <a:cs typeface="Meiryo UI" pitchFamily="50" charset="-128"/>
              </a:rPr>
              <a:t>(Description)</a:t>
            </a:r>
            <a:endParaRPr lang="ja-JP" altLang="en-US" sz="800" dirty="0">
              <a:solidFill>
                <a:schemeClr val="tx1"/>
              </a:solidFill>
              <a:latin typeface="Meiryo UI" pitchFamily="50" charset="-128"/>
              <a:ea typeface="Meiryo UI" pitchFamily="50" charset="-128"/>
              <a:cs typeface="Meiryo UI" pitchFamily="50" charset="-128"/>
            </a:endParaRPr>
          </a:p>
        </p:txBody>
      </p:sp>
      <p:sp>
        <p:nvSpPr>
          <p:cNvPr id="228" name="正方形/長方形 227"/>
          <p:cNvSpPr/>
          <p:nvPr/>
        </p:nvSpPr>
        <p:spPr>
          <a:xfrm>
            <a:off x="251488" y="3984729"/>
            <a:ext cx="1080000" cy="21600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r"/>
            <a:r>
              <a:rPr lang="ja-JP" altLang="en-US" sz="800" dirty="0">
                <a:solidFill>
                  <a:schemeClr val="tx1"/>
                </a:solidFill>
                <a:latin typeface="HGPｺﾞｼｯｸM" pitchFamily="50" charset="-128"/>
                <a:ea typeface="HGPｺﾞｼｯｸM" pitchFamily="50" charset="-128"/>
              </a:rPr>
              <a:t>説明</a:t>
            </a:r>
          </a:p>
        </p:txBody>
      </p:sp>
      <p:sp>
        <p:nvSpPr>
          <p:cNvPr id="229" name="正方形/長方形 228"/>
          <p:cNvSpPr/>
          <p:nvPr/>
        </p:nvSpPr>
        <p:spPr>
          <a:xfrm>
            <a:off x="1555965" y="4272753"/>
            <a:ext cx="1080000" cy="14400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l"/>
            <a:r>
              <a:rPr lang="ja-JP" altLang="en-US" sz="800" dirty="0" smtClean="0">
                <a:solidFill>
                  <a:schemeClr val="tx1"/>
                </a:solidFill>
                <a:latin typeface="HGPｺﾞｼｯｸM" pitchFamily="50" charset="-128"/>
                <a:ea typeface="HGPｺﾞｼｯｸM" pitchFamily="50" charset="-128"/>
              </a:rPr>
              <a:t>アクティブ</a:t>
            </a:r>
            <a:endParaRPr lang="ja-JP" altLang="en-US" sz="800" dirty="0">
              <a:solidFill>
                <a:schemeClr val="tx1"/>
              </a:solidFill>
              <a:latin typeface="HGPｺﾞｼｯｸM" pitchFamily="50" charset="-128"/>
              <a:ea typeface="HGPｺﾞｼｯｸM" pitchFamily="50" charset="-128"/>
            </a:endParaRPr>
          </a:p>
        </p:txBody>
      </p:sp>
      <p:sp>
        <p:nvSpPr>
          <p:cNvPr id="230" name="正方形/長方形 229"/>
          <p:cNvSpPr/>
          <p:nvPr/>
        </p:nvSpPr>
        <p:spPr>
          <a:xfrm>
            <a:off x="1411949" y="4272737"/>
            <a:ext cx="144000" cy="144000"/>
          </a:xfrm>
          <a:prstGeom prst="rect">
            <a:avLst/>
          </a:prstGeom>
          <a:solidFill>
            <a:schemeClr val="bg1"/>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marL="171450" indent="-171450" algn="l">
              <a:buFont typeface="Wingdings" panose="05000000000000000000" pitchFamily="2" charset="2"/>
              <a:buChar char="ü"/>
            </a:pPr>
            <a:r>
              <a:rPr lang="ja-JP" altLang="en-US" sz="800" dirty="0">
                <a:solidFill>
                  <a:schemeClr val="tx1"/>
                </a:solidFill>
                <a:latin typeface="Meiryo UI" pitchFamily="50" charset="-128"/>
                <a:ea typeface="Meiryo UI" pitchFamily="50" charset="-128"/>
                <a:cs typeface="Meiryo UI" pitchFamily="50" charset="-128"/>
              </a:rPr>
              <a:t>　</a:t>
            </a:r>
          </a:p>
        </p:txBody>
      </p:sp>
      <p:sp>
        <p:nvSpPr>
          <p:cNvPr id="231" name="正方形/長方形 230"/>
          <p:cNvSpPr/>
          <p:nvPr/>
        </p:nvSpPr>
        <p:spPr>
          <a:xfrm>
            <a:off x="331829" y="4272737"/>
            <a:ext cx="1080000" cy="14400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r"/>
            <a:r>
              <a:rPr lang="en-US" altLang="ja-JP" sz="800" dirty="0">
                <a:solidFill>
                  <a:schemeClr val="tx1"/>
                </a:solidFill>
                <a:latin typeface="Meiryo UI" pitchFamily="50" charset="-128"/>
                <a:ea typeface="Meiryo UI" pitchFamily="50" charset="-128"/>
                <a:cs typeface="Meiryo UI" pitchFamily="50" charset="-128"/>
              </a:rPr>
              <a:t>(</a:t>
            </a:r>
            <a:r>
              <a:rPr lang="en-US" altLang="ja-JP" sz="800" dirty="0" err="1" smtClean="0">
                <a:solidFill>
                  <a:schemeClr val="tx1"/>
                </a:solidFill>
                <a:latin typeface="Meiryo UI" pitchFamily="50" charset="-128"/>
                <a:ea typeface="Meiryo UI" pitchFamily="50" charset="-128"/>
                <a:cs typeface="Meiryo UI" pitchFamily="50" charset="-128"/>
              </a:rPr>
              <a:t>IsActive</a:t>
            </a:r>
            <a:r>
              <a:rPr lang="en-US" altLang="ja-JP" sz="800" dirty="0" smtClean="0">
                <a:solidFill>
                  <a:schemeClr val="tx1"/>
                </a:solidFill>
                <a:latin typeface="Meiryo UI" pitchFamily="50" charset="-128"/>
                <a:ea typeface="Meiryo UI" pitchFamily="50" charset="-128"/>
                <a:cs typeface="Meiryo UI" pitchFamily="50" charset="-128"/>
              </a:rPr>
              <a:t>)</a:t>
            </a:r>
            <a:endParaRPr lang="ja-JP" altLang="en-US" sz="800" dirty="0">
              <a:solidFill>
                <a:schemeClr val="tx1"/>
              </a:solidFill>
              <a:latin typeface="Meiryo UI" pitchFamily="50" charset="-128"/>
              <a:ea typeface="Meiryo UI" pitchFamily="50" charset="-128"/>
              <a:cs typeface="Meiryo UI" pitchFamily="50" charset="-128"/>
            </a:endParaRPr>
          </a:p>
        </p:txBody>
      </p:sp>
      <p:sp>
        <p:nvSpPr>
          <p:cNvPr id="56" name="正方形/長方形 55"/>
          <p:cNvSpPr/>
          <p:nvPr/>
        </p:nvSpPr>
        <p:spPr bwMode="auto">
          <a:xfrm>
            <a:off x="251520" y="2461826"/>
            <a:ext cx="2122050" cy="226782"/>
          </a:xfrm>
          <a:prstGeom prst="rect">
            <a:avLst/>
          </a:prstGeom>
          <a:noFill/>
          <a:ln w="15875" cap="flat" cmpd="sng" algn="ctr">
            <a:noFill/>
            <a:prstDash val="sysDash"/>
            <a:round/>
            <a:headEnd type="none" w="med" len="med"/>
            <a:tailEnd type="none" w="med" len="med"/>
          </a:ln>
          <a:effectLst/>
        </p:spPr>
        <p:txBody>
          <a:bodyPr rIns="0" anchor="ctr"/>
          <a:lstStyle/>
          <a:p>
            <a:pPr algn="l">
              <a:defRPr/>
            </a:pPr>
            <a:r>
              <a:rPr lang="ja-JP" altLang="en-US" sz="800" dirty="0" smtClean="0"/>
              <a:t>マトリクスウィンドウ</a:t>
            </a:r>
            <a:r>
              <a:rPr lang="ja-JP" altLang="en-US" sz="800" dirty="0"/>
              <a:t> </a:t>
            </a:r>
            <a:r>
              <a:rPr lang="en-US" altLang="ja-JP" sz="800" dirty="0" smtClean="0"/>
              <a:t>&gt; </a:t>
            </a:r>
            <a:r>
              <a:rPr lang="ja-JP" altLang="en-US" sz="800" dirty="0" smtClean="0"/>
              <a:t>フィールド</a:t>
            </a:r>
            <a:endParaRPr lang="ja-JP" altLang="en-US" sz="800" dirty="0"/>
          </a:p>
        </p:txBody>
      </p:sp>
      <p:sp>
        <p:nvSpPr>
          <p:cNvPr id="65" name="正方形/長方形 64"/>
          <p:cNvSpPr/>
          <p:nvPr/>
        </p:nvSpPr>
        <p:spPr>
          <a:xfrm>
            <a:off x="1331800" y="3696720"/>
            <a:ext cx="1440000" cy="216000"/>
          </a:xfrm>
          <a:prstGeom prst="rect">
            <a:avLst/>
          </a:prstGeom>
          <a:solidFill>
            <a:schemeClr val="bg1"/>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l"/>
            <a:r>
              <a:rPr lang="en-US" altLang="ja-JP" sz="800" dirty="0" smtClean="0">
                <a:solidFill>
                  <a:schemeClr val="tx1"/>
                </a:solidFill>
                <a:latin typeface="Meiryo UI" pitchFamily="50" charset="-128"/>
                <a:ea typeface="Meiryo UI" pitchFamily="50" charset="-128"/>
                <a:cs typeface="Meiryo UI" pitchFamily="50" charset="-128"/>
              </a:rPr>
              <a:t>(</a:t>
            </a:r>
            <a:r>
              <a:rPr lang="en-US" altLang="ja-JP" sz="800" dirty="0" err="1" smtClean="0">
                <a:solidFill>
                  <a:schemeClr val="tx1"/>
                </a:solidFill>
                <a:latin typeface="Meiryo UI" pitchFamily="50" charset="-128"/>
                <a:ea typeface="Meiryo UI" pitchFamily="50" charset="-128"/>
                <a:cs typeface="Meiryo UI" pitchFamily="50" charset="-128"/>
              </a:rPr>
              <a:t>AD_Field_ID</a:t>
            </a:r>
            <a:r>
              <a:rPr lang="en-US" altLang="ja-JP" sz="800" dirty="0" smtClean="0">
                <a:solidFill>
                  <a:schemeClr val="tx1"/>
                </a:solidFill>
                <a:latin typeface="Meiryo UI" pitchFamily="50" charset="-128"/>
                <a:ea typeface="Meiryo UI" pitchFamily="50" charset="-128"/>
                <a:cs typeface="Meiryo UI" pitchFamily="50" charset="-128"/>
              </a:rPr>
              <a:t>)</a:t>
            </a:r>
            <a:endParaRPr lang="ja-JP" altLang="en-US" sz="800" dirty="0">
              <a:solidFill>
                <a:schemeClr val="tx1"/>
              </a:solidFill>
              <a:latin typeface="Meiryo UI" pitchFamily="50" charset="-128"/>
              <a:ea typeface="Meiryo UI" pitchFamily="50" charset="-128"/>
              <a:cs typeface="Meiryo UI" pitchFamily="50" charset="-128"/>
            </a:endParaRPr>
          </a:p>
        </p:txBody>
      </p:sp>
      <p:sp>
        <p:nvSpPr>
          <p:cNvPr id="66" name="正方形/長方形 65"/>
          <p:cNvSpPr/>
          <p:nvPr/>
        </p:nvSpPr>
        <p:spPr>
          <a:xfrm>
            <a:off x="-36360" y="3697464"/>
            <a:ext cx="1368000" cy="21600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r"/>
            <a:r>
              <a:rPr lang="ja-JP" altLang="en-US" sz="800" dirty="0">
                <a:solidFill>
                  <a:schemeClr val="tx1"/>
                </a:solidFill>
                <a:latin typeface="HGPｺﾞｼｯｸM" pitchFamily="50" charset="-128"/>
                <a:ea typeface="HGPｺﾞｼｯｸM" pitchFamily="50" charset="-128"/>
              </a:rPr>
              <a:t>フィールド</a:t>
            </a:r>
          </a:p>
        </p:txBody>
      </p:sp>
      <p:sp>
        <p:nvSpPr>
          <p:cNvPr id="92" name="正方形/長方形 91"/>
          <p:cNvSpPr/>
          <p:nvPr/>
        </p:nvSpPr>
        <p:spPr>
          <a:xfrm>
            <a:off x="2555506" y="3696720"/>
            <a:ext cx="216000" cy="216000"/>
          </a:xfrm>
          <a:prstGeom prst="rect">
            <a:avLst/>
          </a:prstGeom>
          <a:solidFill>
            <a:schemeClr val="bg1"/>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ctr"/>
            <a:r>
              <a:rPr lang="ja-JP" altLang="en-US" sz="800" dirty="0">
                <a:solidFill>
                  <a:schemeClr val="tx1"/>
                </a:solidFill>
                <a:latin typeface="Meiryo UI" pitchFamily="50" charset="-128"/>
                <a:ea typeface="Meiryo UI" pitchFamily="50" charset="-128"/>
                <a:cs typeface="Meiryo UI" pitchFamily="50" charset="-128"/>
              </a:rPr>
              <a:t>▼</a:t>
            </a:r>
          </a:p>
        </p:txBody>
      </p:sp>
      <p:sp>
        <p:nvSpPr>
          <p:cNvPr id="232" name="正方形/長方形 231"/>
          <p:cNvSpPr/>
          <p:nvPr/>
        </p:nvSpPr>
        <p:spPr>
          <a:xfrm>
            <a:off x="1331648" y="3408688"/>
            <a:ext cx="1440000" cy="216000"/>
          </a:xfrm>
          <a:prstGeom prst="rect">
            <a:avLst/>
          </a:prstGeom>
          <a:solidFill>
            <a:schemeClr val="bg1"/>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l"/>
            <a:r>
              <a:rPr lang="en-US" altLang="ja-JP" sz="800" dirty="0" smtClean="0">
                <a:solidFill>
                  <a:schemeClr val="tx1"/>
                </a:solidFill>
                <a:latin typeface="Meiryo UI" pitchFamily="50" charset="-128"/>
                <a:ea typeface="Meiryo UI" pitchFamily="50" charset="-128"/>
                <a:cs typeface="Meiryo UI" pitchFamily="50" charset="-128"/>
              </a:rPr>
              <a:t>(</a:t>
            </a:r>
            <a:r>
              <a:rPr lang="en-US" altLang="ja-JP" sz="800" dirty="0" err="1" smtClean="0">
                <a:solidFill>
                  <a:schemeClr val="tx1"/>
                </a:solidFill>
                <a:latin typeface="Meiryo UI" pitchFamily="50" charset="-128"/>
                <a:ea typeface="Meiryo UI" pitchFamily="50" charset="-128"/>
                <a:cs typeface="Meiryo UI" pitchFamily="50" charset="-128"/>
              </a:rPr>
              <a:t>SeqNo</a:t>
            </a:r>
            <a:r>
              <a:rPr lang="en-US" altLang="ja-JP" sz="800" dirty="0" smtClean="0">
                <a:solidFill>
                  <a:schemeClr val="tx1"/>
                </a:solidFill>
                <a:latin typeface="Meiryo UI" pitchFamily="50" charset="-128"/>
                <a:ea typeface="Meiryo UI" pitchFamily="50" charset="-128"/>
                <a:cs typeface="Meiryo UI" pitchFamily="50" charset="-128"/>
              </a:rPr>
              <a:t>)</a:t>
            </a:r>
            <a:endParaRPr lang="ja-JP" altLang="en-US" sz="800" dirty="0">
              <a:solidFill>
                <a:schemeClr val="tx1"/>
              </a:solidFill>
              <a:latin typeface="Meiryo UI" pitchFamily="50" charset="-128"/>
              <a:ea typeface="Meiryo UI" pitchFamily="50" charset="-128"/>
              <a:cs typeface="Meiryo UI" pitchFamily="50" charset="-128"/>
            </a:endParaRPr>
          </a:p>
        </p:txBody>
      </p:sp>
      <p:sp>
        <p:nvSpPr>
          <p:cNvPr id="233" name="正方形/長方形 232"/>
          <p:cNvSpPr/>
          <p:nvPr/>
        </p:nvSpPr>
        <p:spPr>
          <a:xfrm>
            <a:off x="286776" y="3409456"/>
            <a:ext cx="1044863" cy="214512"/>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r"/>
            <a:r>
              <a:rPr lang="ja-JP" altLang="en-US" sz="800" dirty="0" smtClean="0">
                <a:solidFill>
                  <a:schemeClr val="tx1"/>
                </a:solidFill>
                <a:latin typeface="HGPｺﾞｼｯｸM" pitchFamily="50" charset="-128"/>
                <a:ea typeface="HGPｺﾞｼｯｸM" pitchFamily="50" charset="-128"/>
              </a:rPr>
              <a:t>シーケンス</a:t>
            </a:r>
            <a:r>
              <a:rPr lang="en-US" altLang="ja-JP" sz="800" dirty="0" smtClean="0">
                <a:solidFill>
                  <a:schemeClr val="tx1"/>
                </a:solidFill>
                <a:latin typeface="HGPｺﾞｼｯｸM" pitchFamily="50" charset="-128"/>
                <a:ea typeface="HGPｺﾞｼｯｸM" pitchFamily="50" charset="-128"/>
              </a:rPr>
              <a:t>No</a:t>
            </a:r>
            <a:endParaRPr lang="ja-JP" altLang="en-US" sz="800" dirty="0">
              <a:solidFill>
                <a:schemeClr val="tx1"/>
              </a:solidFill>
              <a:latin typeface="HGPｺﾞｼｯｸM" pitchFamily="50" charset="-128"/>
              <a:ea typeface="HGPｺﾞｼｯｸM" pitchFamily="50" charset="-128"/>
            </a:endParaRPr>
          </a:p>
        </p:txBody>
      </p:sp>
      <p:pic>
        <p:nvPicPr>
          <p:cNvPr id="234" name="図 233"/>
          <p:cNvPicPr>
            <a:picLocks noChangeAspect="1"/>
          </p:cNvPicPr>
          <p:nvPr/>
        </p:nvPicPr>
        <p:blipFill>
          <a:blip r:embed="rId32">
            <a:extLst>
              <a:ext uri="{28A0092B-C50C-407E-A947-70E740481C1C}">
                <a14:useLocalDpi xmlns:a14="http://schemas.microsoft.com/office/drawing/2010/main" val="0"/>
              </a:ext>
            </a:extLst>
          </a:blip>
          <a:stretch>
            <a:fillRect/>
          </a:stretch>
        </p:blipFill>
        <p:spPr>
          <a:xfrm>
            <a:off x="2560136" y="3408688"/>
            <a:ext cx="223539" cy="223539"/>
          </a:xfrm>
          <a:prstGeom prst="rect">
            <a:avLst/>
          </a:prstGeom>
        </p:spPr>
      </p:pic>
      <p:sp>
        <p:nvSpPr>
          <p:cNvPr id="58" name="正方形/長方形 57"/>
          <p:cNvSpPr/>
          <p:nvPr/>
        </p:nvSpPr>
        <p:spPr>
          <a:xfrm>
            <a:off x="3851928" y="3696720"/>
            <a:ext cx="1440000" cy="216000"/>
          </a:xfrm>
          <a:prstGeom prst="rect">
            <a:avLst/>
          </a:prstGeom>
          <a:solidFill>
            <a:schemeClr val="bg1"/>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l"/>
            <a:r>
              <a:rPr lang="en-US" altLang="ja-JP" sz="800" dirty="0" smtClean="0">
                <a:solidFill>
                  <a:schemeClr val="tx1"/>
                </a:solidFill>
                <a:latin typeface="Meiryo UI" pitchFamily="50" charset="-128"/>
                <a:ea typeface="Meiryo UI" pitchFamily="50" charset="-128"/>
                <a:cs typeface="Meiryo UI" pitchFamily="50" charset="-128"/>
              </a:rPr>
              <a:t>(</a:t>
            </a:r>
            <a:r>
              <a:rPr lang="en-US" altLang="ja-JP" sz="800" dirty="0" err="1" smtClean="0">
                <a:solidFill>
                  <a:schemeClr val="tx1"/>
                </a:solidFill>
                <a:latin typeface="Meiryo UI" pitchFamily="50" charset="-128"/>
                <a:ea typeface="Meiryo UI" pitchFamily="50" charset="-128"/>
                <a:cs typeface="Meiryo UI" pitchFamily="50" charset="-128"/>
              </a:rPr>
              <a:t>FieldLength</a:t>
            </a:r>
            <a:r>
              <a:rPr lang="en-US" altLang="ja-JP" sz="800" dirty="0" smtClean="0">
                <a:solidFill>
                  <a:schemeClr val="tx1"/>
                </a:solidFill>
                <a:latin typeface="Meiryo UI" pitchFamily="50" charset="-128"/>
                <a:ea typeface="Meiryo UI" pitchFamily="50" charset="-128"/>
                <a:cs typeface="Meiryo UI" pitchFamily="50" charset="-128"/>
              </a:rPr>
              <a:t>)</a:t>
            </a:r>
            <a:endParaRPr lang="ja-JP" altLang="en-US" sz="800" dirty="0">
              <a:solidFill>
                <a:schemeClr val="tx1"/>
              </a:solidFill>
              <a:latin typeface="Meiryo UI" pitchFamily="50" charset="-128"/>
              <a:ea typeface="Meiryo UI" pitchFamily="50" charset="-128"/>
              <a:cs typeface="Meiryo UI" pitchFamily="50" charset="-128"/>
            </a:endParaRPr>
          </a:p>
        </p:txBody>
      </p:sp>
      <p:sp>
        <p:nvSpPr>
          <p:cNvPr id="59" name="正方形/長方形 58"/>
          <p:cNvSpPr/>
          <p:nvPr/>
        </p:nvSpPr>
        <p:spPr>
          <a:xfrm>
            <a:off x="2483768" y="3696720"/>
            <a:ext cx="1368000" cy="21600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r"/>
            <a:r>
              <a:rPr lang="ja-JP" altLang="en-US" sz="800" dirty="0" smtClean="0">
                <a:solidFill>
                  <a:schemeClr val="tx1"/>
                </a:solidFill>
                <a:latin typeface="HGPｺﾞｼｯｸM" pitchFamily="50" charset="-128"/>
                <a:ea typeface="HGPｺﾞｼｯｸM" pitchFamily="50" charset="-128"/>
              </a:rPr>
              <a:t>長さ</a:t>
            </a:r>
            <a:endParaRPr lang="ja-JP" altLang="en-US" sz="800" dirty="0">
              <a:solidFill>
                <a:schemeClr val="tx1"/>
              </a:solidFill>
              <a:latin typeface="HGPｺﾞｼｯｸM" pitchFamily="50" charset="-128"/>
              <a:ea typeface="HGPｺﾞｼｯｸM" pitchFamily="50" charset="-128"/>
            </a:endParaRPr>
          </a:p>
        </p:txBody>
      </p:sp>
      <p:pic>
        <p:nvPicPr>
          <p:cNvPr id="60" name="図 59"/>
          <p:cNvPicPr>
            <a:picLocks noChangeAspect="1"/>
          </p:cNvPicPr>
          <p:nvPr/>
        </p:nvPicPr>
        <p:blipFill>
          <a:blip r:embed="rId32">
            <a:extLst>
              <a:ext uri="{28A0092B-C50C-407E-A947-70E740481C1C}">
                <a14:useLocalDpi xmlns:a14="http://schemas.microsoft.com/office/drawing/2010/main" val="0"/>
              </a:ext>
            </a:extLst>
          </a:blip>
          <a:stretch>
            <a:fillRect/>
          </a:stretch>
        </p:blipFill>
        <p:spPr>
          <a:xfrm>
            <a:off x="5080416" y="3696720"/>
            <a:ext cx="223539" cy="223539"/>
          </a:xfrm>
          <a:prstGeom prst="rect">
            <a:avLst/>
          </a:prstGeom>
        </p:spPr>
      </p:pic>
      <p:sp>
        <p:nvSpPr>
          <p:cNvPr id="61" name="コンテンツ プレースホルダー 2"/>
          <p:cNvSpPr txBox="1">
            <a:spLocks/>
          </p:cNvSpPr>
          <p:nvPr/>
        </p:nvSpPr>
        <p:spPr>
          <a:xfrm>
            <a:off x="5362698" y="2040536"/>
            <a:ext cx="3530478" cy="316909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ja-JP"/>
            </a:defPPr>
            <a:lvl1pPr marL="0" indent="0" algn="just" eaLnBrk="1" hangingPunct="1">
              <a:lnSpc>
                <a:spcPct val="120000"/>
              </a:lnSpc>
              <a:spcBef>
                <a:spcPts val="1200"/>
              </a:spcBef>
              <a:buNone/>
              <a:defRPr sz="1800" kern="0">
                <a:latin typeface="メイリオ" panose="020B0604030504040204" pitchFamily="50" charset="-128"/>
                <a:ea typeface="メイリオ" panose="020B0604030504040204" pitchFamily="50" charset="-128"/>
                <a:cs typeface="メイリオ" panose="020B0604030504040204" pitchFamily="50" charset="-128"/>
              </a:defRPr>
            </a:lvl1pPr>
            <a:lvl2pPr>
              <a:defRPr>
                <a:solidFill>
                  <a:schemeClr val="lt1"/>
                </a:solidFill>
                <a:latin typeface="+mn-lt"/>
                <a:ea typeface="+mn-ea"/>
              </a:defRPr>
            </a:lvl2pPr>
            <a:lvl3pPr>
              <a:defRPr>
                <a:solidFill>
                  <a:schemeClr val="lt1"/>
                </a:solidFill>
                <a:latin typeface="+mn-lt"/>
                <a:ea typeface="+mn-ea"/>
              </a:defRPr>
            </a:lvl3pPr>
            <a:lvl4pPr>
              <a:defRPr>
                <a:solidFill>
                  <a:schemeClr val="lt1"/>
                </a:solidFill>
                <a:latin typeface="+mn-lt"/>
                <a:ea typeface="+mn-ea"/>
              </a:defRPr>
            </a:lvl4pPr>
            <a:lvl5pPr>
              <a:defRPr>
                <a:solidFill>
                  <a:schemeClr val="lt1"/>
                </a:solidFill>
                <a:latin typeface="+mn-lt"/>
                <a:ea typeface="+mn-ea"/>
              </a:defRPr>
            </a:lvl5pPr>
            <a:lvl6pPr>
              <a:defRPr>
                <a:solidFill>
                  <a:schemeClr val="lt1"/>
                </a:solidFill>
                <a:latin typeface="+mn-lt"/>
                <a:ea typeface="+mn-ea"/>
              </a:defRPr>
            </a:lvl6pPr>
            <a:lvl7pPr>
              <a:defRPr>
                <a:solidFill>
                  <a:schemeClr val="lt1"/>
                </a:solidFill>
                <a:latin typeface="+mn-lt"/>
                <a:ea typeface="+mn-ea"/>
              </a:defRPr>
            </a:lvl7pPr>
            <a:lvl8pPr>
              <a:defRPr>
                <a:solidFill>
                  <a:schemeClr val="lt1"/>
                </a:solidFill>
                <a:latin typeface="+mn-lt"/>
                <a:ea typeface="+mn-ea"/>
              </a:defRPr>
            </a:lvl8pPr>
            <a:lvl9pPr>
              <a:defRPr>
                <a:solidFill>
                  <a:schemeClr val="lt1"/>
                </a:solidFill>
                <a:latin typeface="+mn-lt"/>
                <a:ea typeface="+mn-ea"/>
              </a:defRPr>
            </a:lvl9pPr>
          </a:lstStyle>
          <a:p>
            <a:pPr marL="171450" indent="-171450">
              <a:buFont typeface="Arial" panose="020B0604020202020204" pitchFamily="34" charset="0"/>
              <a:buChar char="•"/>
            </a:pPr>
            <a:r>
              <a:rPr lang="en-US" altLang="ja-JP" sz="1050" u="sng" dirty="0" err="1" smtClean="0">
                <a:solidFill>
                  <a:schemeClr val="tx1"/>
                </a:solidFill>
              </a:rPr>
              <a:t>SeqNo</a:t>
            </a:r>
            <a:r>
              <a:rPr lang="en-US" altLang="ja-JP" sz="1050" dirty="0" smtClean="0">
                <a:solidFill>
                  <a:schemeClr val="tx1"/>
                </a:solidFill>
              </a:rPr>
              <a:t>…</a:t>
            </a:r>
            <a:r>
              <a:rPr lang="ja-JP" altLang="en-US" sz="1050" dirty="0" smtClean="0">
                <a:solidFill>
                  <a:schemeClr val="tx1"/>
                </a:solidFill>
              </a:rPr>
              <a:t>初期値</a:t>
            </a:r>
            <a:r>
              <a:rPr lang="en-US" altLang="ja-JP" sz="1050" dirty="0" smtClean="0">
                <a:solidFill>
                  <a:schemeClr val="tx1"/>
                </a:solidFill>
              </a:rPr>
              <a:t>10</a:t>
            </a:r>
            <a:r>
              <a:rPr lang="ja-JP" altLang="en-US" sz="1050" dirty="0" err="1" smtClean="0">
                <a:solidFill>
                  <a:schemeClr val="tx1"/>
                </a:solidFill>
              </a:rPr>
              <a:t>。</a:t>
            </a:r>
            <a:r>
              <a:rPr lang="ja-JP" altLang="en-US" sz="1050" dirty="0">
                <a:solidFill>
                  <a:schemeClr val="tx1"/>
                </a:solidFill>
              </a:rPr>
              <a:t>レコード</a:t>
            </a:r>
            <a:r>
              <a:rPr lang="ja-JP" altLang="en-US" sz="1050" dirty="0" smtClean="0">
                <a:solidFill>
                  <a:schemeClr val="tx1"/>
                </a:solidFill>
              </a:rPr>
              <a:t>が追加される度に追加行は</a:t>
            </a:r>
            <a:r>
              <a:rPr lang="en-US" altLang="ja-JP" sz="1050" dirty="0" smtClean="0">
                <a:solidFill>
                  <a:schemeClr val="tx1"/>
                </a:solidFill>
              </a:rPr>
              <a:t>10</a:t>
            </a:r>
            <a:r>
              <a:rPr lang="ja-JP" altLang="en-US" sz="1050" dirty="0" err="1" smtClean="0">
                <a:solidFill>
                  <a:schemeClr val="tx1"/>
                </a:solidFill>
              </a:rPr>
              <a:t>ずつ</a:t>
            </a:r>
            <a:r>
              <a:rPr lang="ja-JP" altLang="en-US" sz="1050" dirty="0" smtClean="0">
                <a:solidFill>
                  <a:schemeClr val="tx1"/>
                </a:solidFill>
              </a:rPr>
              <a:t>インクリメントするデフォルトロジックを</a:t>
            </a:r>
            <a:r>
              <a:rPr lang="en-US" altLang="ja-JP" sz="1050" dirty="0" smtClean="0">
                <a:solidFill>
                  <a:schemeClr val="tx1"/>
                </a:solidFill>
              </a:rPr>
              <a:t>s</a:t>
            </a:r>
            <a:r>
              <a:rPr lang="ja-JP" altLang="en-US" sz="1050" dirty="0" smtClean="0">
                <a:solidFill>
                  <a:schemeClr val="tx1"/>
                </a:solidFill>
              </a:rPr>
              <a:t>設定する。</a:t>
            </a:r>
            <a:endParaRPr lang="en-US" altLang="ja-JP" sz="1050" dirty="0" smtClean="0">
              <a:solidFill>
                <a:schemeClr val="tx1"/>
              </a:solidFill>
            </a:endParaRPr>
          </a:p>
          <a:p>
            <a:pPr marL="171450" indent="-171450">
              <a:buFont typeface="Arial" panose="020B0604020202020204" pitchFamily="34" charset="0"/>
              <a:buChar char="•"/>
            </a:pPr>
            <a:r>
              <a:rPr lang="en-US" altLang="ja-JP" sz="1050" u="sng" dirty="0" err="1" smtClean="0">
                <a:solidFill>
                  <a:schemeClr val="tx1"/>
                </a:solidFill>
              </a:rPr>
              <a:t>FieldLength</a:t>
            </a:r>
            <a:r>
              <a:rPr lang="en-US" altLang="ja-JP" sz="1050" dirty="0" smtClean="0">
                <a:solidFill>
                  <a:schemeClr val="tx1"/>
                </a:solidFill>
              </a:rPr>
              <a:t>…</a:t>
            </a:r>
            <a:r>
              <a:rPr lang="ja-JP" altLang="en-US" sz="1050" dirty="0" smtClean="0">
                <a:solidFill>
                  <a:schemeClr val="tx1"/>
                </a:solidFill>
              </a:rPr>
              <a:t>初期値</a:t>
            </a:r>
            <a:r>
              <a:rPr lang="en-US" altLang="ja-JP" sz="1050" dirty="0" smtClean="0">
                <a:solidFill>
                  <a:schemeClr val="tx1"/>
                </a:solidFill>
              </a:rPr>
              <a:t>0</a:t>
            </a:r>
            <a:r>
              <a:rPr lang="ja-JP" altLang="en-US" sz="1050" dirty="0" err="1" smtClean="0">
                <a:solidFill>
                  <a:schemeClr val="tx1"/>
                </a:solidFill>
              </a:rPr>
              <a:t>。</a:t>
            </a:r>
            <a:endParaRPr lang="en-US" altLang="ja-JP" sz="1050" dirty="0" smtClean="0">
              <a:solidFill>
                <a:schemeClr val="tx1"/>
              </a:solidFill>
            </a:endParaRPr>
          </a:p>
          <a:p>
            <a:pPr marL="171450" indent="-171450">
              <a:buFont typeface="Arial" panose="020B0604020202020204" pitchFamily="34" charset="0"/>
              <a:buChar char="•"/>
            </a:pPr>
            <a:r>
              <a:rPr lang="en-US" altLang="ja-JP" sz="1050" u="sng" dirty="0" err="1" smtClean="0">
                <a:solidFill>
                  <a:schemeClr val="tx1"/>
                </a:solidFill>
              </a:rPr>
              <a:t>AD_Field</a:t>
            </a:r>
            <a:r>
              <a:rPr lang="en-US" altLang="ja-JP" sz="1050" dirty="0" smtClean="0">
                <a:solidFill>
                  <a:schemeClr val="tx1"/>
                </a:solidFill>
              </a:rPr>
              <a:t>…</a:t>
            </a:r>
            <a:r>
              <a:rPr lang="ja-JP" altLang="en-US" sz="1050" dirty="0" smtClean="0">
                <a:solidFill>
                  <a:schemeClr val="tx1"/>
                </a:solidFill>
              </a:rPr>
              <a:t>ダイナミックバリデーション</a:t>
            </a:r>
            <a:r>
              <a:rPr lang="en-US" altLang="ja-JP" sz="1050" dirty="0" smtClean="0">
                <a:solidFill>
                  <a:schemeClr val="tx1"/>
                </a:solidFill>
              </a:rPr>
              <a:t>”</a:t>
            </a:r>
            <a:r>
              <a:rPr lang="en-US" altLang="ja-JP" sz="1050" dirty="0" err="1" smtClean="0">
                <a:solidFill>
                  <a:schemeClr val="tx1"/>
                </a:solidFill>
              </a:rPr>
              <a:t>AD_Field</a:t>
            </a:r>
            <a:r>
              <a:rPr lang="en-US" altLang="ja-JP" sz="1050" dirty="0" smtClean="0">
                <a:solidFill>
                  <a:schemeClr val="tx1"/>
                </a:solidFill>
              </a:rPr>
              <a:t> in Tab”</a:t>
            </a:r>
            <a:r>
              <a:rPr lang="ja-JP" altLang="en-US" sz="1050" dirty="0" smtClean="0">
                <a:solidFill>
                  <a:schemeClr val="tx1"/>
                </a:solidFill>
              </a:rPr>
              <a:t>を使用して、マトリクスウィンドウタブで設定されているタブに属するフィールドだけを選択できるようにする。</a:t>
            </a:r>
            <a:endParaRPr lang="en-US" altLang="ja-JP" sz="1050" dirty="0" smtClean="0">
              <a:solidFill>
                <a:schemeClr val="tx1"/>
              </a:solidFill>
            </a:endParaRPr>
          </a:p>
          <a:p>
            <a:pPr marL="171450" indent="-171450">
              <a:buFont typeface="Arial" panose="020B0604020202020204" pitchFamily="34" charset="0"/>
              <a:buChar char="•"/>
            </a:pPr>
            <a:r>
              <a:rPr lang="en-US" altLang="ja-JP" sz="1050" dirty="0" err="1" smtClean="0">
                <a:solidFill>
                  <a:schemeClr val="tx1"/>
                </a:solidFill>
              </a:rPr>
              <a:t>IsSummarized</a:t>
            </a:r>
            <a:r>
              <a:rPr lang="en-US" altLang="ja-JP" sz="1050" dirty="0" smtClean="0">
                <a:solidFill>
                  <a:schemeClr val="tx1"/>
                </a:solidFill>
              </a:rPr>
              <a:t>…</a:t>
            </a:r>
            <a:r>
              <a:rPr lang="ja-JP" altLang="en-US" sz="1050" dirty="0" smtClean="0">
                <a:solidFill>
                  <a:schemeClr val="tx1"/>
                </a:solidFill>
              </a:rPr>
              <a:t>初期値</a:t>
            </a:r>
            <a:r>
              <a:rPr lang="en-US" altLang="ja-JP" sz="1050" dirty="0" smtClean="0">
                <a:solidFill>
                  <a:schemeClr val="tx1"/>
                </a:solidFill>
              </a:rPr>
              <a:t>’N’</a:t>
            </a:r>
            <a:r>
              <a:rPr lang="ja-JP" altLang="en-US" sz="1050" dirty="0" err="1" smtClean="0">
                <a:solidFill>
                  <a:schemeClr val="tx1"/>
                </a:solidFill>
              </a:rPr>
              <a:t>。</a:t>
            </a:r>
            <a:endParaRPr lang="en-US" altLang="ja-JP" sz="1050" dirty="0" smtClean="0">
              <a:solidFill>
                <a:schemeClr val="tx1"/>
              </a:solidFill>
            </a:endParaRPr>
          </a:p>
        </p:txBody>
      </p:sp>
      <p:sp>
        <p:nvSpPr>
          <p:cNvPr id="64" name="コンテンツ プレースホルダー 2"/>
          <p:cNvSpPr txBox="1">
            <a:spLocks/>
          </p:cNvSpPr>
          <p:nvPr/>
        </p:nvSpPr>
        <p:spPr>
          <a:xfrm>
            <a:off x="256376" y="4561608"/>
            <a:ext cx="8635144" cy="115124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ja-JP"/>
            </a:defPPr>
            <a:lvl1pPr marL="0" indent="0" algn="just" eaLnBrk="1" hangingPunct="1">
              <a:lnSpc>
                <a:spcPct val="120000"/>
              </a:lnSpc>
              <a:spcBef>
                <a:spcPts val="1200"/>
              </a:spcBef>
              <a:buNone/>
              <a:defRPr sz="1800" kern="0">
                <a:latin typeface="メイリオ" panose="020B0604030504040204" pitchFamily="50" charset="-128"/>
                <a:ea typeface="メイリオ" panose="020B0604030504040204" pitchFamily="50" charset="-128"/>
                <a:cs typeface="メイリオ" panose="020B0604030504040204" pitchFamily="50" charset="-128"/>
              </a:defRPr>
            </a:lvl1pPr>
            <a:lvl2pPr>
              <a:defRPr>
                <a:solidFill>
                  <a:schemeClr val="lt1"/>
                </a:solidFill>
                <a:latin typeface="+mn-lt"/>
                <a:ea typeface="+mn-ea"/>
              </a:defRPr>
            </a:lvl2pPr>
            <a:lvl3pPr>
              <a:defRPr>
                <a:solidFill>
                  <a:schemeClr val="lt1"/>
                </a:solidFill>
                <a:latin typeface="+mn-lt"/>
                <a:ea typeface="+mn-ea"/>
              </a:defRPr>
            </a:lvl3pPr>
            <a:lvl4pPr>
              <a:defRPr>
                <a:solidFill>
                  <a:schemeClr val="lt1"/>
                </a:solidFill>
                <a:latin typeface="+mn-lt"/>
                <a:ea typeface="+mn-ea"/>
              </a:defRPr>
            </a:lvl4pPr>
            <a:lvl5pPr>
              <a:defRPr>
                <a:solidFill>
                  <a:schemeClr val="lt1"/>
                </a:solidFill>
                <a:latin typeface="+mn-lt"/>
                <a:ea typeface="+mn-ea"/>
              </a:defRPr>
            </a:lvl5pPr>
            <a:lvl6pPr>
              <a:defRPr>
                <a:solidFill>
                  <a:schemeClr val="lt1"/>
                </a:solidFill>
                <a:latin typeface="+mn-lt"/>
                <a:ea typeface="+mn-ea"/>
              </a:defRPr>
            </a:lvl6pPr>
            <a:lvl7pPr>
              <a:defRPr>
                <a:solidFill>
                  <a:schemeClr val="lt1"/>
                </a:solidFill>
                <a:latin typeface="+mn-lt"/>
                <a:ea typeface="+mn-ea"/>
              </a:defRPr>
            </a:lvl7pPr>
            <a:lvl8pPr>
              <a:defRPr>
                <a:solidFill>
                  <a:schemeClr val="lt1"/>
                </a:solidFill>
                <a:latin typeface="+mn-lt"/>
                <a:ea typeface="+mn-ea"/>
              </a:defRPr>
            </a:lvl8pPr>
            <a:lvl9pPr>
              <a:defRPr>
                <a:solidFill>
                  <a:schemeClr val="lt1"/>
                </a:solidFill>
                <a:latin typeface="+mn-lt"/>
                <a:ea typeface="+mn-ea"/>
              </a:defRPr>
            </a:lvl9pPr>
          </a:lstStyle>
          <a:p>
            <a:pPr marL="171450" indent="-171450">
              <a:spcBef>
                <a:spcPts val="600"/>
              </a:spcBef>
              <a:buFont typeface="Arial" panose="020B0604020202020204" pitchFamily="34" charset="0"/>
              <a:buChar char="•"/>
            </a:pPr>
            <a:r>
              <a:rPr lang="en-US" altLang="ja-JP" sz="1050" dirty="0" err="1" smtClean="0">
                <a:solidFill>
                  <a:schemeClr val="tx1"/>
                </a:solidFill>
              </a:rPr>
              <a:t>JP_MatrixWindow_ID</a:t>
            </a:r>
            <a:r>
              <a:rPr lang="ja-JP" altLang="en-US" sz="1050" dirty="0" smtClean="0">
                <a:solidFill>
                  <a:schemeClr val="tx1"/>
                </a:solidFill>
              </a:rPr>
              <a:t>と</a:t>
            </a:r>
            <a:r>
              <a:rPr lang="en-US" altLang="ja-JP" sz="1050" dirty="0" err="1" smtClean="0">
                <a:solidFill>
                  <a:schemeClr val="tx1"/>
                </a:solidFill>
              </a:rPr>
              <a:t>AD_Field_ID</a:t>
            </a:r>
            <a:r>
              <a:rPr lang="ja-JP" altLang="en-US" sz="1050" dirty="0" smtClean="0">
                <a:solidFill>
                  <a:schemeClr val="tx1"/>
                </a:solidFill>
              </a:rPr>
              <a:t>でユニーク制約を作成する</a:t>
            </a:r>
            <a:endParaRPr lang="en-US" altLang="ja-JP" sz="1050" dirty="0">
              <a:solidFill>
                <a:schemeClr val="tx1"/>
              </a:solidFill>
            </a:endParaRPr>
          </a:p>
        </p:txBody>
      </p:sp>
      <p:sp>
        <p:nvSpPr>
          <p:cNvPr id="67" name="角丸四角形 66"/>
          <p:cNvSpPr/>
          <p:nvPr/>
        </p:nvSpPr>
        <p:spPr bwMode="auto">
          <a:xfrm>
            <a:off x="251520" y="548481"/>
            <a:ext cx="8641655" cy="576263"/>
          </a:xfrm>
          <a:prstGeom prst="roundRect">
            <a:avLst/>
          </a:prstGeom>
          <a:gradFill flip="none" rotWithShape="1">
            <a:gsLst>
              <a:gs pos="0">
                <a:schemeClr val="bg1">
                  <a:lumMod val="75000"/>
                </a:schemeClr>
              </a:gs>
              <a:gs pos="17999">
                <a:schemeClr val="bg1">
                  <a:lumMod val="85000"/>
                </a:schemeClr>
              </a:gs>
              <a:gs pos="36000">
                <a:schemeClr val="bg1"/>
              </a:gs>
              <a:gs pos="61000">
                <a:schemeClr val="bg1"/>
              </a:gs>
              <a:gs pos="82001">
                <a:schemeClr val="bg1">
                  <a:lumMod val="85000"/>
                </a:schemeClr>
              </a:gs>
              <a:gs pos="100000">
                <a:schemeClr val="bg1">
                  <a:lumMod val="75000"/>
                </a:schemeClr>
              </a:gs>
            </a:gsLst>
            <a:lin ang="5400000" scaled="0"/>
            <a:tileRect/>
          </a:gradFill>
          <a:ln w="15875" cap="flat" cmpd="sng" algn="ctr">
            <a:solidFill>
              <a:srgbClr val="C0C0C0"/>
            </a:solidFill>
            <a:prstDash val="solid"/>
            <a:round/>
            <a:headEnd type="none" w="med" len="med"/>
            <a:tailEnd type="none" w="med" len="med"/>
          </a:ln>
          <a:effectLst/>
        </p:spPr>
        <p:txBody>
          <a:bodyPr anchor="ctr"/>
          <a:lstStyle/>
          <a:p>
            <a:pPr indent="536575" algn="l">
              <a:defRPr/>
            </a:pPr>
            <a:r>
              <a:rPr lang="ja-JP" altLang="en-US" sz="1800" b="1" dirty="0" smtClean="0">
                <a:solidFill>
                  <a:schemeClr val="tx2">
                    <a:lumMod val="75000"/>
                  </a:schemeClr>
                </a:solidFill>
                <a:latin typeface="メイリオ" panose="020B0604030504040204" pitchFamily="50" charset="-128"/>
                <a:ea typeface="メイリオ" panose="020B0604030504040204" pitchFamily="50" charset="-128"/>
                <a:cs typeface="メイリオ" panose="020B0604030504040204" pitchFamily="50" charset="-128"/>
              </a:rPr>
              <a:t>編集フィールドタブ</a:t>
            </a:r>
            <a:r>
              <a:rPr lang="en-US" altLang="ja-JP" sz="1800" b="1" dirty="0" smtClean="0">
                <a:solidFill>
                  <a:schemeClr val="tx2">
                    <a:lumMod val="75000"/>
                  </a:schemeClr>
                </a:solidFill>
                <a:latin typeface="メイリオ" panose="020B0604030504040204" pitchFamily="50" charset="-128"/>
                <a:ea typeface="メイリオ" panose="020B0604030504040204" pitchFamily="50" charset="-128"/>
                <a:cs typeface="メイリオ" panose="020B0604030504040204" pitchFamily="50" charset="-128"/>
              </a:rPr>
              <a:t>(</a:t>
            </a:r>
            <a:r>
              <a:rPr lang="en-US" altLang="ja-JP" sz="1800" b="1" dirty="0" err="1" smtClean="0">
                <a:solidFill>
                  <a:schemeClr val="tx2">
                    <a:lumMod val="75000"/>
                  </a:schemeClr>
                </a:solidFill>
                <a:latin typeface="メイリオ" panose="020B0604030504040204" pitchFamily="50" charset="-128"/>
                <a:ea typeface="メイリオ" panose="020B0604030504040204" pitchFamily="50" charset="-128"/>
                <a:cs typeface="メイリオ" panose="020B0604030504040204" pitchFamily="50" charset="-128"/>
              </a:rPr>
              <a:t>JP_MatrixField</a:t>
            </a:r>
            <a:r>
              <a:rPr lang="ja-JP" altLang="en-US" sz="1800" b="1" dirty="0" smtClean="0">
                <a:solidFill>
                  <a:schemeClr val="tx2">
                    <a:lumMod val="75000"/>
                  </a:schemeClr>
                </a:solidFill>
                <a:latin typeface="メイリオ" panose="020B0604030504040204" pitchFamily="50" charset="-128"/>
                <a:ea typeface="メイリオ" panose="020B0604030504040204" pitchFamily="50" charset="-128"/>
                <a:cs typeface="メイリオ" panose="020B0604030504040204" pitchFamily="50" charset="-128"/>
              </a:rPr>
              <a:t>テーブル）</a:t>
            </a:r>
            <a:endParaRPr lang="ja-JP" altLang="en-US" sz="1800" b="1" dirty="0">
              <a:solidFill>
                <a:schemeClr val="tx2">
                  <a:lumMod val="75000"/>
                </a:schemeClr>
              </a:solidFill>
              <a:latin typeface="メイリオ" panose="020B0604030504040204" pitchFamily="50" charset="-128"/>
              <a:ea typeface="メイリオ" panose="020B0604030504040204" pitchFamily="50" charset="-128"/>
              <a:cs typeface="メイリオ" panose="020B0604030504040204" pitchFamily="50" charset="-128"/>
            </a:endParaRPr>
          </a:p>
        </p:txBody>
      </p:sp>
      <p:pic>
        <p:nvPicPr>
          <p:cNvPr id="68" name="図 67"/>
          <p:cNvPicPr>
            <a:picLocks noChangeAspect="1"/>
          </p:cNvPicPr>
          <p:nvPr/>
        </p:nvPicPr>
        <p:blipFill rotWithShape="1">
          <a:blip r:embed="rId33">
            <a:extLst>
              <a:ext uri="{28A0092B-C50C-407E-A947-70E740481C1C}">
                <a14:useLocalDpi xmlns:a14="http://schemas.microsoft.com/office/drawing/2010/main" val="0"/>
              </a:ext>
            </a:extLst>
          </a:blip>
          <a:srcRect l="17662" r="22278" b="29046"/>
          <a:stretch/>
        </p:blipFill>
        <p:spPr>
          <a:xfrm>
            <a:off x="322569" y="593515"/>
            <a:ext cx="433195" cy="479334"/>
          </a:xfrm>
          <a:prstGeom prst="rect">
            <a:avLst/>
          </a:prstGeom>
        </p:spPr>
      </p:pic>
      <p:sp>
        <p:nvSpPr>
          <p:cNvPr id="69" name="正方形/長方形 68"/>
          <p:cNvSpPr/>
          <p:nvPr/>
        </p:nvSpPr>
        <p:spPr>
          <a:xfrm>
            <a:off x="3996056" y="4293112"/>
            <a:ext cx="1080000" cy="14400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l"/>
            <a:r>
              <a:rPr lang="ja-JP" altLang="en-US" sz="800" dirty="0" smtClean="0">
                <a:solidFill>
                  <a:schemeClr val="tx1"/>
                </a:solidFill>
                <a:latin typeface="HGPｺﾞｼｯｸM" pitchFamily="50" charset="-128"/>
                <a:ea typeface="HGPｺﾞｼｯｸM" pitchFamily="50" charset="-128"/>
              </a:rPr>
              <a:t>合計</a:t>
            </a:r>
            <a:r>
              <a:rPr lang="en-US" altLang="ja-JP" sz="800" dirty="0" smtClean="0">
                <a:solidFill>
                  <a:schemeClr val="tx1"/>
                </a:solidFill>
                <a:latin typeface="HGPｺﾞｼｯｸM" pitchFamily="50" charset="-128"/>
                <a:ea typeface="HGPｺﾞｼｯｸM" pitchFamily="50" charset="-128"/>
              </a:rPr>
              <a:t>(Σ)</a:t>
            </a:r>
            <a:endParaRPr lang="ja-JP" altLang="en-US" sz="800" dirty="0">
              <a:solidFill>
                <a:schemeClr val="tx1"/>
              </a:solidFill>
              <a:latin typeface="HGPｺﾞｼｯｸM" pitchFamily="50" charset="-128"/>
              <a:ea typeface="HGPｺﾞｼｯｸM" pitchFamily="50" charset="-128"/>
            </a:endParaRPr>
          </a:p>
        </p:txBody>
      </p:sp>
      <p:sp>
        <p:nvSpPr>
          <p:cNvPr id="70" name="正方形/長方形 69"/>
          <p:cNvSpPr/>
          <p:nvPr/>
        </p:nvSpPr>
        <p:spPr>
          <a:xfrm>
            <a:off x="3852040" y="4293096"/>
            <a:ext cx="144000" cy="144000"/>
          </a:xfrm>
          <a:prstGeom prst="rect">
            <a:avLst/>
          </a:prstGeom>
          <a:solidFill>
            <a:schemeClr val="bg1"/>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marL="171450" indent="-171450" algn="l">
              <a:buFont typeface="Wingdings" panose="05000000000000000000" pitchFamily="2" charset="2"/>
              <a:buChar char="ü"/>
            </a:pPr>
            <a:r>
              <a:rPr lang="ja-JP" altLang="en-US" sz="800" dirty="0">
                <a:solidFill>
                  <a:schemeClr val="tx1"/>
                </a:solidFill>
                <a:latin typeface="Meiryo UI" pitchFamily="50" charset="-128"/>
                <a:ea typeface="Meiryo UI" pitchFamily="50" charset="-128"/>
                <a:cs typeface="Meiryo UI" pitchFamily="50" charset="-128"/>
              </a:rPr>
              <a:t>　</a:t>
            </a:r>
          </a:p>
        </p:txBody>
      </p:sp>
      <p:sp>
        <p:nvSpPr>
          <p:cNvPr id="71" name="正方形/長方形 70"/>
          <p:cNvSpPr/>
          <p:nvPr/>
        </p:nvSpPr>
        <p:spPr>
          <a:xfrm>
            <a:off x="2771920" y="4293112"/>
            <a:ext cx="1080000" cy="14400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r"/>
            <a:r>
              <a:rPr lang="en-US" altLang="ja-JP" sz="800" dirty="0">
                <a:solidFill>
                  <a:schemeClr val="tx1"/>
                </a:solidFill>
                <a:latin typeface="Meiryo UI" pitchFamily="50" charset="-128"/>
                <a:ea typeface="Meiryo UI" pitchFamily="50" charset="-128"/>
                <a:cs typeface="Meiryo UI" pitchFamily="50" charset="-128"/>
              </a:rPr>
              <a:t>(</a:t>
            </a:r>
            <a:r>
              <a:rPr lang="en-US" altLang="ja-JP" sz="800" dirty="0" err="1" smtClean="0">
                <a:solidFill>
                  <a:schemeClr val="tx1"/>
                </a:solidFill>
                <a:latin typeface="Meiryo UI" pitchFamily="50" charset="-128"/>
                <a:ea typeface="Meiryo UI" pitchFamily="50" charset="-128"/>
                <a:cs typeface="Meiryo UI" pitchFamily="50" charset="-128"/>
              </a:rPr>
              <a:t>IsSummarized</a:t>
            </a:r>
            <a:r>
              <a:rPr lang="en-US" altLang="ja-JP" sz="800" dirty="0" smtClean="0">
                <a:solidFill>
                  <a:schemeClr val="tx1"/>
                </a:solidFill>
                <a:latin typeface="Meiryo UI" pitchFamily="50" charset="-128"/>
                <a:ea typeface="Meiryo UI" pitchFamily="50" charset="-128"/>
                <a:cs typeface="Meiryo UI" pitchFamily="50" charset="-128"/>
              </a:rPr>
              <a:t>)</a:t>
            </a:r>
            <a:endParaRPr lang="ja-JP" altLang="en-US" sz="800" dirty="0">
              <a:solidFill>
                <a:schemeClr val="tx1"/>
              </a:solidFill>
              <a:latin typeface="Meiryo UI" pitchFamily="50" charset="-128"/>
              <a:ea typeface="Meiryo UI" pitchFamily="50" charset="-128"/>
              <a:cs typeface="Meiryo UI" pitchFamily="50" charset="-128"/>
            </a:endParaRPr>
          </a:p>
        </p:txBody>
      </p:sp>
    </p:spTree>
    <p:extLst>
      <p:ext uri="{BB962C8B-B14F-4D97-AF65-F5344CB8AC3E}">
        <p14:creationId xmlns:p14="http://schemas.microsoft.com/office/powerpoint/2010/main" val="419030798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altLang="ja-JP" dirty="0"/>
              <a:t>【</a:t>
            </a:r>
            <a:r>
              <a:rPr lang="ja-JP" altLang="en-US" dirty="0"/>
              <a:t>概要設計</a:t>
            </a:r>
            <a:r>
              <a:rPr lang="en-US" altLang="ja-JP" dirty="0"/>
              <a:t>】</a:t>
            </a:r>
            <a:r>
              <a:rPr lang="ja-JP" altLang="en-US" dirty="0"/>
              <a:t>マトリクスウィンドウの設定画面</a:t>
            </a:r>
            <a:endParaRPr kumimoji="1" lang="ja-JP" altLang="en-US" dirty="0"/>
          </a:p>
        </p:txBody>
      </p:sp>
      <p:sp>
        <p:nvSpPr>
          <p:cNvPr id="7" name="コンテンツ プレースホルダー 2"/>
          <p:cNvSpPr txBox="1">
            <a:spLocks/>
          </p:cNvSpPr>
          <p:nvPr/>
        </p:nvSpPr>
        <p:spPr>
          <a:xfrm>
            <a:off x="256376" y="1052736"/>
            <a:ext cx="8635144" cy="174771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ja-JP"/>
            </a:defPPr>
            <a:lvl1pPr marL="0" indent="0" algn="just" eaLnBrk="1" hangingPunct="1">
              <a:lnSpc>
                <a:spcPct val="120000"/>
              </a:lnSpc>
              <a:spcBef>
                <a:spcPts val="1200"/>
              </a:spcBef>
              <a:buNone/>
              <a:defRPr sz="1800" kern="0">
                <a:latin typeface="メイリオ" panose="020B0604030504040204" pitchFamily="50" charset="-128"/>
                <a:ea typeface="メイリオ" panose="020B0604030504040204" pitchFamily="50" charset="-128"/>
                <a:cs typeface="メイリオ" panose="020B0604030504040204" pitchFamily="50" charset="-128"/>
              </a:defRPr>
            </a:lvl1pPr>
            <a:lvl2pPr>
              <a:defRPr>
                <a:solidFill>
                  <a:schemeClr val="lt1"/>
                </a:solidFill>
                <a:latin typeface="+mn-lt"/>
                <a:ea typeface="+mn-ea"/>
              </a:defRPr>
            </a:lvl2pPr>
            <a:lvl3pPr>
              <a:defRPr>
                <a:solidFill>
                  <a:schemeClr val="lt1"/>
                </a:solidFill>
                <a:latin typeface="+mn-lt"/>
                <a:ea typeface="+mn-ea"/>
              </a:defRPr>
            </a:lvl3pPr>
            <a:lvl4pPr>
              <a:defRPr>
                <a:solidFill>
                  <a:schemeClr val="lt1"/>
                </a:solidFill>
                <a:latin typeface="+mn-lt"/>
                <a:ea typeface="+mn-ea"/>
              </a:defRPr>
            </a:lvl4pPr>
            <a:lvl5pPr>
              <a:defRPr>
                <a:solidFill>
                  <a:schemeClr val="lt1"/>
                </a:solidFill>
                <a:latin typeface="+mn-lt"/>
                <a:ea typeface="+mn-ea"/>
              </a:defRPr>
            </a:lvl5pPr>
            <a:lvl6pPr>
              <a:defRPr>
                <a:solidFill>
                  <a:schemeClr val="lt1"/>
                </a:solidFill>
                <a:latin typeface="+mn-lt"/>
                <a:ea typeface="+mn-ea"/>
              </a:defRPr>
            </a:lvl6pPr>
            <a:lvl7pPr>
              <a:defRPr>
                <a:solidFill>
                  <a:schemeClr val="lt1"/>
                </a:solidFill>
                <a:latin typeface="+mn-lt"/>
                <a:ea typeface="+mn-ea"/>
              </a:defRPr>
            </a:lvl7pPr>
            <a:lvl8pPr>
              <a:defRPr>
                <a:solidFill>
                  <a:schemeClr val="lt1"/>
                </a:solidFill>
                <a:latin typeface="+mn-lt"/>
                <a:ea typeface="+mn-ea"/>
              </a:defRPr>
            </a:lvl8pPr>
            <a:lvl9pPr>
              <a:defRPr>
                <a:solidFill>
                  <a:schemeClr val="lt1"/>
                </a:solidFill>
                <a:latin typeface="+mn-lt"/>
                <a:ea typeface="+mn-ea"/>
              </a:defRPr>
            </a:lvl9pPr>
          </a:lstStyle>
          <a:p>
            <a:pPr marL="171450" indent="-171450">
              <a:spcBef>
                <a:spcPts val="600"/>
              </a:spcBef>
              <a:buFont typeface="Arial" panose="020B0604020202020204" pitchFamily="34" charset="0"/>
              <a:buChar char="•"/>
            </a:pPr>
            <a:r>
              <a:rPr lang="ja-JP" altLang="en-US" sz="1050" dirty="0" smtClean="0">
                <a:solidFill>
                  <a:schemeClr val="tx1"/>
                </a:solidFill>
              </a:rPr>
              <a:t>兄弟タブとなる検索フィールドタブに含まれていないフィールドである事を確認する（検索フィールドとして使用されていない事を確認する）。</a:t>
            </a:r>
            <a:endParaRPr lang="en-US" altLang="ja-JP" sz="1050" dirty="0" smtClean="0">
              <a:solidFill>
                <a:schemeClr val="tx1"/>
              </a:solidFill>
            </a:endParaRPr>
          </a:p>
          <a:p>
            <a:pPr marL="171450" indent="-171450">
              <a:spcBef>
                <a:spcPts val="600"/>
              </a:spcBef>
              <a:buFont typeface="Arial" panose="020B0604020202020204" pitchFamily="34" charset="0"/>
              <a:buChar char="•"/>
            </a:pPr>
            <a:r>
              <a:rPr lang="ja-JP" altLang="en-US" sz="1050" dirty="0">
                <a:solidFill>
                  <a:schemeClr val="tx1"/>
                </a:solidFill>
              </a:rPr>
              <a:t>フィールドが列キーと行キーになっていない事を確認する</a:t>
            </a:r>
            <a:r>
              <a:rPr lang="ja-JP" altLang="en-US" sz="1050" dirty="0" smtClean="0">
                <a:solidFill>
                  <a:schemeClr val="tx1"/>
                </a:solidFill>
              </a:rPr>
              <a:t>。</a:t>
            </a:r>
            <a:endParaRPr lang="en-US" altLang="ja-JP" sz="1050" dirty="0">
              <a:solidFill>
                <a:schemeClr val="tx1"/>
              </a:solidFill>
            </a:endParaRPr>
          </a:p>
        </p:txBody>
      </p:sp>
      <p:sp>
        <p:nvSpPr>
          <p:cNvPr id="8" name="正方形/長方形 7"/>
          <p:cNvSpPr/>
          <p:nvPr/>
        </p:nvSpPr>
        <p:spPr>
          <a:xfrm>
            <a:off x="252480" y="548728"/>
            <a:ext cx="8640000" cy="432000"/>
          </a:xfrm>
          <a:prstGeom prst="rect">
            <a:avLst/>
          </a:prstGeom>
          <a:solidFill>
            <a:schemeClr val="accent1">
              <a:lumMod val="20000"/>
              <a:lumOff val="8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Ins="0" rtlCol="0" anchor="b"/>
          <a:lstStyle/>
          <a:p>
            <a:pPr algn="l"/>
            <a:r>
              <a:rPr lang="en-US" altLang="ja-JP" sz="1600" b="1" dirty="0" err="1"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MMatrixField</a:t>
            </a:r>
            <a:r>
              <a:rPr lang="ja-JP" altLang="en-US" sz="1600" b="1"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クラスの</a:t>
            </a:r>
            <a:r>
              <a:rPr lang="en-US" altLang="ja-JP" sz="1600" b="1" dirty="0" err="1"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beforeSave</a:t>
            </a:r>
            <a:r>
              <a:rPr lang="en-US" altLang="ja-JP" sz="1600" b="1"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a:t>
            </a:r>
            <a:r>
              <a:rPr lang="ja-JP" altLang="en-US" sz="1600" b="1"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メソッド</a:t>
            </a:r>
            <a:endParaRPr lang="en-US" altLang="ja-JP" sz="1600" b="1"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9" name="正方形/長方形 8"/>
          <p:cNvSpPr/>
          <p:nvPr/>
        </p:nvSpPr>
        <p:spPr>
          <a:xfrm>
            <a:off x="252480" y="1988888"/>
            <a:ext cx="8640000" cy="432000"/>
          </a:xfrm>
          <a:prstGeom prst="rect">
            <a:avLst/>
          </a:prstGeom>
          <a:solidFill>
            <a:schemeClr val="accent1">
              <a:lumMod val="20000"/>
              <a:lumOff val="8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Ins="0" rtlCol="0" anchor="b"/>
          <a:lstStyle/>
          <a:p>
            <a:pPr algn="l"/>
            <a:r>
              <a:rPr lang="en-US" altLang="ja-JP" sz="1600" b="1" dirty="0" err="1"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MMatrixField</a:t>
            </a:r>
            <a:r>
              <a:rPr lang="ja-JP" altLang="en-US" sz="1600" b="1"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クラスのユーティリティメソッド</a:t>
            </a:r>
            <a:endParaRPr lang="en-US" altLang="ja-JP" sz="1600" b="1"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0" name="コンテンツ プレースホルダー 2"/>
          <p:cNvSpPr txBox="1">
            <a:spLocks/>
          </p:cNvSpPr>
          <p:nvPr/>
        </p:nvSpPr>
        <p:spPr>
          <a:xfrm>
            <a:off x="251520" y="2492896"/>
            <a:ext cx="8635144" cy="79208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ja-JP"/>
            </a:defPPr>
            <a:lvl1pPr marL="0" indent="0" algn="just" eaLnBrk="1" hangingPunct="1">
              <a:lnSpc>
                <a:spcPct val="120000"/>
              </a:lnSpc>
              <a:spcBef>
                <a:spcPts val="1200"/>
              </a:spcBef>
              <a:buNone/>
              <a:defRPr sz="1800" kern="0">
                <a:latin typeface="メイリオ" panose="020B0604030504040204" pitchFamily="50" charset="-128"/>
                <a:ea typeface="メイリオ" panose="020B0604030504040204" pitchFamily="50" charset="-128"/>
                <a:cs typeface="メイリオ" panose="020B0604030504040204" pitchFamily="50" charset="-128"/>
              </a:defRPr>
            </a:lvl1pPr>
            <a:lvl2pPr>
              <a:defRPr>
                <a:solidFill>
                  <a:schemeClr val="lt1"/>
                </a:solidFill>
                <a:latin typeface="+mn-lt"/>
                <a:ea typeface="+mn-ea"/>
              </a:defRPr>
            </a:lvl2pPr>
            <a:lvl3pPr>
              <a:defRPr>
                <a:solidFill>
                  <a:schemeClr val="lt1"/>
                </a:solidFill>
                <a:latin typeface="+mn-lt"/>
                <a:ea typeface="+mn-ea"/>
              </a:defRPr>
            </a:lvl3pPr>
            <a:lvl4pPr>
              <a:defRPr>
                <a:solidFill>
                  <a:schemeClr val="lt1"/>
                </a:solidFill>
                <a:latin typeface="+mn-lt"/>
                <a:ea typeface="+mn-ea"/>
              </a:defRPr>
            </a:lvl4pPr>
            <a:lvl5pPr>
              <a:defRPr>
                <a:solidFill>
                  <a:schemeClr val="lt1"/>
                </a:solidFill>
                <a:latin typeface="+mn-lt"/>
                <a:ea typeface="+mn-ea"/>
              </a:defRPr>
            </a:lvl5pPr>
            <a:lvl6pPr>
              <a:defRPr>
                <a:solidFill>
                  <a:schemeClr val="lt1"/>
                </a:solidFill>
                <a:latin typeface="+mn-lt"/>
                <a:ea typeface="+mn-ea"/>
              </a:defRPr>
            </a:lvl6pPr>
            <a:lvl7pPr>
              <a:defRPr>
                <a:solidFill>
                  <a:schemeClr val="lt1"/>
                </a:solidFill>
                <a:latin typeface="+mn-lt"/>
                <a:ea typeface="+mn-ea"/>
              </a:defRPr>
            </a:lvl7pPr>
            <a:lvl8pPr>
              <a:defRPr>
                <a:solidFill>
                  <a:schemeClr val="lt1"/>
                </a:solidFill>
                <a:latin typeface="+mn-lt"/>
                <a:ea typeface="+mn-ea"/>
              </a:defRPr>
            </a:lvl8pPr>
            <a:lvl9pPr>
              <a:defRPr>
                <a:solidFill>
                  <a:schemeClr val="lt1"/>
                </a:solidFill>
                <a:latin typeface="+mn-lt"/>
                <a:ea typeface="+mn-ea"/>
              </a:defRPr>
            </a:lvl9pPr>
          </a:lstStyle>
          <a:p>
            <a:pPr marL="171450" indent="-171450">
              <a:spcBef>
                <a:spcPts val="600"/>
              </a:spcBef>
              <a:buFont typeface="Arial" panose="020B0604020202020204" pitchFamily="34" charset="0"/>
              <a:buChar char="•"/>
            </a:pPr>
            <a:r>
              <a:rPr lang="ja-JP" altLang="en-US" sz="1050" dirty="0">
                <a:solidFill>
                  <a:schemeClr val="tx1"/>
                </a:solidFill>
              </a:rPr>
              <a:t>親</a:t>
            </a:r>
            <a:r>
              <a:rPr lang="ja-JP" altLang="en-US" sz="1050" dirty="0" smtClean="0">
                <a:solidFill>
                  <a:schemeClr val="tx1"/>
                </a:solidFill>
              </a:rPr>
              <a:t>タブとなる</a:t>
            </a:r>
            <a:r>
              <a:rPr lang="en-US" altLang="ja-JP" sz="1050" dirty="0" err="1" smtClean="0">
                <a:solidFill>
                  <a:schemeClr val="tx1"/>
                </a:solidFill>
              </a:rPr>
              <a:t>JP_MatrixWindow</a:t>
            </a:r>
            <a:r>
              <a:rPr lang="ja-JP" altLang="en-US" sz="1050" dirty="0" smtClean="0">
                <a:solidFill>
                  <a:schemeClr val="tx1"/>
                </a:solidFill>
              </a:rPr>
              <a:t>テーブルのインスタンス</a:t>
            </a:r>
            <a:r>
              <a:rPr lang="en-US" altLang="ja-JP" sz="1050" dirty="0" smtClean="0">
                <a:solidFill>
                  <a:schemeClr val="tx1"/>
                </a:solidFill>
              </a:rPr>
              <a:t>(</a:t>
            </a:r>
            <a:r>
              <a:rPr lang="en-US" altLang="ja-JP" sz="1050" dirty="0" err="1" smtClean="0">
                <a:solidFill>
                  <a:schemeClr val="tx1"/>
                </a:solidFill>
              </a:rPr>
              <a:t>MMatrixWindow</a:t>
            </a:r>
            <a:r>
              <a:rPr lang="ja-JP" altLang="en-US" sz="1050" dirty="0" smtClean="0">
                <a:solidFill>
                  <a:schemeClr val="tx1"/>
                </a:solidFill>
              </a:rPr>
              <a:t>クラスのインスタンス</a:t>
            </a:r>
            <a:r>
              <a:rPr lang="en-US" altLang="ja-JP" sz="1050" dirty="0" smtClean="0">
                <a:solidFill>
                  <a:schemeClr val="tx1"/>
                </a:solidFill>
              </a:rPr>
              <a:t>)</a:t>
            </a:r>
            <a:r>
              <a:rPr lang="ja-JP" altLang="en-US" sz="1050" dirty="0" smtClean="0">
                <a:solidFill>
                  <a:schemeClr val="tx1"/>
                </a:solidFill>
              </a:rPr>
              <a:t>が取得できる</a:t>
            </a:r>
            <a:r>
              <a:rPr lang="en-US" altLang="ja-JP" sz="1050" dirty="0" smtClean="0">
                <a:solidFill>
                  <a:schemeClr val="tx1"/>
                </a:solidFill>
              </a:rPr>
              <a:t>Getter</a:t>
            </a:r>
            <a:r>
              <a:rPr lang="ja-JP" altLang="en-US" sz="1050" dirty="0" smtClean="0">
                <a:solidFill>
                  <a:schemeClr val="tx1"/>
                </a:solidFill>
              </a:rPr>
              <a:t>メソッド。</a:t>
            </a:r>
            <a:endParaRPr lang="en-US" altLang="ja-JP" sz="1050" dirty="0" smtClean="0">
              <a:solidFill>
                <a:schemeClr val="tx1"/>
              </a:solidFill>
            </a:endParaRPr>
          </a:p>
        </p:txBody>
      </p:sp>
    </p:spTree>
    <p:extLst>
      <p:ext uri="{BB962C8B-B14F-4D97-AF65-F5344CB8AC3E}">
        <p14:creationId xmlns:p14="http://schemas.microsoft.com/office/powerpoint/2010/main" val="72413279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altLang="ja-JP" dirty="0" smtClean="0"/>
              <a:t>【</a:t>
            </a:r>
            <a:r>
              <a:rPr lang="ja-JP" altLang="en-US" dirty="0" smtClean="0"/>
              <a:t>目次</a:t>
            </a:r>
            <a:r>
              <a:rPr lang="en-US" altLang="ja-JP" dirty="0" smtClean="0"/>
              <a:t>】JPIERE-0098:</a:t>
            </a:r>
            <a:r>
              <a:rPr lang="ja-JP" altLang="en-US" dirty="0" smtClean="0"/>
              <a:t>マトリクスウィンドウ</a:t>
            </a:r>
            <a:endParaRPr kumimoji="1" lang="ja-JP" altLang="en-US" dirty="0"/>
          </a:p>
        </p:txBody>
      </p:sp>
      <p:sp>
        <p:nvSpPr>
          <p:cNvPr id="4" name="角丸四角形 3"/>
          <p:cNvSpPr/>
          <p:nvPr/>
        </p:nvSpPr>
        <p:spPr bwMode="auto">
          <a:xfrm>
            <a:off x="251396" y="548680"/>
            <a:ext cx="8641779" cy="432000"/>
          </a:xfrm>
          <a:prstGeom prst="roundRect">
            <a:avLst/>
          </a:prstGeom>
          <a:gradFill flip="none" rotWithShape="1">
            <a:gsLst>
              <a:gs pos="0">
                <a:schemeClr val="bg1">
                  <a:lumMod val="75000"/>
                </a:schemeClr>
              </a:gs>
              <a:gs pos="17999">
                <a:schemeClr val="bg1">
                  <a:lumMod val="85000"/>
                </a:schemeClr>
              </a:gs>
              <a:gs pos="36000">
                <a:schemeClr val="bg1"/>
              </a:gs>
              <a:gs pos="61000">
                <a:schemeClr val="bg1"/>
              </a:gs>
              <a:gs pos="82001">
                <a:schemeClr val="bg1">
                  <a:lumMod val="85000"/>
                </a:schemeClr>
              </a:gs>
              <a:gs pos="100000">
                <a:schemeClr val="bg1">
                  <a:lumMod val="75000"/>
                </a:schemeClr>
              </a:gs>
            </a:gsLst>
            <a:lin ang="5400000" scaled="0"/>
            <a:tileRect/>
          </a:gradFill>
          <a:ln w="15875" cap="flat" cmpd="sng" algn="ctr">
            <a:solidFill>
              <a:srgbClr val="C0C0C0"/>
            </a:solidFill>
            <a:prstDash val="solid"/>
            <a:round/>
            <a:headEnd type="none" w="med" len="med"/>
            <a:tailEnd type="none" w="med" len="med"/>
          </a:ln>
          <a:effectLst/>
        </p:spPr>
        <p:txBody>
          <a:bodyPr anchor="ctr"/>
          <a:lstStyle/>
          <a:p>
            <a:pPr indent="536575" algn="l">
              <a:defRPr/>
            </a:pPr>
            <a:r>
              <a:rPr lang="ja-JP" altLang="en-US" sz="1600" b="1" dirty="0" smtClean="0">
                <a:solidFill>
                  <a:schemeClr val="tx2">
                    <a:lumMod val="75000"/>
                  </a:schemeClr>
                </a:solidFill>
                <a:latin typeface="メイリオ" panose="020B0604030504040204" pitchFamily="50" charset="-128"/>
                <a:ea typeface="メイリオ" panose="020B0604030504040204" pitchFamily="50" charset="-128"/>
                <a:cs typeface="メイリオ" panose="020B0604030504040204" pitchFamily="50" charset="-128"/>
              </a:rPr>
              <a:t>マトリクスウィンドウとは</a:t>
            </a:r>
            <a:endParaRPr lang="ja-JP" altLang="en-US" sz="1600" b="1" dirty="0">
              <a:solidFill>
                <a:schemeClr val="tx2">
                  <a:lumMod val="75000"/>
                </a:schemeClr>
              </a:solidFill>
              <a:latin typeface="メイリオ" panose="020B0604030504040204" pitchFamily="50" charset="-128"/>
              <a:ea typeface="メイリオ" panose="020B0604030504040204" pitchFamily="50" charset="-128"/>
              <a:cs typeface="メイリオ" panose="020B0604030504040204" pitchFamily="50" charset="-128"/>
            </a:endParaRPr>
          </a:p>
        </p:txBody>
      </p:sp>
      <p:pic>
        <p:nvPicPr>
          <p:cNvPr id="5" name="図 4"/>
          <p:cNvPicPr>
            <a:picLocks noChangeAspect="1"/>
          </p:cNvPicPr>
          <p:nvPr/>
        </p:nvPicPr>
        <p:blipFill rotWithShape="1">
          <a:blip r:embed="rId2">
            <a:extLst>
              <a:ext uri="{28A0092B-C50C-407E-A947-70E740481C1C}">
                <a14:useLocalDpi xmlns:a14="http://schemas.microsoft.com/office/drawing/2010/main" val="0"/>
              </a:ext>
            </a:extLst>
          </a:blip>
          <a:srcRect l="17662" r="22278" b="29046"/>
          <a:stretch/>
        </p:blipFill>
        <p:spPr>
          <a:xfrm>
            <a:off x="322381" y="548680"/>
            <a:ext cx="390417" cy="432000"/>
          </a:xfrm>
          <a:prstGeom prst="rect">
            <a:avLst/>
          </a:prstGeom>
        </p:spPr>
      </p:pic>
      <p:sp>
        <p:nvSpPr>
          <p:cNvPr id="6" name="角丸四角形 5"/>
          <p:cNvSpPr/>
          <p:nvPr/>
        </p:nvSpPr>
        <p:spPr bwMode="auto">
          <a:xfrm>
            <a:off x="251520" y="3356992"/>
            <a:ext cx="8641779" cy="432000"/>
          </a:xfrm>
          <a:prstGeom prst="roundRect">
            <a:avLst/>
          </a:prstGeom>
          <a:gradFill flip="none" rotWithShape="1">
            <a:gsLst>
              <a:gs pos="0">
                <a:schemeClr val="bg1">
                  <a:lumMod val="75000"/>
                </a:schemeClr>
              </a:gs>
              <a:gs pos="17999">
                <a:schemeClr val="bg1">
                  <a:lumMod val="85000"/>
                </a:schemeClr>
              </a:gs>
              <a:gs pos="36000">
                <a:schemeClr val="bg1"/>
              </a:gs>
              <a:gs pos="61000">
                <a:schemeClr val="bg1"/>
              </a:gs>
              <a:gs pos="82001">
                <a:schemeClr val="bg1">
                  <a:lumMod val="85000"/>
                </a:schemeClr>
              </a:gs>
              <a:gs pos="100000">
                <a:schemeClr val="bg1">
                  <a:lumMod val="75000"/>
                </a:schemeClr>
              </a:gs>
            </a:gsLst>
            <a:lin ang="5400000" scaled="0"/>
            <a:tileRect/>
          </a:gradFill>
          <a:ln w="15875" cap="flat" cmpd="sng" algn="ctr">
            <a:solidFill>
              <a:srgbClr val="C0C0C0"/>
            </a:solidFill>
            <a:prstDash val="solid"/>
            <a:round/>
            <a:headEnd type="none" w="med" len="med"/>
            <a:tailEnd type="none" w="med" len="med"/>
          </a:ln>
          <a:effectLst/>
        </p:spPr>
        <p:txBody>
          <a:bodyPr anchor="ctr"/>
          <a:lstStyle/>
          <a:p>
            <a:pPr indent="536575" algn="l">
              <a:defRPr/>
            </a:pPr>
            <a:r>
              <a:rPr lang="ja-JP" altLang="en-US" sz="1600" b="1" dirty="0" smtClean="0">
                <a:solidFill>
                  <a:schemeClr val="tx2">
                    <a:lumMod val="75000"/>
                  </a:schemeClr>
                </a:solidFill>
                <a:latin typeface="メイリオ" panose="020B0604030504040204" pitchFamily="50" charset="-128"/>
                <a:ea typeface="メイリオ" panose="020B0604030504040204" pitchFamily="50" charset="-128"/>
                <a:cs typeface="メイリオ" panose="020B0604030504040204" pitchFamily="50" charset="-128"/>
              </a:rPr>
              <a:t>概要設計：マトリクスウィンドウの設定画面</a:t>
            </a:r>
            <a:endParaRPr lang="ja-JP" altLang="en-US" sz="1600" b="1" dirty="0">
              <a:solidFill>
                <a:schemeClr val="tx2">
                  <a:lumMod val="75000"/>
                </a:schemeClr>
              </a:solidFill>
              <a:latin typeface="メイリオ" panose="020B0604030504040204" pitchFamily="50" charset="-128"/>
              <a:ea typeface="メイリオ" panose="020B0604030504040204" pitchFamily="50" charset="-128"/>
              <a:cs typeface="メイリオ" panose="020B0604030504040204" pitchFamily="50" charset="-128"/>
            </a:endParaRPr>
          </a:p>
        </p:txBody>
      </p:sp>
      <p:pic>
        <p:nvPicPr>
          <p:cNvPr id="11" name="図 10"/>
          <p:cNvPicPr>
            <a:picLocks noChangeAspect="1"/>
          </p:cNvPicPr>
          <p:nvPr/>
        </p:nvPicPr>
        <p:blipFill rotWithShape="1">
          <a:blip r:embed="rId2">
            <a:extLst>
              <a:ext uri="{28A0092B-C50C-407E-A947-70E740481C1C}">
                <a14:useLocalDpi xmlns:a14="http://schemas.microsoft.com/office/drawing/2010/main" val="0"/>
              </a:ext>
            </a:extLst>
          </a:blip>
          <a:srcRect l="17662" r="22278" b="29046"/>
          <a:stretch/>
        </p:blipFill>
        <p:spPr>
          <a:xfrm>
            <a:off x="323528" y="3356992"/>
            <a:ext cx="390417" cy="432000"/>
          </a:xfrm>
          <a:prstGeom prst="rect">
            <a:avLst/>
          </a:prstGeom>
        </p:spPr>
      </p:pic>
      <p:sp>
        <p:nvSpPr>
          <p:cNvPr id="9" name="正方形/長方形 8"/>
          <p:cNvSpPr/>
          <p:nvPr/>
        </p:nvSpPr>
        <p:spPr>
          <a:xfrm>
            <a:off x="251520" y="3861048"/>
            <a:ext cx="8640000" cy="360000"/>
          </a:xfrm>
          <a:prstGeom prst="rect">
            <a:avLst/>
          </a:prstGeom>
          <a:solidFill>
            <a:schemeClr val="accent1">
              <a:lumMod val="20000"/>
              <a:lumOff val="8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Ins="0" rtlCol="0" anchor="b"/>
          <a:lstStyle/>
          <a:p>
            <a:pPr algn="l"/>
            <a:r>
              <a:rPr lang="ja-JP" altLang="en-US" sz="1400" b="1"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マトリクスウィンドウ</a:t>
            </a:r>
            <a:r>
              <a:rPr lang="ja-JP" altLang="en-US" sz="1400" b="1"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タブ</a:t>
            </a:r>
            <a:endParaRPr lang="en-US" altLang="ja-JP" sz="1400" b="1"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0" name="角丸四角形 9"/>
          <p:cNvSpPr/>
          <p:nvPr/>
        </p:nvSpPr>
        <p:spPr bwMode="auto">
          <a:xfrm>
            <a:off x="250701" y="1556792"/>
            <a:ext cx="8641779" cy="432000"/>
          </a:xfrm>
          <a:prstGeom prst="roundRect">
            <a:avLst/>
          </a:prstGeom>
          <a:gradFill flip="none" rotWithShape="1">
            <a:gsLst>
              <a:gs pos="0">
                <a:schemeClr val="bg1">
                  <a:lumMod val="75000"/>
                </a:schemeClr>
              </a:gs>
              <a:gs pos="17999">
                <a:schemeClr val="bg1">
                  <a:lumMod val="85000"/>
                </a:schemeClr>
              </a:gs>
              <a:gs pos="36000">
                <a:schemeClr val="bg1"/>
              </a:gs>
              <a:gs pos="61000">
                <a:schemeClr val="bg1"/>
              </a:gs>
              <a:gs pos="82001">
                <a:schemeClr val="bg1">
                  <a:lumMod val="85000"/>
                </a:schemeClr>
              </a:gs>
              <a:gs pos="100000">
                <a:schemeClr val="bg1">
                  <a:lumMod val="75000"/>
                </a:schemeClr>
              </a:gs>
            </a:gsLst>
            <a:lin ang="5400000" scaled="0"/>
            <a:tileRect/>
          </a:gradFill>
          <a:ln w="15875" cap="flat" cmpd="sng" algn="ctr">
            <a:solidFill>
              <a:srgbClr val="C0C0C0"/>
            </a:solidFill>
            <a:prstDash val="solid"/>
            <a:round/>
            <a:headEnd type="none" w="med" len="med"/>
            <a:tailEnd type="none" w="med" len="med"/>
          </a:ln>
          <a:effectLst/>
        </p:spPr>
        <p:txBody>
          <a:bodyPr anchor="ctr"/>
          <a:lstStyle/>
          <a:p>
            <a:pPr indent="536575" algn="l">
              <a:defRPr/>
            </a:pPr>
            <a:r>
              <a:rPr lang="ja-JP" altLang="en-US" sz="1600" b="1" dirty="0" smtClean="0">
                <a:solidFill>
                  <a:schemeClr val="tx2">
                    <a:lumMod val="75000"/>
                  </a:schemeClr>
                </a:solidFill>
                <a:latin typeface="メイリオ" panose="020B0604030504040204" pitchFamily="50" charset="-128"/>
                <a:ea typeface="メイリオ" panose="020B0604030504040204" pitchFamily="50" charset="-128"/>
                <a:cs typeface="メイリオ" panose="020B0604030504040204" pitchFamily="50" charset="-128"/>
              </a:rPr>
              <a:t>マトリクスウィンドウの設定</a:t>
            </a:r>
            <a:endParaRPr lang="ja-JP" altLang="en-US" sz="1600" b="1" dirty="0">
              <a:solidFill>
                <a:schemeClr val="tx2">
                  <a:lumMod val="75000"/>
                </a:schemeClr>
              </a:solidFill>
              <a:latin typeface="メイリオ" panose="020B0604030504040204" pitchFamily="50" charset="-128"/>
              <a:ea typeface="メイリオ" panose="020B0604030504040204" pitchFamily="50" charset="-128"/>
              <a:cs typeface="メイリオ" panose="020B0604030504040204" pitchFamily="50" charset="-128"/>
            </a:endParaRPr>
          </a:p>
        </p:txBody>
      </p:sp>
      <p:pic>
        <p:nvPicPr>
          <p:cNvPr id="13" name="図 12"/>
          <p:cNvPicPr>
            <a:picLocks noChangeAspect="1"/>
          </p:cNvPicPr>
          <p:nvPr/>
        </p:nvPicPr>
        <p:blipFill rotWithShape="1">
          <a:blip r:embed="rId2">
            <a:extLst>
              <a:ext uri="{28A0092B-C50C-407E-A947-70E740481C1C}">
                <a14:useLocalDpi xmlns:a14="http://schemas.microsoft.com/office/drawing/2010/main" val="0"/>
              </a:ext>
            </a:extLst>
          </a:blip>
          <a:srcRect l="17662" r="22278" b="29046"/>
          <a:stretch/>
        </p:blipFill>
        <p:spPr>
          <a:xfrm>
            <a:off x="322709" y="1556792"/>
            <a:ext cx="390417" cy="432000"/>
          </a:xfrm>
          <a:prstGeom prst="rect">
            <a:avLst/>
          </a:prstGeom>
        </p:spPr>
      </p:pic>
      <p:sp>
        <p:nvSpPr>
          <p:cNvPr id="12" name="正方形/長方形 11"/>
          <p:cNvSpPr/>
          <p:nvPr/>
        </p:nvSpPr>
        <p:spPr>
          <a:xfrm>
            <a:off x="251520" y="2492896"/>
            <a:ext cx="8640000" cy="360000"/>
          </a:xfrm>
          <a:prstGeom prst="rect">
            <a:avLst/>
          </a:prstGeom>
          <a:solidFill>
            <a:schemeClr val="accent1">
              <a:lumMod val="20000"/>
              <a:lumOff val="8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Ins="0" rtlCol="0" anchor="b"/>
          <a:lstStyle/>
          <a:p>
            <a:pPr algn="l"/>
            <a:r>
              <a:rPr lang="ja-JP" altLang="en-US" sz="1400" b="1"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マトリクスウィンドウ</a:t>
            </a:r>
            <a:r>
              <a:rPr lang="ja-JP" altLang="en-US" sz="1400" b="1"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の</a:t>
            </a:r>
            <a:r>
              <a:rPr lang="ja-JP" altLang="en-US" sz="1400" b="1"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設定</a:t>
            </a:r>
            <a:endParaRPr lang="en-US" altLang="ja-JP" sz="1400" b="1"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4" name="正方形/長方形 13"/>
          <p:cNvSpPr/>
          <p:nvPr/>
        </p:nvSpPr>
        <p:spPr>
          <a:xfrm>
            <a:off x="251520" y="2924984"/>
            <a:ext cx="8640000" cy="360000"/>
          </a:xfrm>
          <a:prstGeom prst="rect">
            <a:avLst/>
          </a:prstGeom>
          <a:solidFill>
            <a:schemeClr val="accent1">
              <a:lumMod val="20000"/>
              <a:lumOff val="8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Ins="0" rtlCol="0" anchor="b"/>
          <a:lstStyle/>
          <a:p>
            <a:pPr algn="l"/>
            <a:r>
              <a:rPr lang="ja-JP" altLang="en-US" sz="1400" b="1"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フォーム</a:t>
            </a:r>
            <a:r>
              <a:rPr lang="ja-JP" altLang="en-US" sz="1400" b="1"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の設定</a:t>
            </a:r>
            <a:endParaRPr lang="en-US" altLang="ja-JP" sz="1400" b="1"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5" name="正方形/長方形 14"/>
          <p:cNvSpPr/>
          <p:nvPr/>
        </p:nvSpPr>
        <p:spPr>
          <a:xfrm>
            <a:off x="251520" y="2060848"/>
            <a:ext cx="8640000" cy="360000"/>
          </a:xfrm>
          <a:prstGeom prst="rect">
            <a:avLst/>
          </a:prstGeom>
          <a:solidFill>
            <a:schemeClr val="accent1">
              <a:lumMod val="20000"/>
              <a:lumOff val="8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Ins="0" rtlCol="0" anchor="b"/>
          <a:lstStyle/>
          <a:p>
            <a:pPr algn="l"/>
            <a:r>
              <a:rPr lang="ja-JP" altLang="en-US" sz="1400" b="1"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事前準備</a:t>
            </a:r>
            <a:endParaRPr lang="en-US" altLang="ja-JP" sz="1400" b="1"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6" name="正方形/長方形 15"/>
          <p:cNvSpPr/>
          <p:nvPr/>
        </p:nvSpPr>
        <p:spPr>
          <a:xfrm>
            <a:off x="251520" y="4293096"/>
            <a:ext cx="8640000" cy="360000"/>
          </a:xfrm>
          <a:prstGeom prst="rect">
            <a:avLst/>
          </a:prstGeom>
          <a:solidFill>
            <a:schemeClr val="accent1">
              <a:lumMod val="20000"/>
              <a:lumOff val="8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Ins="0" rtlCol="0" anchor="b"/>
          <a:lstStyle/>
          <a:p>
            <a:pPr algn="l"/>
            <a:r>
              <a:rPr lang="ja-JP" altLang="en-US" sz="1400" b="1"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編集</a:t>
            </a:r>
            <a:r>
              <a:rPr lang="ja-JP" altLang="en-US" sz="1400" b="1"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フィールドタブ</a:t>
            </a:r>
            <a:endParaRPr lang="en-US" altLang="ja-JP" sz="1400" b="1"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7" name="正方形/長方形 16"/>
          <p:cNvSpPr/>
          <p:nvPr/>
        </p:nvSpPr>
        <p:spPr>
          <a:xfrm>
            <a:off x="251520" y="4725144"/>
            <a:ext cx="8640000" cy="360000"/>
          </a:xfrm>
          <a:prstGeom prst="rect">
            <a:avLst/>
          </a:prstGeom>
          <a:solidFill>
            <a:schemeClr val="accent1">
              <a:lumMod val="20000"/>
              <a:lumOff val="8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Ins="0" rtlCol="0" anchor="b"/>
          <a:lstStyle/>
          <a:p>
            <a:pPr algn="l"/>
            <a:r>
              <a:rPr lang="ja-JP" altLang="en-US" sz="1400" b="1"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検索</a:t>
            </a:r>
            <a:r>
              <a:rPr lang="ja-JP" altLang="en-US" sz="1400" b="1"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フィールドタブ</a:t>
            </a:r>
            <a:endParaRPr lang="en-US" altLang="ja-JP" sz="1400" b="1"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8" name="正方形/長方形 17"/>
          <p:cNvSpPr/>
          <p:nvPr/>
        </p:nvSpPr>
        <p:spPr>
          <a:xfrm>
            <a:off x="251520" y="5661200"/>
            <a:ext cx="8640000" cy="360000"/>
          </a:xfrm>
          <a:prstGeom prst="rect">
            <a:avLst/>
          </a:prstGeom>
          <a:solidFill>
            <a:schemeClr val="accent1">
              <a:lumMod val="20000"/>
              <a:lumOff val="8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Ins="0" rtlCol="0" anchor="b"/>
          <a:lstStyle/>
          <a:p>
            <a:pPr algn="l"/>
            <a:r>
              <a:rPr lang="ja-JP" altLang="en-US" sz="1400" b="1"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マトリクスウィンドウイメージ</a:t>
            </a:r>
            <a:endParaRPr lang="en-US" altLang="ja-JP" sz="1400" b="1"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9" name="角丸四角形 18"/>
          <p:cNvSpPr/>
          <p:nvPr/>
        </p:nvSpPr>
        <p:spPr bwMode="auto">
          <a:xfrm>
            <a:off x="251520" y="5157152"/>
            <a:ext cx="8641779" cy="432000"/>
          </a:xfrm>
          <a:prstGeom prst="roundRect">
            <a:avLst/>
          </a:prstGeom>
          <a:gradFill flip="none" rotWithShape="1">
            <a:gsLst>
              <a:gs pos="0">
                <a:schemeClr val="bg1">
                  <a:lumMod val="75000"/>
                </a:schemeClr>
              </a:gs>
              <a:gs pos="17999">
                <a:schemeClr val="bg1">
                  <a:lumMod val="85000"/>
                </a:schemeClr>
              </a:gs>
              <a:gs pos="36000">
                <a:schemeClr val="bg1"/>
              </a:gs>
              <a:gs pos="61000">
                <a:schemeClr val="bg1"/>
              </a:gs>
              <a:gs pos="82001">
                <a:schemeClr val="bg1">
                  <a:lumMod val="85000"/>
                </a:schemeClr>
              </a:gs>
              <a:gs pos="100000">
                <a:schemeClr val="bg1">
                  <a:lumMod val="75000"/>
                </a:schemeClr>
              </a:gs>
            </a:gsLst>
            <a:lin ang="5400000" scaled="0"/>
            <a:tileRect/>
          </a:gradFill>
          <a:ln w="15875" cap="flat" cmpd="sng" algn="ctr">
            <a:solidFill>
              <a:srgbClr val="C0C0C0"/>
            </a:solidFill>
            <a:prstDash val="solid"/>
            <a:round/>
            <a:headEnd type="none" w="med" len="med"/>
            <a:tailEnd type="none" w="med" len="med"/>
          </a:ln>
          <a:effectLst/>
        </p:spPr>
        <p:txBody>
          <a:bodyPr anchor="ctr"/>
          <a:lstStyle/>
          <a:p>
            <a:pPr indent="536575" algn="l">
              <a:defRPr/>
            </a:pPr>
            <a:r>
              <a:rPr lang="ja-JP" altLang="en-US" sz="1600" b="1" dirty="0" smtClean="0">
                <a:solidFill>
                  <a:schemeClr val="tx2">
                    <a:lumMod val="75000"/>
                  </a:schemeClr>
                </a:solidFill>
                <a:latin typeface="メイリオ" panose="020B0604030504040204" pitchFamily="50" charset="-128"/>
                <a:ea typeface="メイリオ" panose="020B0604030504040204" pitchFamily="50" charset="-128"/>
                <a:cs typeface="メイリオ" panose="020B0604030504040204" pitchFamily="50" charset="-128"/>
              </a:rPr>
              <a:t>概要設計：マトリクスウィンドウ</a:t>
            </a:r>
            <a:endParaRPr lang="ja-JP" altLang="en-US" sz="1600" b="1" dirty="0">
              <a:solidFill>
                <a:schemeClr val="tx2">
                  <a:lumMod val="75000"/>
                </a:schemeClr>
              </a:solidFill>
              <a:latin typeface="メイリオ" panose="020B0604030504040204" pitchFamily="50" charset="-128"/>
              <a:ea typeface="メイリオ" panose="020B0604030504040204" pitchFamily="50" charset="-128"/>
              <a:cs typeface="メイリオ" panose="020B0604030504040204" pitchFamily="50" charset="-128"/>
            </a:endParaRPr>
          </a:p>
        </p:txBody>
      </p:sp>
      <p:pic>
        <p:nvPicPr>
          <p:cNvPr id="20" name="図 19"/>
          <p:cNvPicPr>
            <a:picLocks noChangeAspect="1"/>
          </p:cNvPicPr>
          <p:nvPr/>
        </p:nvPicPr>
        <p:blipFill rotWithShape="1">
          <a:blip r:embed="rId2">
            <a:extLst>
              <a:ext uri="{28A0092B-C50C-407E-A947-70E740481C1C}">
                <a14:useLocalDpi xmlns:a14="http://schemas.microsoft.com/office/drawing/2010/main" val="0"/>
              </a:ext>
            </a:extLst>
          </a:blip>
          <a:srcRect l="17662" r="22278" b="29046"/>
          <a:stretch/>
        </p:blipFill>
        <p:spPr>
          <a:xfrm>
            <a:off x="323528" y="5157152"/>
            <a:ext cx="390417" cy="432000"/>
          </a:xfrm>
          <a:prstGeom prst="rect">
            <a:avLst/>
          </a:prstGeom>
        </p:spPr>
      </p:pic>
      <p:sp>
        <p:nvSpPr>
          <p:cNvPr id="21" name="角丸四角形 20"/>
          <p:cNvSpPr/>
          <p:nvPr/>
        </p:nvSpPr>
        <p:spPr bwMode="auto">
          <a:xfrm>
            <a:off x="251520" y="1052784"/>
            <a:ext cx="8641779" cy="432000"/>
          </a:xfrm>
          <a:prstGeom prst="roundRect">
            <a:avLst/>
          </a:prstGeom>
          <a:gradFill flip="none" rotWithShape="1">
            <a:gsLst>
              <a:gs pos="0">
                <a:schemeClr val="bg1">
                  <a:lumMod val="75000"/>
                </a:schemeClr>
              </a:gs>
              <a:gs pos="17999">
                <a:schemeClr val="bg1">
                  <a:lumMod val="85000"/>
                </a:schemeClr>
              </a:gs>
              <a:gs pos="36000">
                <a:schemeClr val="bg1"/>
              </a:gs>
              <a:gs pos="61000">
                <a:schemeClr val="bg1"/>
              </a:gs>
              <a:gs pos="82001">
                <a:schemeClr val="bg1">
                  <a:lumMod val="85000"/>
                </a:schemeClr>
              </a:gs>
              <a:gs pos="100000">
                <a:schemeClr val="bg1">
                  <a:lumMod val="75000"/>
                </a:schemeClr>
              </a:gs>
            </a:gsLst>
            <a:lin ang="5400000" scaled="0"/>
            <a:tileRect/>
          </a:gradFill>
          <a:ln w="15875" cap="flat" cmpd="sng" algn="ctr">
            <a:solidFill>
              <a:srgbClr val="C0C0C0"/>
            </a:solidFill>
            <a:prstDash val="solid"/>
            <a:round/>
            <a:headEnd type="none" w="med" len="med"/>
            <a:tailEnd type="none" w="med" len="med"/>
          </a:ln>
          <a:effectLst/>
        </p:spPr>
        <p:txBody>
          <a:bodyPr anchor="ctr"/>
          <a:lstStyle/>
          <a:p>
            <a:pPr indent="536575" algn="l">
              <a:defRPr/>
            </a:pPr>
            <a:r>
              <a:rPr lang="ja-JP" altLang="en-US" sz="1600" b="1" dirty="0" smtClean="0">
                <a:solidFill>
                  <a:schemeClr val="tx2">
                    <a:lumMod val="75000"/>
                  </a:schemeClr>
                </a:solidFill>
                <a:latin typeface="メイリオ" panose="020B0604030504040204" pitchFamily="50" charset="-128"/>
                <a:ea typeface="メイリオ" panose="020B0604030504040204" pitchFamily="50" charset="-128"/>
                <a:cs typeface="メイリオ" panose="020B0604030504040204" pitchFamily="50" charset="-128"/>
              </a:rPr>
              <a:t>マトリクスウィンドウの基本操作</a:t>
            </a:r>
            <a:endParaRPr lang="ja-JP" altLang="en-US" sz="1600" b="1" dirty="0">
              <a:solidFill>
                <a:schemeClr val="tx2">
                  <a:lumMod val="75000"/>
                </a:schemeClr>
              </a:solidFill>
              <a:latin typeface="メイリオ" panose="020B0604030504040204" pitchFamily="50" charset="-128"/>
              <a:ea typeface="メイリオ" panose="020B0604030504040204" pitchFamily="50" charset="-128"/>
              <a:cs typeface="メイリオ" panose="020B0604030504040204" pitchFamily="50" charset="-128"/>
            </a:endParaRPr>
          </a:p>
        </p:txBody>
      </p:sp>
      <p:pic>
        <p:nvPicPr>
          <p:cNvPr id="22" name="図 21"/>
          <p:cNvPicPr>
            <a:picLocks noChangeAspect="1"/>
          </p:cNvPicPr>
          <p:nvPr/>
        </p:nvPicPr>
        <p:blipFill rotWithShape="1">
          <a:blip r:embed="rId2">
            <a:extLst>
              <a:ext uri="{28A0092B-C50C-407E-A947-70E740481C1C}">
                <a14:useLocalDpi xmlns:a14="http://schemas.microsoft.com/office/drawing/2010/main" val="0"/>
              </a:ext>
            </a:extLst>
          </a:blip>
          <a:srcRect l="17662" r="22278" b="29046"/>
          <a:stretch/>
        </p:blipFill>
        <p:spPr>
          <a:xfrm>
            <a:off x="322505" y="1052784"/>
            <a:ext cx="390417" cy="432000"/>
          </a:xfrm>
          <a:prstGeom prst="rect">
            <a:avLst/>
          </a:prstGeom>
        </p:spPr>
      </p:pic>
    </p:spTree>
    <p:extLst>
      <p:ext uri="{BB962C8B-B14F-4D97-AF65-F5344CB8AC3E}">
        <p14:creationId xmlns:p14="http://schemas.microsoft.com/office/powerpoint/2010/main" val="393175257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altLang="ja-JP" dirty="0"/>
              <a:t>【</a:t>
            </a:r>
            <a:r>
              <a:rPr lang="ja-JP" altLang="en-US" dirty="0"/>
              <a:t>概要設計</a:t>
            </a:r>
            <a:r>
              <a:rPr lang="en-US" altLang="ja-JP" dirty="0"/>
              <a:t>】</a:t>
            </a:r>
            <a:r>
              <a:rPr lang="ja-JP" altLang="en-US" dirty="0"/>
              <a:t>マトリクスウィンドウの設定画面</a:t>
            </a:r>
            <a:endParaRPr kumimoji="1" lang="ja-JP" altLang="en-US" dirty="0"/>
          </a:p>
        </p:txBody>
      </p:sp>
      <p:sp>
        <p:nvSpPr>
          <p:cNvPr id="167" name="正方形/長方形 166"/>
          <p:cNvSpPr/>
          <p:nvPr/>
        </p:nvSpPr>
        <p:spPr>
          <a:xfrm>
            <a:off x="251520" y="2132336"/>
            <a:ext cx="5112568" cy="720600"/>
          </a:xfrm>
          <a:prstGeom prst="rect">
            <a:avLst/>
          </a:prstGeom>
          <a:solidFill>
            <a:schemeClr val="bg1"/>
          </a:solidFill>
          <a:ln w="254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26" tIns="45713" rIns="91426" bIns="45713" rtlCol="0" anchor="ctr"/>
          <a:lstStyle/>
          <a:p>
            <a:pPr algn="ctr"/>
            <a:endParaRPr lang="ja-JP" altLang="en-US" dirty="0"/>
          </a:p>
        </p:txBody>
      </p:sp>
      <p:grpSp>
        <p:nvGrpSpPr>
          <p:cNvPr id="169" name="グループ化 168"/>
          <p:cNvGrpSpPr/>
          <p:nvPr/>
        </p:nvGrpSpPr>
        <p:grpSpPr>
          <a:xfrm>
            <a:off x="286777" y="2234401"/>
            <a:ext cx="5037932" cy="185935"/>
            <a:chOff x="518802" y="2089641"/>
            <a:chExt cx="8257578" cy="304762"/>
          </a:xfrm>
        </p:grpSpPr>
        <p:pic>
          <p:nvPicPr>
            <p:cNvPr id="170" name="図 169"/>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174880" y="2130253"/>
              <a:ext cx="223539" cy="223539"/>
            </a:xfrm>
            <a:prstGeom prst="rect">
              <a:avLst/>
            </a:prstGeom>
          </p:spPr>
        </p:pic>
        <p:pic>
          <p:nvPicPr>
            <p:cNvPr id="171" name="図 17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47547" y="2130253"/>
              <a:ext cx="223539" cy="223539"/>
            </a:xfrm>
            <a:prstGeom prst="rect">
              <a:avLst/>
            </a:prstGeom>
          </p:spPr>
        </p:pic>
        <p:pic>
          <p:nvPicPr>
            <p:cNvPr id="172" name="図 17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15529" y="2137247"/>
              <a:ext cx="209550" cy="209550"/>
            </a:xfrm>
            <a:prstGeom prst="rect">
              <a:avLst/>
            </a:prstGeom>
          </p:spPr>
        </p:pic>
        <p:pic>
          <p:nvPicPr>
            <p:cNvPr id="173" name="図 172"/>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051104" y="2137247"/>
              <a:ext cx="209550" cy="209550"/>
            </a:xfrm>
            <a:prstGeom prst="rect">
              <a:avLst/>
            </a:prstGeom>
          </p:spPr>
        </p:pic>
        <p:pic>
          <p:nvPicPr>
            <p:cNvPr id="174" name="図 173"/>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333842" y="2102340"/>
              <a:ext cx="279365" cy="279365"/>
            </a:xfrm>
            <a:prstGeom prst="rect">
              <a:avLst/>
            </a:prstGeom>
          </p:spPr>
        </p:pic>
        <p:pic>
          <p:nvPicPr>
            <p:cNvPr id="175" name="図 174"/>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18802" y="2130253"/>
              <a:ext cx="223539" cy="223539"/>
            </a:xfrm>
            <a:prstGeom prst="rect">
              <a:avLst/>
            </a:prstGeom>
          </p:spPr>
        </p:pic>
        <p:pic>
          <p:nvPicPr>
            <p:cNvPr id="176" name="図 175"/>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098267" y="2130253"/>
              <a:ext cx="223539" cy="223539"/>
            </a:xfrm>
            <a:prstGeom prst="rect">
              <a:avLst/>
            </a:prstGeom>
          </p:spPr>
        </p:pic>
        <p:pic>
          <p:nvPicPr>
            <p:cNvPr id="177" name="図 176"/>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1394994" y="2102340"/>
              <a:ext cx="279365" cy="279365"/>
            </a:xfrm>
            <a:prstGeom prst="rect">
              <a:avLst/>
            </a:prstGeom>
          </p:spPr>
        </p:pic>
        <p:pic>
          <p:nvPicPr>
            <p:cNvPr id="178" name="図 177"/>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3265860" y="2130253"/>
              <a:ext cx="223539" cy="223539"/>
            </a:xfrm>
            <a:prstGeom prst="rect">
              <a:avLst/>
            </a:prstGeom>
          </p:spPr>
        </p:pic>
        <p:pic>
          <p:nvPicPr>
            <p:cNvPr id="179" name="図 178"/>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3562587" y="2130253"/>
              <a:ext cx="223539" cy="223539"/>
            </a:xfrm>
            <a:prstGeom prst="rect">
              <a:avLst/>
            </a:prstGeom>
          </p:spPr>
        </p:pic>
        <p:pic>
          <p:nvPicPr>
            <p:cNvPr id="180" name="図 179"/>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2969133" y="2130253"/>
              <a:ext cx="223539" cy="223539"/>
            </a:xfrm>
            <a:prstGeom prst="rect">
              <a:avLst/>
            </a:prstGeom>
          </p:spPr>
        </p:pic>
        <p:pic>
          <p:nvPicPr>
            <p:cNvPr id="181" name="図 180"/>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3859314" y="2102340"/>
              <a:ext cx="279365" cy="279365"/>
            </a:xfrm>
            <a:prstGeom prst="rect">
              <a:avLst/>
            </a:prstGeom>
            <a:effectLst/>
          </p:spPr>
        </p:pic>
        <p:pic>
          <p:nvPicPr>
            <p:cNvPr id="182" name="図 181"/>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2686395" y="2137247"/>
              <a:ext cx="209550" cy="209550"/>
            </a:xfrm>
            <a:prstGeom prst="rect">
              <a:avLst/>
            </a:prstGeom>
          </p:spPr>
        </p:pic>
        <p:pic>
          <p:nvPicPr>
            <p:cNvPr id="183" name="図 182"/>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a:off x="4564420" y="2102340"/>
              <a:ext cx="279365" cy="279365"/>
            </a:xfrm>
            <a:prstGeom prst="rect">
              <a:avLst/>
            </a:prstGeom>
          </p:spPr>
        </p:pic>
        <p:pic>
          <p:nvPicPr>
            <p:cNvPr id="184" name="図 183"/>
            <p:cNvPicPr>
              <a:picLocks noChangeAspect="1"/>
            </p:cNvPicPr>
            <p:nvPr/>
          </p:nvPicPr>
          <p:blipFill>
            <a:blip r:embed="rId16">
              <a:extLst>
                <a:ext uri="{28A0092B-C50C-407E-A947-70E740481C1C}">
                  <a14:useLocalDpi xmlns:a14="http://schemas.microsoft.com/office/drawing/2010/main" val="0"/>
                </a:ext>
              </a:extLst>
            </a:blip>
            <a:stretch>
              <a:fillRect/>
            </a:stretch>
          </p:blipFill>
          <p:spPr>
            <a:xfrm>
              <a:off x="4211867" y="2102340"/>
              <a:ext cx="279365" cy="279365"/>
            </a:xfrm>
            <a:prstGeom prst="rect">
              <a:avLst/>
            </a:prstGeom>
          </p:spPr>
        </p:pic>
        <p:pic>
          <p:nvPicPr>
            <p:cNvPr id="185" name="図 184"/>
            <p:cNvPicPr>
              <a:picLocks noChangeAspect="1"/>
            </p:cNvPicPr>
            <p:nvPr/>
          </p:nvPicPr>
          <p:blipFill>
            <a:blip r:embed="rId17">
              <a:extLst>
                <a:ext uri="{28A0092B-C50C-407E-A947-70E740481C1C}">
                  <a14:useLocalDpi xmlns:a14="http://schemas.microsoft.com/office/drawing/2010/main" val="0"/>
                </a:ext>
              </a:extLst>
            </a:blip>
            <a:stretch>
              <a:fillRect/>
            </a:stretch>
          </p:blipFill>
          <p:spPr>
            <a:xfrm>
              <a:off x="5213700" y="2130253"/>
              <a:ext cx="223539" cy="223539"/>
            </a:xfrm>
            <a:prstGeom prst="rect">
              <a:avLst/>
            </a:prstGeom>
          </p:spPr>
        </p:pic>
        <p:pic>
          <p:nvPicPr>
            <p:cNvPr id="186" name="図 185"/>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6240930" y="2102290"/>
              <a:ext cx="279464" cy="279464"/>
            </a:xfrm>
            <a:prstGeom prst="rect">
              <a:avLst/>
            </a:prstGeom>
          </p:spPr>
        </p:pic>
        <p:pic>
          <p:nvPicPr>
            <p:cNvPr id="187" name="図 186"/>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5510427" y="2102340"/>
              <a:ext cx="279365" cy="279365"/>
            </a:xfrm>
            <a:prstGeom prst="rect">
              <a:avLst/>
            </a:prstGeom>
          </p:spPr>
        </p:pic>
        <p:pic>
          <p:nvPicPr>
            <p:cNvPr id="188" name="図 187"/>
            <p:cNvPicPr>
              <a:picLocks noChangeAspect="1"/>
            </p:cNvPicPr>
            <p:nvPr/>
          </p:nvPicPr>
          <p:blipFill>
            <a:blip r:embed="rId20">
              <a:extLst>
                <a:ext uri="{28A0092B-C50C-407E-A947-70E740481C1C}">
                  <a14:useLocalDpi xmlns:a14="http://schemas.microsoft.com/office/drawing/2010/main" val="0"/>
                </a:ext>
              </a:extLst>
            </a:blip>
            <a:stretch>
              <a:fillRect/>
            </a:stretch>
          </p:blipFill>
          <p:spPr>
            <a:xfrm>
              <a:off x="7242862" y="2102340"/>
              <a:ext cx="279365" cy="279365"/>
            </a:xfrm>
            <a:prstGeom prst="rect">
              <a:avLst/>
            </a:prstGeom>
          </p:spPr>
        </p:pic>
        <p:pic>
          <p:nvPicPr>
            <p:cNvPr id="189" name="図 188"/>
            <p:cNvPicPr>
              <a:picLocks noChangeAspect="1"/>
            </p:cNvPicPr>
            <p:nvPr/>
          </p:nvPicPr>
          <p:blipFill>
            <a:blip r:embed="rId21">
              <a:extLst>
                <a:ext uri="{28A0092B-C50C-407E-A947-70E740481C1C}">
                  <a14:useLocalDpi xmlns:a14="http://schemas.microsoft.com/office/drawing/2010/main" val="0"/>
                </a:ext>
              </a:extLst>
            </a:blip>
            <a:stretch>
              <a:fillRect/>
            </a:stretch>
          </p:blipFill>
          <p:spPr>
            <a:xfrm>
              <a:off x="6593582" y="2102340"/>
              <a:ext cx="279365" cy="279365"/>
            </a:xfrm>
            <a:prstGeom prst="rect">
              <a:avLst/>
            </a:prstGeom>
          </p:spPr>
        </p:pic>
        <p:pic>
          <p:nvPicPr>
            <p:cNvPr id="190" name="図 189"/>
            <p:cNvPicPr>
              <a:picLocks noChangeAspect="1"/>
            </p:cNvPicPr>
            <p:nvPr/>
          </p:nvPicPr>
          <p:blipFill>
            <a:blip r:embed="rId22">
              <a:extLst>
                <a:ext uri="{28A0092B-C50C-407E-A947-70E740481C1C}">
                  <a14:useLocalDpi xmlns:a14="http://schemas.microsoft.com/office/drawing/2010/main" val="0"/>
                </a:ext>
              </a:extLst>
            </a:blip>
            <a:stretch>
              <a:fillRect/>
            </a:stretch>
          </p:blipFill>
          <p:spPr>
            <a:xfrm>
              <a:off x="6946135" y="2130253"/>
              <a:ext cx="223539" cy="223539"/>
            </a:xfrm>
            <a:prstGeom prst="rect">
              <a:avLst/>
            </a:prstGeom>
          </p:spPr>
        </p:pic>
        <p:pic>
          <p:nvPicPr>
            <p:cNvPr id="191" name="図 190"/>
            <p:cNvPicPr>
              <a:picLocks noChangeAspect="1"/>
            </p:cNvPicPr>
            <p:nvPr/>
          </p:nvPicPr>
          <p:blipFill>
            <a:blip r:embed="rId23">
              <a:extLst>
                <a:ext uri="{28A0092B-C50C-407E-A947-70E740481C1C}">
                  <a14:useLocalDpi xmlns:a14="http://schemas.microsoft.com/office/drawing/2010/main" val="0"/>
                </a:ext>
              </a:extLst>
            </a:blip>
            <a:stretch>
              <a:fillRect/>
            </a:stretch>
          </p:blipFill>
          <p:spPr>
            <a:xfrm>
              <a:off x="4916973" y="2130253"/>
              <a:ext cx="223539" cy="223539"/>
            </a:xfrm>
            <a:prstGeom prst="rect">
              <a:avLst/>
            </a:prstGeom>
          </p:spPr>
        </p:pic>
        <p:pic>
          <p:nvPicPr>
            <p:cNvPr id="192" name="図 191"/>
            <p:cNvPicPr>
              <a:picLocks noChangeAspect="1"/>
            </p:cNvPicPr>
            <p:nvPr/>
          </p:nvPicPr>
          <p:blipFill>
            <a:blip r:embed="rId24">
              <a:extLst>
                <a:ext uri="{28A0092B-C50C-407E-A947-70E740481C1C}">
                  <a14:useLocalDpi xmlns:a14="http://schemas.microsoft.com/office/drawing/2010/main" val="0"/>
                </a:ext>
              </a:extLst>
            </a:blip>
            <a:stretch>
              <a:fillRect/>
            </a:stretch>
          </p:blipFill>
          <p:spPr>
            <a:xfrm>
              <a:off x="7878153" y="2130253"/>
              <a:ext cx="223539" cy="223539"/>
            </a:xfrm>
            <a:prstGeom prst="rect">
              <a:avLst/>
            </a:prstGeom>
          </p:spPr>
        </p:pic>
        <p:pic>
          <p:nvPicPr>
            <p:cNvPr id="193" name="図 192"/>
            <p:cNvPicPr>
              <a:picLocks noChangeAspect="1"/>
            </p:cNvPicPr>
            <p:nvPr/>
          </p:nvPicPr>
          <p:blipFill>
            <a:blip r:embed="rId25">
              <a:extLst>
                <a:ext uri="{28A0092B-C50C-407E-A947-70E740481C1C}">
                  <a14:useLocalDpi xmlns:a14="http://schemas.microsoft.com/office/drawing/2010/main" val="0"/>
                </a:ext>
              </a:extLst>
            </a:blip>
            <a:stretch>
              <a:fillRect/>
            </a:stretch>
          </p:blipFill>
          <p:spPr>
            <a:xfrm>
              <a:off x="8471618" y="2089641"/>
              <a:ext cx="304762" cy="304762"/>
            </a:xfrm>
            <a:prstGeom prst="rect">
              <a:avLst/>
            </a:prstGeom>
          </p:spPr>
        </p:pic>
        <p:pic>
          <p:nvPicPr>
            <p:cNvPr id="194" name="図 193"/>
            <p:cNvPicPr>
              <a:picLocks noChangeAspect="1"/>
            </p:cNvPicPr>
            <p:nvPr/>
          </p:nvPicPr>
          <p:blipFill>
            <a:blip r:embed="rId26">
              <a:extLst>
                <a:ext uri="{28A0092B-C50C-407E-A947-70E740481C1C}">
                  <a14:useLocalDpi xmlns:a14="http://schemas.microsoft.com/office/drawing/2010/main" val="0"/>
                </a:ext>
              </a:extLst>
            </a:blip>
            <a:stretch>
              <a:fillRect/>
            </a:stretch>
          </p:blipFill>
          <p:spPr>
            <a:xfrm>
              <a:off x="7595415" y="2137247"/>
              <a:ext cx="209550" cy="209550"/>
            </a:xfrm>
            <a:prstGeom prst="rect">
              <a:avLst/>
            </a:prstGeom>
          </p:spPr>
        </p:pic>
        <p:pic>
          <p:nvPicPr>
            <p:cNvPr id="195" name="図 194"/>
            <p:cNvPicPr>
              <a:picLocks noChangeAspect="1"/>
            </p:cNvPicPr>
            <p:nvPr/>
          </p:nvPicPr>
          <p:blipFill>
            <a:blip r:embed="rId27">
              <a:extLst>
                <a:ext uri="{28A0092B-C50C-407E-A947-70E740481C1C}">
                  <a14:useLocalDpi xmlns:a14="http://schemas.microsoft.com/office/drawing/2010/main" val="0"/>
                </a:ext>
              </a:extLst>
            </a:blip>
            <a:stretch>
              <a:fillRect/>
            </a:stretch>
          </p:blipFill>
          <p:spPr>
            <a:xfrm>
              <a:off x="5862980" y="2089641"/>
              <a:ext cx="304762" cy="304762"/>
            </a:xfrm>
            <a:prstGeom prst="rect">
              <a:avLst/>
            </a:prstGeom>
          </p:spPr>
        </p:pic>
      </p:grpSp>
      <p:pic>
        <p:nvPicPr>
          <p:cNvPr id="196" name="図 195"/>
          <p:cNvPicPr>
            <a:picLocks noChangeAspect="1"/>
          </p:cNvPicPr>
          <p:nvPr/>
        </p:nvPicPr>
        <p:blipFill>
          <a:blip r:embed="rId28">
            <a:extLst>
              <a:ext uri="{28A0092B-C50C-407E-A947-70E740481C1C}">
                <a14:useLocalDpi xmlns:a14="http://schemas.microsoft.com/office/drawing/2010/main" val="0"/>
              </a:ext>
            </a:extLst>
          </a:blip>
          <a:stretch>
            <a:fillRect/>
          </a:stretch>
        </p:blipFill>
        <p:spPr>
          <a:xfrm>
            <a:off x="2915816" y="2530798"/>
            <a:ext cx="279365" cy="279365"/>
          </a:xfrm>
          <a:prstGeom prst="rect">
            <a:avLst/>
          </a:prstGeom>
        </p:spPr>
      </p:pic>
      <p:pic>
        <p:nvPicPr>
          <p:cNvPr id="197" name="図 196"/>
          <p:cNvPicPr>
            <a:picLocks noChangeAspect="1"/>
          </p:cNvPicPr>
          <p:nvPr/>
        </p:nvPicPr>
        <p:blipFill>
          <a:blip r:embed="rId29">
            <a:extLst>
              <a:ext uri="{28A0092B-C50C-407E-A947-70E740481C1C}">
                <a14:useLocalDpi xmlns:a14="http://schemas.microsoft.com/office/drawing/2010/main" val="0"/>
              </a:ext>
            </a:extLst>
          </a:blip>
          <a:stretch>
            <a:fillRect/>
          </a:stretch>
        </p:blipFill>
        <p:spPr>
          <a:xfrm>
            <a:off x="5021341" y="2530798"/>
            <a:ext cx="279365" cy="279365"/>
          </a:xfrm>
          <a:prstGeom prst="rect">
            <a:avLst/>
          </a:prstGeom>
        </p:spPr>
      </p:pic>
      <p:pic>
        <p:nvPicPr>
          <p:cNvPr id="198" name="図 197"/>
          <p:cNvPicPr>
            <a:picLocks noChangeAspect="1"/>
          </p:cNvPicPr>
          <p:nvPr/>
        </p:nvPicPr>
        <p:blipFill>
          <a:blip r:embed="rId30">
            <a:extLst>
              <a:ext uri="{28A0092B-C50C-407E-A947-70E740481C1C}">
                <a14:useLocalDpi xmlns:a14="http://schemas.microsoft.com/office/drawing/2010/main" val="0"/>
              </a:ext>
            </a:extLst>
          </a:blip>
          <a:stretch>
            <a:fillRect/>
          </a:stretch>
        </p:blipFill>
        <p:spPr>
          <a:xfrm>
            <a:off x="3131840" y="2530798"/>
            <a:ext cx="279365" cy="279365"/>
          </a:xfrm>
          <a:prstGeom prst="rect">
            <a:avLst/>
          </a:prstGeom>
        </p:spPr>
      </p:pic>
      <p:pic>
        <p:nvPicPr>
          <p:cNvPr id="199" name="図 198"/>
          <p:cNvPicPr>
            <a:picLocks noChangeAspect="1"/>
          </p:cNvPicPr>
          <p:nvPr/>
        </p:nvPicPr>
        <p:blipFill>
          <a:blip r:embed="rId31">
            <a:extLst>
              <a:ext uri="{28A0092B-C50C-407E-A947-70E740481C1C}">
                <a14:useLocalDpi xmlns:a14="http://schemas.microsoft.com/office/drawing/2010/main" val="0"/>
              </a:ext>
            </a:extLst>
          </a:blip>
          <a:stretch>
            <a:fillRect/>
          </a:stretch>
        </p:blipFill>
        <p:spPr>
          <a:xfrm>
            <a:off x="4796650" y="2530798"/>
            <a:ext cx="279365" cy="279365"/>
          </a:xfrm>
          <a:prstGeom prst="rect">
            <a:avLst/>
          </a:prstGeom>
        </p:spPr>
      </p:pic>
      <p:sp>
        <p:nvSpPr>
          <p:cNvPr id="200" name="正方形/長方形 199"/>
          <p:cNvSpPr/>
          <p:nvPr/>
        </p:nvSpPr>
        <p:spPr bwMode="auto">
          <a:xfrm>
            <a:off x="3341171" y="2552330"/>
            <a:ext cx="1469566" cy="236300"/>
          </a:xfrm>
          <a:prstGeom prst="rect">
            <a:avLst/>
          </a:prstGeom>
          <a:noFill/>
          <a:ln w="15875" cap="flat" cmpd="sng" algn="ctr">
            <a:noFill/>
            <a:prstDash val="sysDash"/>
            <a:round/>
            <a:headEnd type="none" w="med" len="med"/>
            <a:tailEnd type="none" w="med" len="med"/>
          </a:ln>
          <a:effectLst/>
        </p:spPr>
        <p:txBody>
          <a:bodyPr rIns="0" anchor="ctr"/>
          <a:lstStyle/>
          <a:p>
            <a:pPr algn="ctr">
              <a:defRPr/>
            </a:pPr>
            <a:r>
              <a:rPr lang="en-US" altLang="ja-JP" sz="800" dirty="0" smtClean="0"/>
              <a:t>[ </a:t>
            </a:r>
            <a:r>
              <a:rPr lang="ja-JP" altLang="en-US" sz="800" dirty="0" smtClean="0"/>
              <a:t>選択レコード</a:t>
            </a:r>
            <a:r>
              <a:rPr lang="en-US" altLang="ja-JP" sz="800" dirty="0" smtClean="0"/>
              <a:t>/</a:t>
            </a:r>
            <a:r>
              <a:rPr lang="ja-JP" altLang="en-US" sz="800" dirty="0" smtClean="0"/>
              <a:t>表示レコード数</a:t>
            </a:r>
            <a:r>
              <a:rPr lang="en-US" altLang="ja-JP" sz="800" dirty="0" smtClean="0"/>
              <a:t>]</a:t>
            </a:r>
            <a:endParaRPr lang="ja-JP" altLang="en-US" sz="800" dirty="0"/>
          </a:p>
        </p:txBody>
      </p:sp>
      <p:sp>
        <p:nvSpPr>
          <p:cNvPr id="201" name="正方形/長方形 200"/>
          <p:cNvSpPr/>
          <p:nvPr/>
        </p:nvSpPr>
        <p:spPr>
          <a:xfrm>
            <a:off x="251520" y="2852913"/>
            <a:ext cx="5112568" cy="2448295"/>
          </a:xfrm>
          <a:prstGeom prst="rect">
            <a:avLst/>
          </a:prstGeom>
          <a:solidFill>
            <a:schemeClr val="bg1"/>
          </a:solidFill>
          <a:ln w="254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26" tIns="45713" rIns="91426" bIns="45713" rtlCol="0" anchor="ctr"/>
          <a:lstStyle/>
          <a:p>
            <a:pPr algn="ctr"/>
            <a:endParaRPr kumimoji="1" lang="ja-JP" altLang="en-US" dirty="0"/>
          </a:p>
        </p:txBody>
      </p:sp>
      <p:sp>
        <p:nvSpPr>
          <p:cNvPr id="202" name="正方形/長方形 201"/>
          <p:cNvSpPr/>
          <p:nvPr/>
        </p:nvSpPr>
        <p:spPr>
          <a:xfrm>
            <a:off x="1331800" y="2924944"/>
            <a:ext cx="1440000" cy="216000"/>
          </a:xfrm>
          <a:prstGeom prst="rect">
            <a:avLst/>
          </a:prstGeom>
          <a:solidFill>
            <a:schemeClr val="bg1">
              <a:lumMod val="75000"/>
            </a:schemeClr>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l"/>
            <a:r>
              <a:rPr lang="en-US" altLang="ja-JP" sz="800" dirty="0" smtClean="0">
                <a:solidFill>
                  <a:schemeClr val="tx1"/>
                </a:solidFill>
                <a:latin typeface="Meiryo UI" pitchFamily="50" charset="-128"/>
                <a:ea typeface="Meiryo UI" pitchFamily="50" charset="-128"/>
                <a:cs typeface="Meiryo UI" pitchFamily="50" charset="-128"/>
              </a:rPr>
              <a:t>(</a:t>
            </a:r>
            <a:r>
              <a:rPr lang="en-US" altLang="ja-JP" sz="800" dirty="0" err="1" smtClean="0">
                <a:solidFill>
                  <a:schemeClr val="tx1"/>
                </a:solidFill>
                <a:latin typeface="Meiryo UI" pitchFamily="50" charset="-128"/>
                <a:ea typeface="Meiryo UI" pitchFamily="50" charset="-128"/>
                <a:cs typeface="Meiryo UI" pitchFamily="50" charset="-128"/>
              </a:rPr>
              <a:t>AD_Client_ID</a:t>
            </a:r>
            <a:r>
              <a:rPr lang="en-US" altLang="ja-JP" sz="800" dirty="0" smtClean="0">
                <a:solidFill>
                  <a:schemeClr val="tx1"/>
                </a:solidFill>
                <a:latin typeface="Meiryo UI" pitchFamily="50" charset="-128"/>
                <a:ea typeface="Meiryo UI" pitchFamily="50" charset="-128"/>
                <a:cs typeface="Meiryo UI" pitchFamily="50" charset="-128"/>
              </a:rPr>
              <a:t>)</a:t>
            </a:r>
            <a:endParaRPr lang="ja-JP" altLang="en-US" sz="800" dirty="0">
              <a:solidFill>
                <a:schemeClr val="tx1"/>
              </a:solidFill>
              <a:latin typeface="Meiryo UI" pitchFamily="50" charset="-128"/>
              <a:ea typeface="Meiryo UI" pitchFamily="50" charset="-128"/>
              <a:cs typeface="Meiryo UI" pitchFamily="50" charset="-128"/>
            </a:endParaRPr>
          </a:p>
        </p:txBody>
      </p:sp>
      <p:sp>
        <p:nvSpPr>
          <p:cNvPr id="203" name="1 つの角を丸めた四角形 202"/>
          <p:cNvSpPr/>
          <p:nvPr/>
        </p:nvSpPr>
        <p:spPr>
          <a:xfrm>
            <a:off x="254087" y="1844824"/>
            <a:ext cx="1440000" cy="288000"/>
          </a:xfrm>
          <a:prstGeom prst="snipRoundRect">
            <a:avLst/>
          </a:prstGeom>
          <a:solidFill>
            <a:schemeClr val="bg1"/>
          </a:solidFill>
          <a:ln w="254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26" tIns="45713" rIns="91426" bIns="45713" rtlCol="0" anchor="ctr"/>
          <a:lstStyle/>
          <a:p>
            <a:pPr algn="ctr"/>
            <a:r>
              <a:rPr lang="ja-JP" altLang="en-US" sz="1050" dirty="0" smtClean="0">
                <a:solidFill>
                  <a:schemeClr val="tx1"/>
                </a:solidFill>
                <a:latin typeface="HGPｺﾞｼｯｸM" pitchFamily="50" charset="-128"/>
                <a:ea typeface="HGPｺﾞｼｯｸM" pitchFamily="50" charset="-128"/>
              </a:rPr>
              <a:t>マトリクスウィンドウ</a:t>
            </a:r>
            <a:endParaRPr lang="ja-JP" altLang="en-US" sz="1050" dirty="0">
              <a:solidFill>
                <a:schemeClr val="tx1"/>
              </a:solidFill>
              <a:latin typeface="HGPｺﾞｼｯｸM" pitchFamily="50" charset="-128"/>
              <a:ea typeface="HGPｺﾞｼｯｸM" pitchFamily="50" charset="-128"/>
            </a:endParaRPr>
          </a:p>
        </p:txBody>
      </p:sp>
      <p:sp>
        <p:nvSpPr>
          <p:cNvPr id="204" name="正方形/長方形 203"/>
          <p:cNvSpPr/>
          <p:nvPr/>
        </p:nvSpPr>
        <p:spPr>
          <a:xfrm>
            <a:off x="243459" y="2924944"/>
            <a:ext cx="1080000" cy="21600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r"/>
            <a:r>
              <a:rPr lang="ja-JP" altLang="en-US" sz="800" dirty="0" smtClean="0">
                <a:solidFill>
                  <a:schemeClr val="tx1"/>
                </a:solidFill>
                <a:latin typeface="HGPｺﾞｼｯｸM" pitchFamily="50" charset="-128"/>
                <a:ea typeface="HGPｺﾞｼｯｸM" pitchFamily="50" charset="-128"/>
              </a:rPr>
              <a:t>クライアント</a:t>
            </a:r>
            <a:endParaRPr lang="ja-JP" altLang="en-US" sz="800" dirty="0">
              <a:solidFill>
                <a:schemeClr val="tx1"/>
              </a:solidFill>
              <a:latin typeface="HGPｺﾞｼｯｸM" pitchFamily="50" charset="-128"/>
              <a:ea typeface="HGPｺﾞｼｯｸM" pitchFamily="50" charset="-128"/>
            </a:endParaRPr>
          </a:p>
        </p:txBody>
      </p:sp>
      <p:sp>
        <p:nvSpPr>
          <p:cNvPr id="205" name="正方形/長方形 204"/>
          <p:cNvSpPr/>
          <p:nvPr/>
        </p:nvSpPr>
        <p:spPr>
          <a:xfrm>
            <a:off x="3851928" y="2924920"/>
            <a:ext cx="1440000" cy="216000"/>
          </a:xfrm>
          <a:prstGeom prst="rect">
            <a:avLst/>
          </a:prstGeom>
          <a:solidFill>
            <a:schemeClr val="bg1"/>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l"/>
            <a:r>
              <a:rPr lang="en-US" altLang="ja-JP" sz="800" dirty="0" smtClean="0">
                <a:solidFill>
                  <a:schemeClr val="tx1"/>
                </a:solidFill>
                <a:latin typeface="Meiryo UI" pitchFamily="50" charset="-128"/>
                <a:ea typeface="Meiryo UI" pitchFamily="50" charset="-128"/>
                <a:cs typeface="Meiryo UI" pitchFamily="50" charset="-128"/>
              </a:rPr>
              <a:t>(</a:t>
            </a:r>
            <a:r>
              <a:rPr lang="en-US" altLang="ja-JP" sz="800" dirty="0" err="1" smtClean="0">
                <a:solidFill>
                  <a:schemeClr val="tx1"/>
                </a:solidFill>
                <a:latin typeface="Meiryo UI" pitchFamily="50" charset="-128"/>
                <a:ea typeface="Meiryo UI" pitchFamily="50" charset="-128"/>
                <a:cs typeface="Meiryo UI" pitchFamily="50" charset="-128"/>
              </a:rPr>
              <a:t>AD_Org_ID</a:t>
            </a:r>
            <a:r>
              <a:rPr lang="en-US" altLang="ja-JP" sz="800" dirty="0" smtClean="0">
                <a:solidFill>
                  <a:schemeClr val="tx1"/>
                </a:solidFill>
                <a:latin typeface="Meiryo UI" pitchFamily="50" charset="-128"/>
                <a:ea typeface="Meiryo UI" pitchFamily="50" charset="-128"/>
                <a:cs typeface="Meiryo UI" pitchFamily="50" charset="-128"/>
              </a:rPr>
              <a:t>)</a:t>
            </a:r>
            <a:endParaRPr lang="ja-JP" altLang="en-US" sz="800" dirty="0">
              <a:solidFill>
                <a:schemeClr val="tx1"/>
              </a:solidFill>
              <a:latin typeface="Meiryo UI" pitchFamily="50" charset="-128"/>
              <a:ea typeface="Meiryo UI" pitchFamily="50" charset="-128"/>
              <a:cs typeface="Meiryo UI" pitchFamily="50" charset="-128"/>
            </a:endParaRPr>
          </a:p>
        </p:txBody>
      </p:sp>
      <p:sp>
        <p:nvSpPr>
          <p:cNvPr id="206" name="正方形/長方形 205"/>
          <p:cNvSpPr/>
          <p:nvPr/>
        </p:nvSpPr>
        <p:spPr>
          <a:xfrm>
            <a:off x="2763892" y="2924920"/>
            <a:ext cx="1080000" cy="21600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r"/>
            <a:r>
              <a:rPr lang="ja-JP" altLang="en-US" sz="800" dirty="0" smtClean="0">
                <a:solidFill>
                  <a:schemeClr val="tx1"/>
                </a:solidFill>
                <a:latin typeface="HGPｺﾞｼｯｸM" pitchFamily="50" charset="-128"/>
                <a:ea typeface="HGPｺﾞｼｯｸM" pitchFamily="50" charset="-128"/>
              </a:rPr>
              <a:t>組織</a:t>
            </a:r>
            <a:endParaRPr lang="ja-JP" altLang="en-US" sz="800" dirty="0">
              <a:solidFill>
                <a:schemeClr val="tx1"/>
              </a:solidFill>
              <a:latin typeface="HGPｺﾞｼｯｸM" pitchFamily="50" charset="-128"/>
              <a:ea typeface="HGPｺﾞｼｯｸM" pitchFamily="50" charset="-128"/>
            </a:endParaRPr>
          </a:p>
        </p:txBody>
      </p:sp>
      <p:sp>
        <p:nvSpPr>
          <p:cNvPr id="213" name="正方形/長方形 212"/>
          <p:cNvSpPr/>
          <p:nvPr/>
        </p:nvSpPr>
        <p:spPr>
          <a:xfrm>
            <a:off x="1331648" y="3212976"/>
            <a:ext cx="1440000" cy="216000"/>
          </a:xfrm>
          <a:prstGeom prst="rect">
            <a:avLst/>
          </a:prstGeom>
          <a:solidFill>
            <a:schemeClr val="bg1">
              <a:lumMod val="75000"/>
            </a:schemeClr>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l"/>
            <a:r>
              <a:rPr lang="en-US" altLang="ja-JP" sz="800" dirty="0" smtClean="0">
                <a:solidFill>
                  <a:schemeClr val="tx1"/>
                </a:solidFill>
                <a:latin typeface="Meiryo UI" pitchFamily="50" charset="-128"/>
                <a:ea typeface="Meiryo UI" pitchFamily="50" charset="-128"/>
                <a:cs typeface="Meiryo UI" pitchFamily="50" charset="-128"/>
              </a:rPr>
              <a:t>(</a:t>
            </a:r>
            <a:r>
              <a:rPr lang="en-US" altLang="ja-JP" sz="800" dirty="0" err="1" smtClean="0">
                <a:solidFill>
                  <a:schemeClr val="tx1"/>
                </a:solidFill>
                <a:latin typeface="Meiryo UI" pitchFamily="50" charset="-128"/>
                <a:ea typeface="Meiryo UI" pitchFamily="50" charset="-128"/>
                <a:cs typeface="Meiryo UI" pitchFamily="50" charset="-128"/>
              </a:rPr>
              <a:t>JP_MatrixWindow_ID</a:t>
            </a:r>
            <a:r>
              <a:rPr lang="en-US" altLang="ja-JP" sz="800" dirty="0" smtClean="0">
                <a:solidFill>
                  <a:schemeClr val="tx1"/>
                </a:solidFill>
                <a:latin typeface="Meiryo UI" pitchFamily="50" charset="-128"/>
                <a:ea typeface="Meiryo UI" pitchFamily="50" charset="-128"/>
                <a:cs typeface="Meiryo UI" pitchFamily="50" charset="-128"/>
              </a:rPr>
              <a:t>)</a:t>
            </a:r>
            <a:endParaRPr lang="ja-JP" altLang="en-US" sz="800" dirty="0">
              <a:solidFill>
                <a:schemeClr val="tx1"/>
              </a:solidFill>
              <a:latin typeface="Meiryo UI" pitchFamily="50" charset="-128"/>
              <a:ea typeface="Meiryo UI" pitchFamily="50" charset="-128"/>
              <a:cs typeface="Meiryo UI" pitchFamily="50" charset="-128"/>
            </a:endParaRPr>
          </a:p>
        </p:txBody>
      </p:sp>
      <p:sp>
        <p:nvSpPr>
          <p:cNvPr id="214" name="正方形/長方形 213"/>
          <p:cNvSpPr/>
          <p:nvPr/>
        </p:nvSpPr>
        <p:spPr>
          <a:xfrm>
            <a:off x="243307" y="3212976"/>
            <a:ext cx="1080000" cy="21600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r"/>
            <a:r>
              <a:rPr lang="ja-JP" altLang="en-US" sz="800" dirty="0">
                <a:solidFill>
                  <a:schemeClr val="tx1"/>
                </a:solidFill>
                <a:latin typeface="HGPｺﾞｼｯｸM" pitchFamily="50" charset="-128"/>
                <a:ea typeface="HGPｺﾞｼｯｸM" pitchFamily="50" charset="-128"/>
              </a:rPr>
              <a:t>マトリクス</a:t>
            </a:r>
            <a:r>
              <a:rPr lang="ja-JP" altLang="en-US" sz="800" dirty="0" smtClean="0">
                <a:solidFill>
                  <a:schemeClr val="tx1"/>
                </a:solidFill>
                <a:latin typeface="HGPｺﾞｼｯｸM" pitchFamily="50" charset="-128"/>
                <a:ea typeface="HGPｺﾞｼｯｸM" pitchFamily="50" charset="-128"/>
              </a:rPr>
              <a:t>ウィンドウ</a:t>
            </a:r>
            <a:endParaRPr lang="ja-JP" altLang="en-US" sz="800" dirty="0">
              <a:solidFill>
                <a:schemeClr val="tx1"/>
              </a:solidFill>
              <a:latin typeface="HGPｺﾞｼｯｸM" pitchFamily="50" charset="-128"/>
              <a:ea typeface="HGPｺﾞｼｯｸM" pitchFamily="50" charset="-128"/>
            </a:endParaRPr>
          </a:p>
        </p:txBody>
      </p:sp>
      <p:sp>
        <p:nvSpPr>
          <p:cNvPr id="216" name="正方形/長方形 215"/>
          <p:cNvSpPr/>
          <p:nvPr/>
        </p:nvSpPr>
        <p:spPr>
          <a:xfrm>
            <a:off x="5075482" y="2924944"/>
            <a:ext cx="216000" cy="216000"/>
          </a:xfrm>
          <a:prstGeom prst="rect">
            <a:avLst/>
          </a:prstGeom>
          <a:solidFill>
            <a:schemeClr val="bg1"/>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ctr"/>
            <a:r>
              <a:rPr lang="ja-JP" altLang="en-US" sz="800" dirty="0">
                <a:solidFill>
                  <a:schemeClr val="tx1"/>
                </a:solidFill>
                <a:latin typeface="Meiryo UI" pitchFamily="50" charset="-128"/>
                <a:ea typeface="Meiryo UI" pitchFamily="50" charset="-128"/>
                <a:cs typeface="Meiryo UI" pitchFamily="50" charset="-128"/>
              </a:rPr>
              <a:t>▼</a:t>
            </a:r>
          </a:p>
        </p:txBody>
      </p:sp>
      <p:sp>
        <p:nvSpPr>
          <p:cNvPr id="227" name="正方形/長方形 226"/>
          <p:cNvSpPr/>
          <p:nvPr/>
        </p:nvSpPr>
        <p:spPr>
          <a:xfrm>
            <a:off x="1339827" y="4077048"/>
            <a:ext cx="3960000" cy="216000"/>
          </a:xfrm>
          <a:prstGeom prst="rect">
            <a:avLst/>
          </a:prstGeom>
          <a:solidFill>
            <a:schemeClr val="bg1"/>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l"/>
            <a:r>
              <a:rPr lang="en-US" altLang="ja-JP" sz="800" dirty="0" smtClean="0">
                <a:solidFill>
                  <a:schemeClr val="tx1"/>
                </a:solidFill>
                <a:latin typeface="Meiryo UI" pitchFamily="50" charset="-128"/>
                <a:ea typeface="Meiryo UI" pitchFamily="50" charset="-128"/>
                <a:cs typeface="Meiryo UI" pitchFamily="50" charset="-128"/>
              </a:rPr>
              <a:t>(Description)</a:t>
            </a:r>
            <a:endParaRPr lang="ja-JP" altLang="en-US" sz="800" dirty="0">
              <a:solidFill>
                <a:schemeClr val="tx1"/>
              </a:solidFill>
              <a:latin typeface="Meiryo UI" pitchFamily="50" charset="-128"/>
              <a:ea typeface="Meiryo UI" pitchFamily="50" charset="-128"/>
              <a:cs typeface="Meiryo UI" pitchFamily="50" charset="-128"/>
            </a:endParaRPr>
          </a:p>
        </p:txBody>
      </p:sp>
      <p:sp>
        <p:nvSpPr>
          <p:cNvPr id="228" name="正方形/長方形 227"/>
          <p:cNvSpPr/>
          <p:nvPr/>
        </p:nvSpPr>
        <p:spPr>
          <a:xfrm>
            <a:off x="251488" y="4077049"/>
            <a:ext cx="1080000" cy="21600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r"/>
            <a:r>
              <a:rPr lang="ja-JP" altLang="en-US" sz="800" dirty="0">
                <a:solidFill>
                  <a:schemeClr val="tx1"/>
                </a:solidFill>
                <a:latin typeface="HGPｺﾞｼｯｸM" pitchFamily="50" charset="-128"/>
                <a:ea typeface="HGPｺﾞｼｯｸM" pitchFamily="50" charset="-128"/>
              </a:rPr>
              <a:t>説明</a:t>
            </a:r>
          </a:p>
        </p:txBody>
      </p:sp>
      <p:sp>
        <p:nvSpPr>
          <p:cNvPr id="229" name="正方形/長方形 228"/>
          <p:cNvSpPr/>
          <p:nvPr/>
        </p:nvSpPr>
        <p:spPr>
          <a:xfrm>
            <a:off x="1555965" y="4365073"/>
            <a:ext cx="1080000" cy="14400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l"/>
            <a:r>
              <a:rPr lang="ja-JP" altLang="en-US" sz="800" dirty="0" smtClean="0">
                <a:solidFill>
                  <a:schemeClr val="tx1"/>
                </a:solidFill>
                <a:latin typeface="HGPｺﾞｼｯｸM" pitchFamily="50" charset="-128"/>
                <a:ea typeface="HGPｺﾞｼｯｸM" pitchFamily="50" charset="-128"/>
              </a:rPr>
              <a:t>アクティブ</a:t>
            </a:r>
            <a:endParaRPr lang="ja-JP" altLang="en-US" sz="800" dirty="0">
              <a:solidFill>
                <a:schemeClr val="tx1"/>
              </a:solidFill>
              <a:latin typeface="HGPｺﾞｼｯｸM" pitchFamily="50" charset="-128"/>
              <a:ea typeface="HGPｺﾞｼｯｸM" pitchFamily="50" charset="-128"/>
            </a:endParaRPr>
          </a:p>
        </p:txBody>
      </p:sp>
      <p:sp>
        <p:nvSpPr>
          <p:cNvPr id="230" name="正方形/長方形 229"/>
          <p:cNvSpPr/>
          <p:nvPr/>
        </p:nvSpPr>
        <p:spPr>
          <a:xfrm>
            <a:off x="1411949" y="4365057"/>
            <a:ext cx="144000" cy="144000"/>
          </a:xfrm>
          <a:prstGeom prst="rect">
            <a:avLst/>
          </a:prstGeom>
          <a:solidFill>
            <a:schemeClr val="bg1"/>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marL="171450" indent="-171450" algn="l">
              <a:buFont typeface="Wingdings" panose="05000000000000000000" pitchFamily="2" charset="2"/>
              <a:buChar char="ü"/>
            </a:pPr>
            <a:r>
              <a:rPr lang="ja-JP" altLang="en-US" sz="800" dirty="0">
                <a:solidFill>
                  <a:schemeClr val="tx1"/>
                </a:solidFill>
                <a:latin typeface="Meiryo UI" pitchFamily="50" charset="-128"/>
                <a:ea typeface="Meiryo UI" pitchFamily="50" charset="-128"/>
                <a:cs typeface="Meiryo UI" pitchFamily="50" charset="-128"/>
              </a:rPr>
              <a:t>　</a:t>
            </a:r>
          </a:p>
        </p:txBody>
      </p:sp>
      <p:sp>
        <p:nvSpPr>
          <p:cNvPr id="231" name="正方形/長方形 230"/>
          <p:cNvSpPr/>
          <p:nvPr/>
        </p:nvSpPr>
        <p:spPr>
          <a:xfrm>
            <a:off x="331829" y="4365057"/>
            <a:ext cx="1080000" cy="14400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r"/>
            <a:r>
              <a:rPr lang="en-US" altLang="ja-JP" sz="800" dirty="0">
                <a:solidFill>
                  <a:schemeClr val="tx1"/>
                </a:solidFill>
                <a:latin typeface="Meiryo UI" pitchFamily="50" charset="-128"/>
                <a:ea typeface="Meiryo UI" pitchFamily="50" charset="-128"/>
                <a:cs typeface="Meiryo UI" pitchFamily="50" charset="-128"/>
              </a:rPr>
              <a:t>(</a:t>
            </a:r>
            <a:r>
              <a:rPr lang="en-US" altLang="ja-JP" sz="800" dirty="0" err="1" smtClean="0">
                <a:solidFill>
                  <a:schemeClr val="tx1"/>
                </a:solidFill>
                <a:latin typeface="Meiryo UI" pitchFamily="50" charset="-128"/>
                <a:ea typeface="Meiryo UI" pitchFamily="50" charset="-128"/>
                <a:cs typeface="Meiryo UI" pitchFamily="50" charset="-128"/>
              </a:rPr>
              <a:t>IsActive</a:t>
            </a:r>
            <a:r>
              <a:rPr lang="en-US" altLang="ja-JP" sz="800" dirty="0" smtClean="0">
                <a:solidFill>
                  <a:schemeClr val="tx1"/>
                </a:solidFill>
                <a:latin typeface="Meiryo UI" pitchFamily="50" charset="-128"/>
                <a:ea typeface="Meiryo UI" pitchFamily="50" charset="-128"/>
                <a:cs typeface="Meiryo UI" pitchFamily="50" charset="-128"/>
              </a:rPr>
              <a:t>)</a:t>
            </a:r>
            <a:endParaRPr lang="ja-JP" altLang="en-US" sz="800" dirty="0">
              <a:solidFill>
                <a:schemeClr val="tx1"/>
              </a:solidFill>
              <a:latin typeface="Meiryo UI" pitchFamily="50" charset="-128"/>
              <a:ea typeface="Meiryo UI" pitchFamily="50" charset="-128"/>
              <a:cs typeface="Meiryo UI" pitchFamily="50" charset="-128"/>
            </a:endParaRPr>
          </a:p>
        </p:txBody>
      </p:sp>
      <p:sp>
        <p:nvSpPr>
          <p:cNvPr id="56" name="正方形/長方形 55"/>
          <p:cNvSpPr/>
          <p:nvPr/>
        </p:nvSpPr>
        <p:spPr bwMode="auto">
          <a:xfrm>
            <a:off x="251520" y="2554146"/>
            <a:ext cx="2122050" cy="226782"/>
          </a:xfrm>
          <a:prstGeom prst="rect">
            <a:avLst/>
          </a:prstGeom>
          <a:noFill/>
          <a:ln w="15875" cap="flat" cmpd="sng" algn="ctr">
            <a:noFill/>
            <a:prstDash val="sysDash"/>
            <a:round/>
            <a:headEnd type="none" w="med" len="med"/>
            <a:tailEnd type="none" w="med" len="med"/>
          </a:ln>
          <a:effectLst/>
        </p:spPr>
        <p:txBody>
          <a:bodyPr rIns="0" anchor="ctr"/>
          <a:lstStyle/>
          <a:p>
            <a:pPr algn="l">
              <a:defRPr/>
            </a:pPr>
            <a:r>
              <a:rPr lang="ja-JP" altLang="en-US" sz="800" dirty="0" smtClean="0"/>
              <a:t>マトリクスウィンドウ</a:t>
            </a:r>
            <a:r>
              <a:rPr lang="ja-JP" altLang="en-US" sz="800" dirty="0"/>
              <a:t> </a:t>
            </a:r>
            <a:r>
              <a:rPr lang="en-US" altLang="ja-JP" sz="800" dirty="0" smtClean="0"/>
              <a:t>&gt; </a:t>
            </a:r>
            <a:r>
              <a:rPr lang="ja-JP" altLang="en-US" sz="800" dirty="0" smtClean="0"/>
              <a:t>検索フィールド</a:t>
            </a:r>
            <a:endParaRPr lang="ja-JP" altLang="en-US" sz="800" dirty="0"/>
          </a:p>
        </p:txBody>
      </p:sp>
      <p:sp>
        <p:nvSpPr>
          <p:cNvPr id="65" name="正方形/長方形 64"/>
          <p:cNvSpPr/>
          <p:nvPr/>
        </p:nvSpPr>
        <p:spPr>
          <a:xfrm>
            <a:off x="1331800" y="3789040"/>
            <a:ext cx="1440000" cy="216000"/>
          </a:xfrm>
          <a:prstGeom prst="rect">
            <a:avLst/>
          </a:prstGeom>
          <a:solidFill>
            <a:schemeClr val="bg1"/>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l"/>
            <a:r>
              <a:rPr lang="en-US" altLang="ja-JP" sz="800" dirty="0" smtClean="0">
                <a:solidFill>
                  <a:schemeClr val="tx1"/>
                </a:solidFill>
                <a:latin typeface="Meiryo UI" pitchFamily="50" charset="-128"/>
                <a:ea typeface="Meiryo UI" pitchFamily="50" charset="-128"/>
                <a:cs typeface="Meiryo UI" pitchFamily="50" charset="-128"/>
              </a:rPr>
              <a:t>(</a:t>
            </a:r>
            <a:r>
              <a:rPr lang="en-US" altLang="ja-JP" sz="800" dirty="0" err="1" smtClean="0">
                <a:solidFill>
                  <a:schemeClr val="tx1"/>
                </a:solidFill>
                <a:latin typeface="Meiryo UI" pitchFamily="50" charset="-128"/>
                <a:ea typeface="Meiryo UI" pitchFamily="50" charset="-128"/>
                <a:cs typeface="Meiryo UI" pitchFamily="50" charset="-128"/>
              </a:rPr>
              <a:t>AD_Field_ID</a:t>
            </a:r>
            <a:r>
              <a:rPr lang="en-US" altLang="ja-JP" sz="800" dirty="0" smtClean="0">
                <a:solidFill>
                  <a:schemeClr val="tx1"/>
                </a:solidFill>
                <a:latin typeface="Meiryo UI" pitchFamily="50" charset="-128"/>
                <a:ea typeface="Meiryo UI" pitchFamily="50" charset="-128"/>
                <a:cs typeface="Meiryo UI" pitchFamily="50" charset="-128"/>
              </a:rPr>
              <a:t>)</a:t>
            </a:r>
            <a:endParaRPr lang="ja-JP" altLang="en-US" sz="800" dirty="0">
              <a:solidFill>
                <a:schemeClr val="tx1"/>
              </a:solidFill>
              <a:latin typeface="Meiryo UI" pitchFamily="50" charset="-128"/>
              <a:ea typeface="Meiryo UI" pitchFamily="50" charset="-128"/>
              <a:cs typeface="Meiryo UI" pitchFamily="50" charset="-128"/>
            </a:endParaRPr>
          </a:p>
        </p:txBody>
      </p:sp>
      <p:sp>
        <p:nvSpPr>
          <p:cNvPr id="66" name="正方形/長方形 65"/>
          <p:cNvSpPr/>
          <p:nvPr/>
        </p:nvSpPr>
        <p:spPr>
          <a:xfrm>
            <a:off x="-36360" y="3789040"/>
            <a:ext cx="1368000" cy="21600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r"/>
            <a:r>
              <a:rPr lang="ja-JP" altLang="en-US" sz="800" dirty="0">
                <a:solidFill>
                  <a:schemeClr val="tx1"/>
                </a:solidFill>
                <a:latin typeface="HGPｺﾞｼｯｸM" pitchFamily="50" charset="-128"/>
                <a:ea typeface="HGPｺﾞｼｯｸM" pitchFamily="50" charset="-128"/>
              </a:rPr>
              <a:t>フィールド</a:t>
            </a:r>
          </a:p>
        </p:txBody>
      </p:sp>
      <p:sp>
        <p:nvSpPr>
          <p:cNvPr id="92" name="正方形/長方形 91"/>
          <p:cNvSpPr/>
          <p:nvPr/>
        </p:nvSpPr>
        <p:spPr>
          <a:xfrm>
            <a:off x="2555506" y="3789040"/>
            <a:ext cx="216000" cy="216000"/>
          </a:xfrm>
          <a:prstGeom prst="rect">
            <a:avLst/>
          </a:prstGeom>
          <a:solidFill>
            <a:schemeClr val="bg1"/>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ctr"/>
            <a:r>
              <a:rPr lang="ja-JP" altLang="en-US" sz="800" dirty="0">
                <a:solidFill>
                  <a:schemeClr val="tx1"/>
                </a:solidFill>
                <a:latin typeface="Meiryo UI" pitchFamily="50" charset="-128"/>
                <a:ea typeface="Meiryo UI" pitchFamily="50" charset="-128"/>
                <a:cs typeface="Meiryo UI" pitchFamily="50" charset="-128"/>
              </a:rPr>
              <a:t>▼</a:t>
            </a:r>
          </a:p>
        </p:txBody>
      </p:sp>
      <p:sp>
        <p:nvSpPr>
          <p:cNvPr id="232" name="正方形/長方形 231"/>
          <p:cNvSpPr/>
          <p:nvPr/>
        </p:nvSpPr>
        <p:spPr>
          <a:xfrm>
            <a:off x="1331648" y="3501008"/>
            <a:ext cx="1440000" cy="216000"/>
          </a:xfrm>
          <a:prstGeom prst="rect">
            <a:avLst/>
          </a:prstGeom>
          <a:solidFill>
            <a:schemeClr val="bg1"/>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l"/>
            <a:r>
              <a:rPr lang="en-US" altLang="ja-JP" sz="800" dirty="0" smtClean="0">
                <a:solidFill>
                  <a:schemeClr val="tx1"/>
                </a:solidFill>
                <a:latin typeface="Meiryo UI" pitchFamily="50" charset="-128"/>
                <a:ea typeface="Meiryo UI" pitchFamily="50" charset="-128"/>
                <a:cs typeface="Meiryo UI" pitchFamily="50" charset="-128"/>
              </a:rPr>
              <a:t>(</a:t>
            </a:r>
            <a:r>
              <a:rPr lang="en-US" altLang="ja-JP" sz="800" dirty="0" err="1" smtClean="0">
                <a:solidFill>
                  <a:schemeClr val="tx1"/>
                </a:solidFill>
                <a:latin typeface="Meiryo UI" pitchFamily="50" charset="-128"/>
                <a:ea typeface="Meiryo UI" pitchFamily="50" charset="-128"/>
                <a:cs typeface="Meiryo UI" pitchFamily="50" charset="-128"/>
              </a:rPr>
              <a:t>SeqNo</a:t>
            </a:r>
            <a:r>
              <a:rPr lang="en-US" altLang="ja-JP" sz="800" dirty="0" smtClean="0">
                <a:solidFill>
                  <a:schemeClr val="tx1"/>
                </a:solidFill>
                <a:latin typeface="Meiryo UI" pitchFamily="50" charset="-128"/>
                <a:ea typeface="Meiryo UI" pitchFamily="50" charset="-128"/>
                <a:cs typeface="Meiryo UI" pitchFamily="50" charset="-128"/>
              </a:rPr>
              <a:t>)</a:t>
            </a:r>
            <a:endParaRPr lang="ja-JP" altLang="en-US" sz="800" dirty="0">
              <a:solidFill>
                <a:schemeClr val="tx1"/>
              </a:solidFill>
              <a:latin typeface="Meiryo UI" pitchFamily="50" charset="-128"/>
              <a:ea typeface="Meiryo UI" pitchFamily="50" charset="-128"/>
              <a:cs typeface="Meiryo UI" pitchFamily="50" charset="-128"/>
            </a:endParaRPr>
          </a:p>
        </p:txBody>
      </p:sp>
      <p:sp>
        <p:nvSpPr>
          <p:cNvPr id="233" name="正方形/長方形 232"/>
          <p:cNvSpPr/>
          <p:nvPr/>
        </p:nvSpPr>
        <p:spPr>
          <a:xfrm>
            <a:off x="-36512" y="3501008"/>
            <a:ext cx="1368000" cy="21600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r"/>
            <a:r>
              <a:rPr lang="ja-JP" altLang="en-US" sz="800" dirty="0" smtClean="0">
                <a:solidFill>
                  <a:schemeClr val="tx1"/>
                </a:solidFill>
                <a:latin typeface="HGPｺﾞｼｯｸM" pitchFamily="50" charset="-128"/>
                <a:ea typeface="HGPｺﾞｼｯｸM" pitchFamily="50" charset="-128"/>
              </a:rPr>
              <a:t>シーケンス</a:t>
            </a:r>
            <a:r>
              <a:rPr lang="en-US" altLang="ja-JP" sz="800" dirty="0" smtClean="0">
                <a:solidFill>
                  <a:schemeClr val="tx1"/>
                </a:solidFill>
                <a:latin typeface="HGPｺﾞｼｯｸM" pitchFamily="50" charset="-128"/>
                <a:ea typeface="HGPｺﾞｼｯｸM" pitchFamily="50" charset="-128"/>
              </a:rPr>
              <a:t>No</a:t>
            </a:r>
            <a:endParaRPr lang="ja-JP" altLang="en-US" sz="800" dirty="0">
              <a:solidFill>
                <a:schemeClr val="tx1"/>
              </a:solidFill>
              <a:latin typeface="HGPｺﾞｼｯｸM" pitchFamily="50" charset="-128"/>
              <a:ea typeface="HGPｺﾞｼｯｸM" pitchFamily="50" charset="-128"/>
            </a:endParaRPr>
          </a:p>
        </p:txBody>
      </p:sp>
      <p:pic>
        <p:nvPicPr>
          <p:cNvPr id="234" name="図 233"/>
          <p:cNvPicPr>
            <a:picLocks noChangeAspect="1"/>
          </p:cNvPicPr>
          <p:nvPr/>
        </p:nvPicPr>
        <p:blipFill>
          <a:blip r:embed="rId32">
            <a:extLst>
              <a:ext uri="{28A0092B-C50C-407E-A947-70E740481C1C}">
                <a14:useLocalDpi xmlns:a14="http://schemas.microsoft.com/office/drawing/2010/main" val="0"/>
              </a:ext>
            </a:extLst>
          </a:blip>
          <a:stretch>
            <a:fillRect/>
          </a:stretch>
        </p:blipFill>
        <p:spPr>
          <a:xfrm>
            <a:off x="2560136" y="3501008"/>
            <a:ext cx="223539" cy="223539"/>
          </a:xfrm>
          <a:prstGeom prst="rect">
            <a:avLst/>
          </a:prstGeom>
        </p:spPr>
      </p:pic>
      <p:sp>
        <p:nvSpPr>
          <p:cNvPr id="62" name="正方形/長方形 61"/>
          <p:cNvSpPr/>
          <p:nvPr/>
        </p:nvSpPr>
        <p:spPr>
          <a:xfrm>
            <a:off x="3995936" y="3861064"/>
            <a:ext cx="1080000" cy="14400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l"/>
            <a:r>
              <a:rPr lang="ja-JP" altLang="en-US" sz="800" dirty="0" smtClean="0">
                <a:solidFill>
                  <a:schemeClr val="tx1"/>
                </a:solidFill>
                <a:latin typeface="HGPｺﾞｼｯｸM" pitchFamily="50" charset="-128"/>
                <a:ea typeface="HGPｺﾞｼｯｸM" pitchFamily="50" charset="-128"/>
              </a:rPr>
              <a:t>必須</a:t>
            </a:r>
            <a:endParaRPr lang="ja-JP" altLang="en-US" sz="800" dirty="0">
              <a:solidFill>
                <a:schemeClr val="tx1"/>
              </a:solidFill>
              <a:latin typeface="HGPｺﾞｼｯｸM" pitchFamily="50" charset="-128"/>
              <a:ea typeface="HGPｺﾞｼｯｸM" pitchFamily="50" charset="-128"/>
            </a:endParaRPr>
          </a:p>
        </p:txBody>
      </p:sp>
      <p:sp>
        <p:nvSpPr>
          <p:cNvPr id="63" name="正方形/長方形 62"/>
          <p:cNvSpPr/>
          <p:nvPr/>
        </p:nvSpPr>
        <p:spPr>
          <a:xfrm>
            <a:off x="3851920" y="3861048"/>
            <a:ext cx="144000" cy="144000"/>
          </a:xfrm>
          <a:prstGeom prst="rect">
            <a:avLst/>
          </a:prstGeom>
          <a:solidFill>
            <a:schemeClr val="bg1"/>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marL="171450" indent="-171450" algn="l">
              <a:buFont typeface="Wingdings" panose="05000000000000000000" pitchFamily="2" charset="2"/>
              <a:buChar char="ü"/>
            </a:pPr>
            <a:r>
              <a:rPr lang="ja-JP" altLang="en-US" sz="800" dirty="0">
                <a:solidFill>
                  <a:schemeClr val="tx1"/>
                </a:solidFill>
                <a:latin typeface="Meiryo UI" pitchFamily="50" charset="-128"/>
                <a:ea typeface="Meiryo UI" pitchFamily="50" charset="-128"/>
                <a:cs typeface="Meiryo UI" pitchFamily="50" charset="-128"/>
              </a:rPr>
              <a:t>　</a:t>
            </a:r>
          </a:p>
        </p:txBody>
      </p:sp>
      <p:sp>
        <p:nvSpPr>
          <p:cNvPr id="64" name="正方形/長方形 63"/>
          <p:cNvSpPr/>
          <p:nvPr/>
        </p:nvSpPr>
        <p:spPr>
          <a:xfrm>
            <a:off x="2771800" y="3861048"/>
            <a:ext cx="1080000" cy="14400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r"/>
            <a:r>
              <a:rPr lang="en-US" altLang="ja-JP" sz="800" dirty="0">
                <a:solidFill>
                  <a:schemeClr val="tx1"/>
                </a:solidFill>
                <a:latin typeface="Meiryo UI" pitchFamily="50" charset="-128"/>
                <a:ea typeface="Meiryo UI" pitchFamily="50" charset="-128"/>
                <a:cs typeface="Meiryo UI" pitchFamily="50" charset="-128"/>
              </a:rPr>
              <a:t>(</a:t>
            </a:r>
            <a:r>
              <a:rPr lang="en-US" altLang="ja-JP" sz="800" dirty="0" err="1" smtClean="0">
                <a:solidFill>
                  <a:schemeClr val="tx1"/>
                </a:solidFill>
                <a:latin typeface="Meiryo UI" pitchFamily="50" charset="-128"/>
                <a:ea typeface="Meiryo UI" pitchFamily="50" charset="-128"/>
                <a:cs typeface="Meiryo UI" pitchFamily="50" charset="-128"/>
              </a:rPr>
              <a:t>IsMandatory</a:t>
            </a:r>
            <a:r>
              <a:rPr lang="en-US" altLang="ja-JP" sz="800" dirty="0" smtClean="0">
                <a:solidFill>
                  <a:schemeClr val="tx1"/>
                </a:solidFill>
                <a:latin typeface="Meiryo UI" pitchFamily="50" charset="-128"/>
                <a:ea typeface="Meiryo UI" pitchFamily="50" charset="-128"/>
                <a:cs typeface="Meiryo UI" pitchFamily="50" charset="-128"/>
              </a:rPr>
              <a:t>)</a:t>
            </a:r>
            <a:endParaRPr lang="ja-JP" altLang="en-US" sz="800" dirty="0">
              <a:solidFill>
                <a:schemeClr val="tx1"/>
              </a:solidFill>
              <a:latin typeface="Meiryo UI" pitchFamily="50" charset="-128"/>
              <a:ea typeface="Meiryo UI" pitchFamily="50" charset="-128"/>
              <a:cs typeface="Meiryo UI" pitchFamily="50" charset="-128"/>
            </a:endParaRPr>
          </a:p>
        </p:txBody>
      </p:sp>
      <p:sp>
        <p:nvSpPr>
          <p:cNvPr id="61" name="コンテンツ プレースホルダー 2"/>
          <p:cNvSpPr txBox="1">
            <a:spLocks/>
          </p:cNvSpPr>
          <p:nvPr/>
        </p:nvSpPr>
        <p:spPr>
          <a:xfrm>
            <a:off x="256376" y="5577470"/>
            <a:ext cx="8635144" cy="89538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ja-JP"/>
            </a:defPPr>
            <a:lvl1pPr marL="0" indent="0" algn="just" eaLnBrk="1" hangingPunct="1">
              <a:lnSpc>
                <a:spcPct val="120000"/>
              </a:lnSpc>
              <a:spcBef>
                <a:spcPts val="1200"/>
              </a:spcBef>
              <a:buNone/>
              <a:defRPr sz="1800" kern="0">
                <a:latin typeface="メイリオ" panose="020B0604030504040204" pitchFamily="50" charset="-128"/>
                <a:ea typeface="メイリオ" panose="020B0604030504040204" pitchFamily="50" charset="-128"/>
                <a:cs typeface="メイリオ" panose="020B0604030504040204" pitchFamily="50" charset="-128"/>
              </a:defRPr>
            </a:lvl1pPr>
            <a:lvl2pPr>
              <a:defRPr>
                <a:solidFill>
                  <a:schemeClr val="lt1"/>
                </a:solidFill>
                <a:latin typeface="+mn-lt"/>
                <a:ea typeface="+mn-ea"/>
              </a:defRPr>
            </a:lvl2pPr>
            <a:lvl3pPr>
              <a:defRPr>
                <a:solidFill>
                  <a:schemeClr val="lt1"/>
                </a:solidFill>
                <a:latin typeface="+mn-lt"/>
                <a:ea typeface="+mn-ea"/>
              </a:defRPr>
            </a:lvl3pPr>
            <a:lvl4pPr>
              <a:defRPr>
                <a:solidFill>
                  <a:schemeClr val="lt1"/>
                </a:solidFill>
                <a:latin typeface="+mn-lt"/>
                <a:ea typeface="+mn-ea"/>
              </a:defRPr>
            </a:lvl4pPr>
            <a:lvl5pPr>
              <a:defRPr>
                <a:solidFill>
                  <a:schemeClr val="lt1"/>
                </a:solidFill>
                <a:latin typeface="+mn-lt"/>
                <a:ea typeface="+mn-ea"/>
              </a:defRPr>
            </a:lvl5pPr>
            <a:lvl6pPr>
              <a:defRPr>
                <a:solidFill>
                  <a:schemeClr val="lt1"/>
                </a:solidFill>
                <a:latin typeface="+mn-lt"/>
                <a:ea typeface="+mn-ea"/>
              </a:defRPr>
            </a:lvl6pPr>
            <a:lvl7pPr>
              <a:defRPr>
                <a:solidFill>
                  <a:schemeClr val="lt1"/>
                </a:solidFill>
                <a:latin typeface="+mn-lt"/>
                <a:ea typeface="+mn-ea"/>
              </a:defRPr>
            </a:lvl7pPr>
            <a:lvl8pPr>
              <a:defRPr>
                <a:solidFill>
                  <a:schemeClr val="lt1"/>
                </a:solidFill>
                <a:latin typeface="+mn-lt"/>
                <a:ea typeface="+mn-ea"/>
              </a:defRPr>
            </a:lvl8pPr>
            <a:lvl9pPr>
              <a:defRPr>
                <a:solidFill>
                  <a:schemeClr val="lt1"/>
                </a:solidFill>
                <a:latin typeface="+mn-lt"/>
                <a:ea typeface="+mn-ea"/>
              </a:defRPr>
            </a:lvl9pPr>
          </a:lstStyle>
          <a:p>
            <a:pPr marL="171450" indent="-171450">
              <a:spcBef>
                <a:spcPts val="600"/>
              </a:spcBef>
              <a:buFont typeface="Arial" panose="020B0604020202020204" pitchFamily="34" charset="0"/>
              <a:buChar char="•"/>
            </a:pPr>
            <a:r>
              <a:rPr lang="en-US" altLang="ja-JP" sz="1050" dirty="0" err="1" smtClean="0">
                <a:solidFill>
                  <a:schemeClr val="tx1"/>
                </a:solidFill>
              </a:rPr>
              <a:t>JP_MatrixWindow_ID</a:t>
            </a:r>
            <a:r>
              <a:rPr lang="ja-JP" altLang="en-US" sz="1050" dirty="0" smtClean="0">
                <a:solidFill>
                  <a:schemeClr val="tx1"/>
                </a:solidFill>
              </a:rPr>
              <a:t>と</a:t>
            </a:r>
            <a:r>
              <a:rPr lang="en-US" altLang="ja-JP" sz="1050" dirty="0" err="1" smtClean="0">
                <a:solidFill>
                  <a:schemeClr val="tx1"/>
                </a:solidFill>
              </a:rPr>
              <a:t>AD_Field_ID</a:t>
            </a:r>
            <a:r>
              <a:rPr lang="ja-JP" altLang="en-US" sz="1050" dirty="0" smtClean="0">
                <a:solidFill>
                  <a:schemeClr val="tx1"/>
                </a:solidFill>
              </a:rPr>
              <a:t>でユニーク制約を作成する</a:t>
            </a:r>
            <a:endParaRPr lang="en-US" altLang="ja-JP" sz="1050" dirty="0">
              <a:solidFill>
                <a:schemeClr val="tx1"/>
              </a:solidFill>
            </a:endParaRPr>
          </a:p>
        </p:txBody>
      </p:sp>
      <p:sp>
        <p:nvSpPr>
          <p:cNvPr id="69" name="正方形/長方形 68"/>
          <p:cNvSpPr/>
          <p:nvPr/>
        </p:nvSpPr>
        <p:spPr>
          <a:xfrm>
            <a:off x="251520" y="1196752"/>
            <a:ext cx="8640000" cy="432000"/>
          </a:xfrm>
          <a:prstGeom prst="rect">
            <a:avLst/>
          </a:prstGeom>
          <a:solidFill>
            <a:schemeClr val="accent1">
              <a:lumMod val="20000"/>
              <a:lumOff val="8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Ins="0" rtlCol="0" anchor="b"/>
          <a:lstStyle/>
          <a:p>
            <a:pPr algn="l"/>
            <a:r>
              <a:rPr lang="ja-JP" altLang="en-US" sz="1600" b="1"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画面イメージと項目定義</a:t>
            </a:r>
            <a:endParaRPr lang="en-US" altLang="ja-JP" sz="1600" b="1"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70" name="角丸四角形 69"/>
          <p:cNvSpPr/>
          <p:nvPr/>
        </p:nvSpPr>
        <p:spPr bwMode="auto">
          <a:xfrm>
            <a:off x="251520" y="548481"/>
            <a:ext cx="8641655" cy="576263"/>
          </a:xfrm>
          <a:prstGeom prst="roundRect">
            <a:avLst/>
          </a:prstGeom>
          <a:gradFill flip="none" rotWithShape="1">
            <a:gsLst>
              <a:gs pos="0">
                <a:schemeClr val="bg1">
                  <a:lumMod val="75000"/>
                </a:schemeClr>
              </a:gs>
              <a:gs pos="17999">
                <a:schemeClr val="bg1">
                  <a:lumMod val="85000"/>
                </a:schemeClr>
              </a:gs>
              <a:gs pos="36000">
                <a:schemeClr val="bg1"/>
              </a:gs>
              <a:gs pos="61000">
                <a:schemeClr val="bg1"/>
              </a:gs>
              <a:gs pos="82001">
                <a:schemeClr val="bg1">
                  <a:lumMod val="85000"/>
                </a:schemeClr>
              </a:gs>
              <a:gs pos="100000">
                <a:schemeClr val="bg1">
                  <a:lumMod val="75000"/>
                </a:schemeClr>
              </a:gs>
            </a:gsLst>
            <a:lin ang="5400000" scaled="0"/>
            <a:tileRect/>
          </a:gradFill>
          <a:ln w="15875" cap="flat" cmpd="sng" algn="ctr">
            <a:solidFill>
              <a:srgbClr val="C0C0C0"/>
            </a:solidFill>
            <a:prstDash val="solid"/>
            <a:round/>
            <a:headEnd type="none" w="med" len="med"/>
            <a:tailEnd type="none" w="med" len="med"/>
          </a:ln>
          <a:effectLst/>
        </p:spPr>
        <p:txBody>
          <a:bodyPr anchor="ctr"/>
          <a:lstStyle/>
          <a:p>
            <a:pPr indent="536575" algn="l">
              <a:defRPr/>
            </a:pPr>
            <a:r>
              <a:rPr lang="ja-JP" altLang="en-US" sz="1800" b="1" dirty="0">
                <a:solidFill>
                  <a:schemeClr val="tx2">
                    <a:lumMod val="75000"/>
                  </a:schemeClr>
                </a:solidFill>
                <a:latin typeface="メイリオ" panose="020B0604030504040204" pitchFamily="50" charset="-128"/>
                <a:ea typeface="メイリオ" panose="020B0604030504040204" pitchFamily="50" charset="-128"/>
                <a:cs typeface="メイリオ" panose="020B0604030504040204" pitchFamily="50" charset="-128"/>
              </a:rPr>
              <a:t>検索</a:t>
            </a:r>
            <a:r>
              <a:rPr lang="ja-JP" altLang="en-US" sz="1800" b="1" dirty="0" smtClean="0">
                <a:solidFill>
                  <a:schemeClr val="tx2">
                    <a:lumMod val="75000"/>
                  </a:schemeClr>
                </a:solidFill>
                <a:latin typeface="メイリオ" panose="020B0604030504040204" pitchFamily="50" charset="-128"/>
                <a:ea typeface="メイリオ" panose="020B0604030504040204" pitchFamily="50" charset="-128"/>
                <a:cs typeface="メイリオ" panose="020B0604030504040204" pitchFamily="50" charset="-128"/>
              </a:rPr>
              <a:t>フィールドタブ</a:t>
            </a:r>
            <a:r>
              <a:rPr lang="en-US" altLang="ja-JP" sz="1800" b="1" dirty="0" smtClean="0">
                <a:solidFill>
                  <a:schemeClr val="tx2">
                    <a:lumMod val="75000"/>
                  </a:schemeClr>
                </a:solidFill>
                <a:latin typeface="メイリオ" panose="020B0604030504040204" pitchFamily="50" charset="-128"/>
                <a:ea typeface="メイリオ" panose="020B0604030504040204" pitchFamily="50" charset="-128"/>
                <a:cs typeface="メイリオ" panose="020B0604030504040204" pitchFamily="50" charset="-128"/>
              </a:rPr>
              <a:t>(</a:t>
            </a:r>
            <a:r>
              <a:rPr lang="en-US" altLang="ja-JP" sz="1800" b="1" dirty="0" err="1" smtClean="0">
                <a:solidFill>
                  <a:schemeClr val="tx2">
                    <a:lumMod val="75000"/>
                  </a:schemeClr>
                </a:solidFill>
                <a:latin typeface="メイリオ" panose="020B0604030504040204" pitchFamily="50" charset="-128"/>
                <a:ea typeface="メイリオ" panose="020B0604030504040204" pitchFamily="50" charset="-128"/>
                <a:cs typeface="メイリオ" panose="020B0604030504040204" pitchFamily="50" charset="-128"/>
              </a:rPr>
              <a:t>JP_MatrixSearch</a:t>
            </a:r>
            <a:r>
              <a:rPr lang="ja-JP" altLang="en-US" sz="1800" b="1" dirty="0" smtClean="0">
                <a:solidFill>
                  <a:schemeClr val="tx2">
                    <a:lumMod val="75000"/>
                  </a:schemeClr>
                </a:solidFill>
                <a:latin typeface="メイリオ" panose="020B0604030504040204" pitchFamily="50" charset="-128"/>
                <a:ea typeface="メイリオ" panose="020B0604030504040204" pitchFamily="50" charset="-128"/>
                <a:cs typeface="メイリオ" panose="020B0604030504040204" pitchFamily="50" charset="-128"/>
              </a:rPr>
              <a:t>テーブル）</a:t>
            </a:r>
            <a:endParaRPr lang="ja-JP" altLang="en-US" sz="1800" b="1" dirty="0">
              <a:solidFill>
                <a:schemeClr val="tx2">
                  <a:lumMod val="75000"/>
                </a:schemeClr>
              </a:solidFill>
              <a:latin typeface="メイリオ" panose="020B0604030504040204" pitchFamily="50" charset="-128"/>
              <a:ea typeface="メイリオ" panose="020B0604030504040204" pitchFamily="50" charset="-128"/>
              <a:cs typeface="メイリオ" panose="020B0604030504040204" pitchFamily="50" charset="-128"/>
            </a:endParaRPr>
          </a:p>
        </p:txBody>
      </p:sp>
      <p:pic>
        <p:nvPicPr>
          <p:cNvPr id="71" name="図 70"/>
          <p:cNvPicPr>
            <a:picLocks noChangeAspect="1"/>
          </p:cNvPicPr>
          <p:nvPr/>
        </p:nvPicPr>
        <p:blipFill rotWithShape="1">
          <a:blip r:embed="rId33">
            <a:extLst>
              <a:ext uri="{28A0092B-C50C-407E-A947-70E740481C1C}">
                <a14:useLocalDpi xmlns:a14="http://schemas.microsoft.com/office/drawing/2010/main" val="0"/>
              </a:ext>
            </a:extLst>
          </a:blip>
          <a:srcRect l="17662" r="22278" b="29046"/>
          <a:stretch/>
        </p:blipFill>
        <p:spPr>
          <a:xfrm>
            <a:off x="322569" y="593515"/>
            <a:ext cx="433195" cy="479334"/>
          </a:xfrm>
          <a:prstGeom prst="rect">
            <a:avLst/>
          </a:prstGeom>
        </p:spPr>
      </p:pic>
      <p:sp>
        <p:nvSpPr>
          <p:cNvPr id="72" name="コンテンツ プレースホルダー 2"/>
          <p:cNvSpPr txBox="1">
            <a:spLocks/>
          </p:cNvSpPr>
          <p:nvPr/>
        </p:nvSpPr>
        <p:spPr>
          <a:xfrm>
            <a:off x="5362698" y="2132112"/>
            <a:ext cx="3530478" cy="316909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ja-JP"/>
            </a:defPPr>
            <a:lvl1pPr marL="0" indent="0" algn="just" eaLnBrk="1" hangingPunct="1">
              <a:lnSpc>
                <a:spcPct val="120000"/>
              </a:lnSpc>
              <a:spcBef>
                <a:spcPts val="1200"/>
              </a:spcBef>
              <a:buNone/>
              <a:defRPr sz="1800" kern="0">
                <a:latin typeface="メイリオ" panose="020B0604030504040204" pitchFamily="50" charset="-128"/>
                <a:ea typeface="メイリオ" panose="020B0604030504040204" pitchFamily="50" charset="-128"/>
                <a:cs typeface="メイリオ" panose="020B0604030504040204" pitchFamily="50" charset="-128"/>
              </a:defRPr>
            </a:lvl1pPr>
            <a:lvl2pPr>
              <a:defRPr>
                <a:solidFill>
                  <a:schemeClr val="lt1"/>
                </a:solidFill>
                <a:latin typeface="+mn-lt"/>
                <a:ea typeface="+mn-ea"/>
              </a:defRPr>
            </a:lvl2pPr>
            <a:lvl3pPr>
              <a:defRPr>
                <a:solidFill>
                  <a:schemeClr val="lt1"/>
                </a:solidFill>
                <a:latin typeface="+mn-lt"/>
                <a:ea typeface="+mn-ea"/>
              </a:defRPr>
            </a:lvl3pPr>
            <a:lvl4pPr>
              <a:defRPr>
                <a:solidFill>
                  <a:schemeClr val="lt1"/>
                </a:solidFill>
                <a:latin typeface="+mn-lt"/>
                <a:ea typeface="+mn-ea"/>
              </a:defRPr>
            </a:lvl4pPr>
            <a:lvl5pPr>
              <a:defRPr>
                <a:solidFill>
                  <a:schemeClr val="lt1"/>
                </a:solidFill>
                <a:latin typeface="+mn-lt"/>
                <a:ea typeface="+mn-ea"/>
              </a:defRPr>
            </a:lvl5pPr>
            <a:lvl6pPr>
              <a:defRPr>
                <a:solidFill>
                  <a:schemeClr val="lt1"/>
                </a:solidFill>
                <a:latin typeface="+mn-lt"/>
                <a:ea typeface="+mn-ea"/>
              </a:defRPr>
            </a:lvl6pPr>
            <a:lvl7pPr>
              <a:defRPr>
                <a:solidFill>
                  <a:schemeClr val="lt1"/>
                </a:solidFill>
                <a:latin typeface="+mn-lt"/>
                <a:ea typeface="+mn-ea"/>
              </a:defRPr>
            </a:lvl7pPr>
            <a:lvl8pPr>
              <a:defRPr>
                <a:solidFill>
                  <a:schemeClr val="lt1"/>
                </a:solidFill>
                <a:latin typeface="+mn-lt"/>
                <a:ea typeface="+mn-ea"/>
              </a:defRPr>
            </a:lvl8pPr>
            <a:lvl9pPr>
              <a:defRPr>
                <a:solidFill>
                  <a:schemeClr val="lt1"/>
                </a:solidFill>
                <a:latin typeface="+mn-lt"/>
                <a:ea typeface="+mn-ea"/>
              </a:defRPr>
            </a:lvl9pPr>
          </a:lstStyle>
          <a:p>
            <a:pPr marL="171450" indent="-171450">
              <a:buFont typeface="Arial" panose="020B0604020202020204" pitchFamily="34" charset="0"/>
              <a:buChar char="•"/>
            </a:pPr>
            <a:r>
              <a:rPr lang="en-US" altLang="ja-JP" sz="1050" u="sng" dirty="0" err="1" smtClean="0">
                <a:solidFill>
                  <a:schemeClr val="tx1"/>
                </a:solidFill>
              </a:rPr>
              <a:t>SeqNo</a:t>
            </a:r>
            <a:r>
              <a:rPr lang="en-US" altLang="ja-JP" sz="1050" dirty="0" smtClean="0">
                <a:solidFill>
                  <a:schemeClr val="tx1"/>
                </a:solidFill>
              </a:rPr>
              <a:t>…</a:t>
            </a:r>
            <a:r>
              <a:rPr lang="ja-JP" altLang="en-US" sz="1050" dirty="0" smtClean="0">
                <a:solidFill>
                  <a:schemeClr val="tx1"/>
                </a:solidFill>
              </a:rPr>
              <a:t>初期値</a:t>
            </a:r>
            <a:r>
              <a:rPr lang="en-US" altLang="ja-JP" sz="1050" dirty="0" smtClean="0">
                <a:solidFill>
                  <a:schemeClr val="tx1"/>
                </a:solidFill>
              </a:rPr>
              <a:t>10</a:t>
            </a:r>
            <a:r>
              <a:rPr lang="ja-JP" altLang="en-US" sz="1050" dirty="0" err="1" smtClean="0">
                <a:solidFill>
                  <a:schemeClr val="tx1"/>
                </a:solidFill>
              </a:rPr>
              <a:t>。</a:t>
            </a:r>
            <a:r>
              <a:rPr lang="ja-JP" altLang="en-US" sz="1050" dirty="0">
                <a:solidFill>
                  <a:schemeClr val="tx1"/>
                </a:solidFill>
              </a:rPr>
              <a:t>レコード</a:t>
            </a:r>
            <a:r>
              <a:rPr lang="ja-JP" altLang="en-US" sz="1050" dirty="0" smtClean="0">
                <a:solidFill>
                  <a:schemeClr val="tx1"/>
                </a:solidFill>
              </a:rPr>
              <a:t>が追加される度に追加行は</a:t>
            </a:r>
            <a:r>
              <a:rPr lang="en-US" altLang="ja-JP" sz="1050" dirty="0" smtClean="0">
                <a:solidFill>
                  <a:schemeClr val="tx1"/>
                </a:solidFill>
              </a:rPr>
              <a:t>10</a:t>
            </a:r>
            <a:r>
              <a:rPr lang="ja-JP" altLang="en-US" sz="1050" dirty="0" err="1" smtClean="0">
                <a:solidFill>
                  <a:schemeClr val="tx1"/>
                </a:solidFill>
              </a:rPr>
              <a:t>ずつ</a:t>
            </a:r>
            <a:r>
              <a:rPr lang="ja-JP" altLang="en-US" sz="1050" dirty="0" smtClean="0">
                <a:solidFill>
                  <a:schemeClr val="tx1"/>
                </a:solidFill>
              </a:rPr>
              <a:t>インクリメントするデフォルトロジックを</a:t>
            </a:r>
            <a:r>
              <a:rPr lang="en-US" altLang="ja-JP" sz="1050" dirty="0" smtClean="0">
                <a:solidFill>
                  <a:schemeClr val="tx1"/>
                </a:solidFill>
              </a:rPr>
              <a:t>s</a:t>
            </a:r>
            <a:r>
              <a:rPr lang="ja-JP" altLang="en-US" sz="1050" dirty="0" smtClean="0">
                <a:solidFill>
                  <a:schemeClr val="tx1"/>
                </a:solidFill>
              </a:rPr>
              <a:t>設定する。</a:t>
            </a:r>
            <a:endParaRPr lang="en-US" altLang="ja-JP" sz="1050" dirty="0" smtClean="0">
              <a:solidFill>
                <a:schemeClr val="tx1"/>
              </a:solidFill>
            </a:endParaRPr>
          </a:p>
          <a:p>
            <a:pPr marL="171450" indent="-171450">
              <a:buFont typeface="Arial" panose="020B0604020202020204" pitchFamily="34" charset="0"/>
              <a:buChar char="•"/>
            </a:pPr>
            <a:r>
              <a:rPr lang="en-US" altLang="ja-JP" sz="1050" u="sng" dirty="0" err="1">
                <a:solidFill>
                  <a:schemeClr val="tx1"/>
                </a:solidFill>
              </a:rPr>
              <a:t>AD_Field</a:t>
            </a:r>
            <a:r>
              <a:rPr lang="en-US" altLang="ja-JP" sz="1050" dirty="0">
                <a:solidFill>
                  <a:schemeClr val="tx1"/>
                </a:solidFill>
              </a:rPr>
              <a:t>…</a:t>
            </a:r>
            <a:r>
              <a:rPr lang="ja-JP" altLang="en-US" sz="1050" dirty="0">
                <a:solidFill>
                  <a:schemeClr val="tx1"/>
                </a:solidFill>
              </a:rPr>
              <a:t>ダイナミックバリデーション</a:t>
            </a:r>
            <a:r>
              <a:rPr lang="en-US" altLang="ja-JP" sz="1050" dirty="0">
                <a:solidFill>
                  <a:schemeClr val="tx1"/>
                </a:solidFill>
              </a:rPr>
              <a:t>”</a:t>
            </a:r>
            <a:r>
              <a:rPr lang="en-US" altLang="ja-JP" sz="1050" dirty="0" err="1">
                <a:solidFill>
                  <a:schemeClr val="tx1"/>
                </a:solidFill>
              </a:rPr>
              <a:t>AD_Field</a:t>
            </a:r>
            <a:r>
              <a:rPr lang="en-US" altLang="ja-JP" sz="1050" dirty="0">
                <a:solidFill>
                  <a:schemeClr val="tx1"/>
                </a:solidFill>
              </a:rPr>
              <a:t> in Tab”</a:t>
            </a:r>
            <a:r>
              <a:rPr lang="ja-JP" altLang="en-US" sz="1050" dirty="0">
                <a:solidFill>
                  <a:schemeClr val="tx1"/>
                </a:solidFill>
              </a:rPr>
              <a:t>を使用して、マトリクスウィンドウタブで設定されているタブに属するフィールドだけを選択できるようにする</a:t>
            </a:r>
            <a:r>
              <a:rPr lang="ja-JP" altLang="en-US" sz="1050" dirty="0" smtClean="0">
                <a:solidFill>
                  <a:schemeClr val="tx1"/>
                </a:solidFill>
              </a:rPr>
              <a:t>。</a:t>
            </a:r>
            <a:endParaRPr lang="en-US" altLang="ja-JP" sz="1050" dirty="0" smtClean="0">
              <a:solidFill>
                <a:schemeClr val="tx1"/>
              </a:solidFill>
            </a:endParaRPr>
          </a:p>
          <a:p>
            <a:pPr marL="171450" indent="-171450">
              <a:buFont typeface="Arial" panose="020B0604020202020204" pitchFamily="34" charset="0"/>
              <a:buChar char="•"/>
            </a:pPr>
            <a:r>
              <a:rPr lang="en-US" altLang="ja-JP" sz="1050" u="sng" dirty="0" err="1" smtClean="0">
                <a:solidFill>
                  <a:schemeClr val="tx1"/>
                </a:solidFill>
              </a:rPr>
              <a:t>IsMandatory</a:t>
            </a:r>
            <a:r>
              <a:rPr lang="en-US" altLang="ja-JP" sz="1050" dirty="0" smtClean="0">
                <a:solidFill>
                  <a:schemeClr val="tx1"/>
                </a:solidFill>
              </a:rPr>
              <a:t>…</a:t>
            </a:r>
            <a:r>
              <a:rPr lang="ja-JP" altLang="en-US" sz="1050" dirty="0" smtClean="0">
                <a:solidFill>
                  <a:schemeClr val="tx1"/>
                </a:solidFill>
              </a:rPr>
              <a:t>初期値‘</a:t>
            </a:r>
            <a:r>
              <a:rPr lang="en-US" altLang="ja-JP" sz="1050" dirty="0" smtClean="0">
                <a:solidFill>
                  <a:schemeClr val="tx1"/>
                </a:solidFill>
              </a:rPr>
              <a:t>Y</a:t>
            </a:r>
            <a:r>
              <a:rPr lang="ja-JP" altLang="en-US" sz="1050" dirty="0" smtClean="0">
                <a:solidFill>
                  <a:schemeClr val="tx1"/>
                </a:solidFill>
              </a:rPr>
              <a:t>’。</a:t>
            </a:r>
            <a:endParaRPr lang="en-US" altLang="ja-JP" sz="1050" dirty="0" smtClean="0">
              <a:solidFill>
                <a:schemeClr val="tx1"/>
              </a:solidFill>
            </a:endParaRPr>
          </a:p>
          <a:p>
            <a:pPr marL="171450" indent="-171450">
              <a:buFont typeface="Arial" panose="020B0604020202020204" pitchFamily="34" charset="0"/>
              <a:buChar char="•"/>
            </a:pPr>
            <a:r>
              <a:rPr lang="en-US" altLang="ja-JP" sz="1050" dirty="0" err="1" smtClean="0">
                <a:solidFill>
                  <a:schemeClr val="tx1"/>
                </a:solidFill>
              </a:rPr>
              <a:t>XPosition</a:t>
            </a:r>
            <a:r>
              <a:rPr lang="en-US" altLang="ja-JP" sz="1050" dirty="0" smtClean="0">
                <a:solidFill>
                  <a:schemeClr val="tx1"/>
                </a:solidFill>
              </a:rPr>
              <a:t>…</a:t>
            </a:r>
            <a:r>
              <a:rPr lang="ja-JP" altLang="en-US" sz="1050" dirty="0" smtClean="0">
                <a:solidFill>
                  <a:schemeClr val="tx1"/>
                </a:solidFill>
              </a:rPr>
              <a:t>初期値</a:t>
            </a:r>
            <a:r>
              <a:rPr lang="en-US" altLang="ja-JP" sz="1050" dirty="0" smtClean="0">
                <a:solidFill>
                  <a:schemeClr val="tx1"/>
                </a:solidFill>
              </a:rPr>
              <a:t>1</a:t>
            </a:r>
            <a:r>
              <a:rPr lang="ja-JP" altLang="en-US" sz="1050" dirty="0" err="1" smtClean="0">
                <a:solidFill>
                  <a:schemeClr val="tx1"/>
                </a:solidFill>
              </a:rPr>
              <a:t>。</a:t>
            </a:r>
            <a:endParaRPr lang="en-US" altLang="ja-JP" sz="1050" dirty="0" smtClean="0">
              <a:solidFill>
                <a:schemeClr val="tx1"/>
              </a:solidFill>
            </a:endParaRPr>
          </a:p>
          <a:p>
            <a:pPr marL="171450" indent="-171450">
              <a:buFont typeface="Arial" panose="020B0604020202020204" pitchFamily="34" charset="0"/>
              <a:buChar char="•"/>
            </a:pPr>
            <a:r>
              <a:rPr lang="en-US" altLang="ja-JP" sz="1050" dirty="0" err="1" smtClean="0">
                <a:solidFill>
                  <a:schemeClr val="tx1"/>
                </a:solidFill>
              </a:rPr>
              <a:t>ColumnSpan</a:t>
            </a:r>
            <a:r>
              <a:rPr lang="en-US" altLang="ja-JP" sz="1050" dirty="0" smtClean="0">
                <a:solidFill>
                  <a:schemeClr val="tx1"/>
                </a:solidFill>
              </a:rPr>
              <a:t>…</a:t>
            </a:r>
            <a:r>
              <a:rPr lang="ja-JP" altLang="en-US" sz="1050" dirty="0" smtClean="0">
                <a:solidFill>
                  <a:schemeClr val="tx1"/>
                </a:solidFill>
              </a:rPr>
              <a:t>初期値</a:t>
            </a:r>
            <a:r>
              <a:rPr lang="en-US" altLang="ja-JP" sz="1050" dirty="0" smtClean="0">
                <a:solidFill>
                  <a:schemeClr val="tx1"/>
                </a:solidFill>
              </a:rPr>
              <a:t>2</a:t>
            </a:r>
            <a:r>
              <a:rPr lang="ja-JP" altLang="en-US" sz="1050" dirty="0" err="1" smtClean="0">
                <a:solidFill>
                  <a:schemeClr val="tx1"/>
                </a:solidFill>
              </a:rPr>
              <a:t>。</a:t>
            </a:r>
            <a:endParaRPr lang="en-US" altLang="ja-JP" sz="1050" dirty="0" smtClean="0">
              <a:solidFill>
                <a:schemeClr val="tx1"/>
              </a:solidFill>
            </a:endParaRPr>
          </a:p>
        </p:txBody>
      </p:sp>
      <p:sp>
        <p:nvSpPr>
          <p:cNvPr id="67" name="正方形/長方形 66"/>
          <p:cNvSpPr/>
          <p:nvPr/>
        </p:nvSpPr>
        <p:spPr>
          <a:xfrm>
            <a:off x="1339859" y="4581128"/>
            <a:ext cx="3960000" cy="216000"/>
          </a:xfrm>
          <a:prstGeom prst="rect">
            <a:avLst/>
          </a:prstGeom>
          <a:solidFill>
            <a:schemeClr val="bg1"/>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l"/>
            <a:r>
              <a:rPr lang="en-US" altLang="ja-JP" sz="800" dirty="0" smtClean="0">
                <a:solidFill>
                  <a:schemeClr val="tx1"/>
                </a:solidFill>
                <a:latin typeface="Meiryo UI" pitchFamily="50" charset="-128"/>
                <a:ea typeface="Meiryo UI" pitchFamily="50" charset="-128"/>
                <a:cs typeface="Meiryo UI" pitchFamily="50" charset="-128"/>
              </a:rPr>
              <a:t>(</a:t>
            </a:r>
            <a:r>
              <a:rPr lang="en-US" altLang="ja-JP" sz="800" dirty="0" err="1" smtClean="0">
                <a:solidFill>
                  <a:schemeClr val="tx1"/>
                </a:solidFill>
                <a:latin typeface="Meiryo UI" pitchFamily="50" charset="-128"/>
                <a:ea typeface="Meiryo UI" pitchFamily="50" charset="-128"/>
                <a:cs typeface="Meiryo UI" pitchFamily="50" charset="-128"/>
              </a:rPr>
              <a:t>DefaultValue</a:t>
            </a:r>
            <a:r>
              <a:rPr lang="en-US" altLang="ja-JP" sz="800" dirty="0" smtClean="0">
                <a:solidFill>
                  <a:schemeClr val="tx1"/>
                </a:solidFill>
                <a:latin typeface="Meiryo UI" pitchFamily="50" charset="-128"/>
                <a:ea typeface="Meiryo UI" pitchFamily="50" charset="-128"/>
                <a:cs typeface="Meiryo UI" pitchFamily="50" charset="-128"/>
              </a:rPr>
              <a:t>)</a:t>
            </a:r>
            <a:endParaRPr lang="ja-JP" altLang="en-US" sz="800" dirty="0">
              <a:solidFill>
                <a:schemeClr val="tx1"/>
              </a:solidFill>
              <a:latin typeface="Meiryo UI" pitchFamily="50" charset="-128"/>
              <a:ea typeface="Meiryo UI" pitchFamily="50" charset="-128"/>
              <a:cs typeface="Meiryo UI" pitchFamily="50" charset="-128"/>
            </a:endParaRPr>
          </a:p>
        </p:txBody>
      </p:sp>
      <p:sp>
        <p:nvSpPr>
          <p:cNvPr id="68" name="正方形/長方形 67"/>
          <p:cNvSpPr/>
          <p:nvPr/>
        </p:nvSpPr>
        <p:spPr>
          <a:xfrm>
            <a:off x="251520" y="4581129"/>
            <a:ext cx="1080000" cy="21600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r"/>
            <a:r>
              <a:rPr lang="ja-JP" altLang="en-US" sz="800" dirty="0" smtClean="0">
                <a:solidFill>
                  <a:schemeClr val="tx1"/>
                </a:solidFill>
                <a:latin typeface="HGPｺﾞｼｯｸM" pitchFamily="50" charset="-128"/>
                <a:ea typeface="HGPｺﾞｼｯｸM" pitchFamily="50" charset="-128"/>
              </a:rPr>
              <a:t>デフォルトロジック</a:t>
            </a:r>
            <a:endParaRPr lang="ja-JP" altLang="en-US" sz="800" dirty="0">
              <a:solidFill>
                <a:schemeClr val="tx1"/>
              </a:solidFill>
              <a:latin typeface="HGPｺﾞｼｯｸM" pitchFamily="50" charset="-128"/>
              <a:ea typeface="HGPｺﾞｼｯｸM" pitchFamily="50" charset="-128"/>
            </a:endParaRPr>
          </a:p>
        </p:txBody>
      </p:sp>
      <p:sp>
        <p:nvSpPr>
          <p:cNvPr id="73" name="正方形/長方形 72"/>
          <p:cNvSpPr/>
          <p:nvPr/>
        </p:nvSpPr>
        <p:spPr>
          <a:xfrm>
            <a:off x="251488" y="4869138"/>
            <a:ext cx="1080152" cy="208484"/>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r"/>
            <a:r>
              <a:rPr lang="en-US" altLang="ja-JP" sz="800" dirty="0" smtClean="0">
                <a:solidFill>
                  <a:schemeClr val="tx1"/>
                </a:solidFill>
                <a:latin typeface="HGPｺﾞｼｯｸM" pitchFamily="50" charset="-128"/>
                <a:ea typeface="HGPｺﾞｼｯｸM" pitchFamily="50" charset="-128"/>
              </a:rPr>
              <a:t>X</a:t>
            </a:r>
            <a:r>
              <a:rPr lang="ja-JP" altLang="en-US" sz="800" dirty="0" smtClean="0">
                <a:solidFill>
                  <a:schemeClr val="tx1"/>
                </a:solidFill>
                <a:latin typeface="HGPｺﾞｼｯｸM" pitchFamily="50" charset="-128"/>
                <a:ea typeface="HGPｺﾞｼｯｸM" pitchFamily="50" charset="-128"/>
              </a:rPr>
              <a:t>ポジション</a:t>
            </a:r>
            <a:endParaRPr lang="ja-JP" altLang="en-US" sz="800" dirty="0">
              <a:solidFill>
                <a:schemeClr val="tx1"/>
              </a:solidFill>
              <a:latin typeface="HGPｺﾞｼｯｸM" pitchFamily="50" charset="-128"/>
              <a:ea typeface="HGPｺﾞｼｯｸM" pitchFamily="50" charset="-128"/>
            </a:endParaRPr>
          </a:p>
        </p:txBody>
      </p:sp>
      <p:sp>
        <p:nvSpPr>
          <p:cNvPr id="74" name="正方形/長方形 73"/>
          <p:cNvSpPr/>
          <p:nvPr/>
        </p:nvSpPr>
        <p:spPr>
          <a:xfrm>
            <a:off x="3851928" y="4861622"/>
            <a:ext cx="1440000" cy="216000"/>
          </a:xfrm>
          <a:prstGeom prst="rect">
            <a:avLst/>
          </a:prstGeom>
          <a:solidFill>
            <a:schemeClr val="bg1"/>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45713" rIns="216000" bIns="45713" rtlCol="0" anchor="ctr"/>
          <a:lstStyle/>
          <a:p>
            <a:pPr algn="l"/>
            <a:r>
              <a:rPr lang="en-US" altLang="ja-JP" sz="800" dirty="0" smtClean="0">
                <a:solidFill>
                  <a:schemeClr val="tx1"/>
                </a:solidFill>
                <a:latin typeface="Meiryo UI" pitchFamily="50" charset="-128"/>
                <a:ea typeface="Meiryo UI" pitchFamily="50" charset="-128"/>
                <a:cs typeface="Meiryo UI" pitchFamily="50" charset="-128"/>
              </a:rPr>
              <a:t>(</a:t>
            </a:r>
            <a:r>
              <a:rPr lang="en-US" altLang="ja-JP" sz="800" dirty="0" err="1" smtClean="0">
                <a:solidFill>
                  <a:schemeClr val="tx1"/>
                </a:solidFill>
                <a:latin typeface="Meiryo UI" pitchFamily="50" charset="-128"/>
                <a:ea typeface="Meiryo UI" pitchFamily="50" charset="-128"/>
                <a:cs typeface="Meiryo UI" pitchFamily="50" charset="-128"/>
              </a:rPr>
              <a:t>ColumnSpan</a:t>
            </a:r>
            <a:r>
              <a:rPr lang="en-US" altLang="ja-JP" sz="800" dirty="0" smtClean="0">
                <a:solidFill>
                  <a:schemeClr val="tx1"/>
                </a:solidFill>
                <a:latin typeface="Meiryo UI" pitchFamily="50" charset="-128"/>
                <a:ea typeface="Meiryo UI" pitchFamily="50" charset="-128"/>
                <a:cs typeface="Meiryo UI" pitchFamily="50" charset="-128"/>
              </a:rPr>
              <a:t>)</a:t>
            </a:r>
            <a:endParaRPr lang="ja-JP" altLang="en-US" sz="800" dirty="0">
              <a:solidFill>
                <a:schemeClr val="tx1"/>
              </a:solidFill>
              <a:latin typeface="Meiryo UI" pitchFamily="50" charset="-128"/>
              <a:ea typeface="Meiryo UI" pitchFamily="50" charset="-128"/>
              <a:cs typeface="Meiryo UI" pitchFamily="50" charset="-128"/>
            </a:endParaRPr>
          </a:p>
        </p:txBody>
      </p:sp>
      <p:sp>
        <p:nvSpPr>
          <p:cNvPr id="75" name="正方形/長方形 74"/>
          <p:cNvSpPr/>
          <p:nvPr/>
        </p:nvSpPr>
        <p:spPr>
          <a:xfrm>
            <a:off x="2483768" y="4861622"/>
            <a:ext cx="1368000" cy="21600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r"/>
            <a:r>
              <a:rPr lang="ja-JP" altLang="en-US" sz="800" dirty="0" smtClean="0">
                <a:solidFill>
                  <a:schemeClr val="tx1"/>
                </a:solidFill>
                <a:latin typeface="HGPｺﾞｼｯｸM" pitchFamily="50" charset="-128"/>
                <a:ea typeface="HGPｺﾞｼｯｸM" pitchFamily="50" charset="-128"/>
              </a:rPr>
              <a:t>カラムスパン</a:t>
            </a:r>
            <a:endParaRPr lang="ja-JP" altLang="en-US" sz="800" dirty="0">
              <a:solidFill>
                <a:schemeClr val="tx1"/>
              </a:solidFill>
              <a:latin typeface="HGPｺﾞｼｯｸM" pitchFamily="50" charset="-128"/>
              <a:ea typeface="HGPｺﾞｼｯｸM" pitchFamily="50" charset="-128"/>
            </a:endParaRPr>
          </a:p>
        </p:txBody>
      </p:sp>
      <p:pic>
        <p:nvPicPr>
          <p:cNvPr id="76" name="図 75"/>
          <p:cNvPicPr>
            <a:picLocks noChangeAspect="1"/>
          </p:cNvPicPr>
          <p:nvPr/>
        </p:nvPicPr>
        <p:blipFill>
          <a:blip r:embed="rId32">
            <a:extLst>
              <a:ext uri="{28A0092B-C50C-407E-A947-70E740481C1C}">
                <a14:useLocalDpi xmlns:a14="http://schemas.microsoft.com/office/drawing/2010/main" val="0"/>
              </a:ext>
            </a:extLst>
          </a:blip>
          <a:stretch>
            <a:fillRect/>
          </a:stretch>
        </p:blipFill>
        <p:spPr>
          <a:xfrm>
            <a:off x="5080416" y="4861622"/>
            <a:ext cx="223539" cy="223539"/>
          </a:xfrm>
          <a:prstGeom prst="rect">
            <a:avLst/>
          </a:prstGeom>
        </p:spPr>
      </p:pic>
      <p:sp>
        <p:nvSpPr>
          <p:cNvPr id="77" name="正方形/長方形 76"/>
          <p:cNvSpPr/>
          <p:nvPr/>
        </p:nvSpPr>
        <p:spPr>
          <a:xfrm>
            <a:off x="1348732" y="4869137"/>
            <a:ext cx="1440000" cy="216000"/>
          </a:xfrm>
          <a:prstGeom prst="rect">
            <a:avLst/>
          </a:prstGeom>
          <a:solidFill>
            <a:schemeClr val="bg1"/>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45713" rIns="216000" bIns="45713" rtlCol="0" anchor="ctr"/>
          <a:lstStyle/>
          <a:p>
            <a:pPr algn="l"/>
            <a:r>
              <a:rPr lang="en-US" altLang="ja-JP" sz="800" dirty="0" smtClean="0">
                <a:solidFill>
                  <a:schemeClr val="tx1"/>
                </a:solidFill>
                <a:latin typeface="Meiryo UI" pitchFamily="50" charset="-128"/>
                <a:ea typeface="Meiryo UI" pitchFamily="50" charset="-128"/>
                <a:cs typeface="Meiryo UI" pitchFamily="50" charset="-128"/>
              </a:rPr>
              <a:t>(</a:t>
            </a:r>
            <a:r>
              <a:rPr lang="en-US" altLang="ja-JP" sz="800" dirty="0" err="1" smtClean="0">
                <a:solidFill>
                  <a:schemeClr val="tx1"/>
                </a:solidFill>
                <a:latin typeface="Meiryo UI" pitchFamily="50" charset="-128"/>
                <a:ea typeface="Meiryo UI" pitchFamily="50" charset="-128"/>
                <a:cs typeface="Meiryo UI" pitchFamily="50" charset="-128"/>
              </a:rPr>
              <a:t>XPosition</a:t>
            </a:r>
            <a:r>
              <a:rPr lang="en-US" altLang="ja-JP" sz="800" dirty="0" smtClean="0">
                <a:solidFill>
                  <a:schemeClr val="tx1"/>
                </a:solidFill>
                <a:latin typeface="Meiryo UI" pitchFamily="50" charset="-128"/>
                <a:ea typeface="Meiryo UI" pitchFamily="50" charset="-128"/>
                <a:cs typeface="Meiryo UI" pitchFamily="50" charset="-128"/>
              </a:rPr>
              <a:t>)</a:t>
            </a:r>
            <a:endParaRPr lang="ja-JP" altLang="en-US" sz="800" dirty="0">
              <a:solidFill>
                <a:schemeClr val="tx1"/>
              </a:solidFill>
              <a:latin typeface="Meiryo UI" pitchFamily="50" charset="-128"/>
              <a:ea typeface="Meiryo UI" pitchFamily="50" charset="-128"/>
              <a:cs typeface="Meiryo UI" pitchFamily="50" charset="-128"/>
            </a:endParaRPr>
          </a:p>
        </p:txBody>
      </p:sp>
      <p:pic>
        <p:nvPicPr>
          <p:cNvPr id="78" name="図 77"/>
          <p:cNvPicPr>
            <a:picLocks noChangeAspect="1"/>
          </p:cNvPicPr>
          <p:nvPr/>
        </p:nvPicPr>
        <p:blipFill>
          <a:blip r:embed="rId32">
            <a:extLst>
              <a:ext uri="{28A0092B-C50C-407E-A947-70E740481C1C}">
                <a14:useLocalDpi xmlns:a14="http://schemas.microsoft.com/office/drawing/2010/main" val="0"/>
              </a:ext>
            </a:extLst>
          </a:blip>
          <a:stretch>
            <a:fillRect/>
          </a:stretch>
        </p:blipFill>
        <p:spPr>
          <a:xfrm>
            <a:off x="2577220" y="4869137"/>
            <a:ext cx="223539" cy="223539"/>
          </a:xfrm>
          <a:prstGeom prst="rect">
            <a:avLst/>
          </a:prstGeom>
        </p:spPr>
      </p:pic>
    </p:spTree>
    <p:extLst>
      <p:ext uri="{BB962C8B-B14F-4D97-AF65-F5344CB8AC3E}">
        <p14:creationId xmlns:p14="http://schemas.microsoft.com/office/powerpoint/2010/main" val="255572507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altLang="ja-JP" dirty="0"/>
              <a:t>【</a:t>
            </a:r>
            <a:r>
              <a:rPr lang="ja-JP" altLang="en-US" dirty="0"/>
              <a:t>概要設計</a:t>
            </a:r>
            <a:r>
              <a:rPr lang="en-US" altLang="ja-JP" dirty="0"/>
              <a:t>】</a:t>
            </a:r>
            <a:r>
              <a:rPr lang="ja-JP" altLang="en-US" dirty="0"/>
              <a:t>マトリクスウィンドウの設定画面</a:t>
            </a:r>
            <a:endParaRPr kumimoji="1" lang="ja-JP" altLang="en-US" dirty="0"/>
          </a:p>
        </p:txBody>
      </p:sp>
      <p:sp>
        <p:nvSpPr>
          <p:cNvPr id="7" name="コンテンツ プレースホルダー 2"/>
          <p:cNvSpPr txBox="1">
            <a:spLocks/>
          </p:cNvSpPr>
          <p:nvPr/>
        </p:nvSpPr>
        <p:spPr>
          <a:xfrm>
            <a:off x="256376" y="1052736"/>
            <a:ext cx="8635144" cy="174771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ja-JP"/>
            </a:defPPr>
            <a:lvl1pPr marL="0" indent="0" algn="just" eaLnBrk="1" hangingPunct="1">
              <a:lnSpc>
                <a:spcPct val="120000"/>
              </a:lnSpc>
              <a:spcBef>
                <a:spcPts val="1200"/>
              </a:spcBef>
              <a:buNone/>
              <a:defRPr sz="1800" kern="0">
                <a:latin typeface="メイリオ" panose="020B0604030504040204" pitchFamily="50" charset="-128"/>
                <a:ea typeface="メイリオ" panose="020B0604030504040204" pitchFamily="50" charset="-128"/>
                <a:cs typeface="メイリオ" panose="020B0604030504040204" pitchFamily="50" charset="-128"/>
              </a:defRPr>
            </a:lvl1pPr>
            <a:lvl2pPr>
              <a:defRPr>
                <a:solidFill>
                  <a:schemeClr val="lt1"/>
                </a:solidFill>
                <a:latin typeface="+mn-lt"/>
                <a:ea typeface="+mn-ea"/>
              </a:defRPr>
            </a:lvl2pPr>
            <a:lvl3pPr>
              <a:defRPr>
                <a:solidFill>
                  <a:schemeClr val="lt1"/>
                </a:solidFill>
                <a:latin typeface="+mn-lt"/>
                <a:ea typeface="+mn-ea"/>
              </a:defRPr>
            </a:lvl3pPr>
            <a:lvl4pPr>
              <a:defRPr>
                <a:solidFill>
                  <a:schemeClr val="lt1"/>
                </a:solidFill>
                <a:latin typeface="+mn-lt"/>
                <a:ea typeface="+mn-ea"/>
              </a:defRPr>
            </a:lvl4pPr>
            <a:lvl5pPr>
              <a:defRPr>
                <a:solidFill>
                  <a:schemeClr val="lt1"/>
                </a:solidFill>
                <a:latin typeface="+mn-lt"/>
                <a:ea typeface="+mn-ea"/>
              </a:defRPr>
            </a:lvl5pPr>
            <a:lvl6pPr>
              <a:defRPr>
                <a:solidFill>
                  <a:schemeClr val="lt1"/>
                </a:solidFill>
                <a:latin typeface="+mn-lt"/>
                <a:ea typeface="+mn-ea"/>
              </a:defRPr>
            </a:lvl6pPr>
            <a:lvl7pPr>
              <a:defRPr>
                <a:solidFill>
                  <a:schemeClr val="lt1"/>
                </a:solidFill>
                <a:latin typeface="+mn-lt"/>
                <a:ea typeface="+mn-ea"/>
              </a:defRPr>
            </a:lvl7pPr>
            <a:lvl8pPr>
              <a:defRPr>
                <a:solidFill>
                  <a:schemeClr val="lt1"/>
                </a:solidFill>
                <a:latin typeface="+mn-lt"/>
                <a:ea typeface="+mn-ea"/>
              </a:defRPr>
            </a:lvl8pPr>
            <a:lvl9pPr>
              <a:defRPr>
                <a:solidFill>
                  <a:schemeClr val="lt1"/>
                </a:solidFill>
                <a:latin typeface="+mn-lt"/>
                <a:ea typeface="+mn-ea"/>
              </a:defRPr>
            </a:lvl9pPr>
          </a:lstStyle>
          <a:p>
            <a:pPr marL="171450" indent="-171450">
              <a:spcBef>
                <a:spcPts val="600"/>
              </a:spcBef>
              <a:buFont typeface="Arial" panose="020B0604020202020204" pitchFamily="34" charset="0"/>
              <a:buChar char="•"/>
            </a:pPr>
            <a:r>
              <a:rPr lang="ja-JP" altLang="en-US" sz="1050" dirty="0" smtClean="0">
                <a:solidFill>
                  <a:schemeClr val="tx1"/>
                </a:solidFill>
              </a:rPr>
              <a:t>兄弟タブとなる</a:t>
            </a:r>
            <a:r>
              <a:rPr lang="ja-JP" altLang="en-US" sz="1050" dirty="0">
                <a:solidFill>
                  <a:schemeClr val="tx1"/>
                </a:solidFill>
              </a:rPr>
              <a:t>編集</a:t>
            </a:r>
            <a:r>
              <a:rPr lang="ja-JP" altLang="en-US" sz="1050" dirty="0" smtClean="0">
                <a:solidFill>
                  <a:schemeClr val="tx1"/>
                </a:solidFill>
              </a:rPr>
              <a:t>フィールドタブに含まれていないフィールドである事を確認する。</a:t>
            </a:r>
            <a:endParaRPr lang="en-US" altLang="ja-JP" sz="1050" dirty="0" smtClean="0">
              <a:solidFill>
                <a:schemeClr val="tx1"/>
              </a:solidFill>
            </a:endParaRPr>
          </a:p>
          <a:p>
            <a:pPr marL="171450" indent="-171450">
              <a:spcBef>
                <a:spcPts val="600"/>
              </a:spcBef>
              <a:buFont typeface="Arial" panose="020B0604020202020204" pitchFamily="34" charset="0"/>
              <a:buChar char="•"/>
            </a:pPr>
            <a:r>
              <a:rPr lang="ja-JP" altLang="en-US" sz="1050" dirty="0" smtClean="0">
                <a:solidFill>
                  <a:schemeClr val="tx1"/>
                </a:solidFill>
              </a:rPr>
              <a:t>フィールドが列キーと行キーになっていない事を確認する。</a:t>
            </a:r>
            <a:endParaRPr lang="en-US" altLang="ja-JP" sz="1050" dirty="0" smtClean="0">
              <a:solidFill>
                <a:schemeClr val="tx1"/>
              </a:solidFill>
            </a:endParaRPr>
          </a:p>
        </p:txBody>
      </p:sp>
      <p:sp>
        <p:nvSpPr>
          <p:cNvPr id="8" name="正方形/長方形 7"/>
          <p:cNvSpPr/>
          <p:nvPr/>
        </p:nvSpPr>
        <p:spPr>
          <a:xfrm>
            <a:off x="252480" y="548728"/>
            <a:ext cx="8640000" cy="432000"/>
          </a:xfrm>
          <a:prstGeom prst="rect">
            <a:avLst/>
          </a:prstGeom>
          <a:solidFill>
            <a:schemeClr val="accent1">
              <a:lumMod val="20000"/>
              <a:lumOff val="8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Ins="0" rtlCol="0" anchor="b"/>
          <a:lstStyle/>
          <a:p>
            <a:pPr algn="l"/>
            <a:r>
              <a:rPr lang="en-US" altLang="ja-JP" sz="1600" b="1" dirty="0" err="1"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MMatrixSearch</a:t>
            </a:r>
            <a:r>
              <a:rPr lang="ja-JP" altLang="en-US" sz="1600" b="1"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クラスの</a:t>
            </a:r>
            <a:r>
              <a:rPr lang="en-US" altLang="ja-JP" sz="1600" b="1" dirty="0" err="1"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beforeSave</a:t>
            </a:r>
            <a:r>
              <a:rPr lang="en-US" altLang="ja-JP" sz="1600" b="1"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a:t>
            </a:r>
            <a:r>
              <a:rPr lang="ja-JP" altLang="en-US" sz="1600" b="1"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メソッド</a:t>
            </a:r>
            <a:endParaRPr lang="en-US" altLang="ja-JP" sz="1600" b="1"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9" name="正方形/長方形 8"/>
          <p:cNvSpPr/>
          <p:nvPr/>
        </p:nvSpPr>
        <p:spPr>
          <a:xfrm>
            <a:off x="252480" y="3645024"/>
            <a:ext cx="8640000" cy="432000"/>
          </a:xfrm>
          <a:prstGeom prst="rect">
            <a:avLst/>
          </a:prstGeom>
          <a:solidFill>
            <a:schemeClr val="accent1">
              <a:lumMod val="20000"/>
              <a:lumOff val="8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Ins="0" rtlCol="0" anchor="b"/>
          <a:lstStyle/>
          <a:p>
            <a:pPr algn="l"/>
            <a:r>
              <a:rPr lang="en-US" altLang="ja-JP" sz="1600" b="1" dirty="0" err="1"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MMatrixSearch</a:t>
            </a:r>
            <a:r>
              <a:rPr lang="ja-JP" altLang="en-US" sz="1600" b="1"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クラスのユーティリティメソッド</a:t>
            </a:r>
            <a:endParaRPr lang="en-US" altLang="ja-JP" sz="1600" b="1"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0" name="コンテンツ プレースホルダー 2"/>
          <p:cNvSpPr txBox="1">
            <a:spLocks/>
          </p:cNvSpPr>
          <p:nvPr/>
        </p:nvSpPr>
        <p:spPr>
          <a:xfrm>
            <a:off x="251520" y="4149032"/>
            <a:ext cx="8635144" cy="79208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ja-JP"/>
            </a:defPPr>
            <a:lvl1pPr marL="0" indent="0" algn="just" eaLnBrk="1" hangingPunct="1">
              <a:lnSpc>
                <a:spcPct val="120000"/>
              </a:lnSpc>
              <a:spcBef>
                <a:spcPts val="1200"/>
              </a:spcBef>
              <a:buNone/>
              <a:defRPr sz="1800" kern="0">
                <a:latin typeface="メイリオ" panose="020B0604030504040204" pitchFamily="50" charset="-128"/>
                <a:ea typeface="メイリオ" panose="020B0604030504040204" pitchFamily="50" charset="-128"/>
                <a:cs typeface="メイリオ" panose="020B0604030504040204" pitchFamily="50" charset="-128"/>
              </a:defRPr>
            </a:lvl1pPr>
            <a:lvl2pPr>
              <a:defRPr>
                <a:solidFill>
                  <a:schemeClr val="lt1"/>
                </a:solidFill>
                <a:latin typeface="+mn-lt"/>
                <a:ea typeface="+mn-ea"/>
              </a:defRPr>
            </a:lvl2pPr>
            <a:lvl3pPr>
              <a:defRPr>
                <a:solidFill>
                  <a:schemeClr val="lt1"/>
                </a:solidFill>
                <a:latin typeface="+mn-lt"/>
                <a:ea typeface="+mn-ea"/>
              </a:defRPr>
            </a:lvl3pPr>
            <a:lvl4pPr>
              <a:defRPr>
                <a:solidFill>
                  <a:schemeClr val="lt1"/>
                </a:solidFill>
                <a:latin typeface="+mn-lt"/>
                <a:ea typeface="+mn-ea"/>
              </a:defRPr>
            </a:lvl4pPr>
            <a:lvl5pPr>
              <a:defRPr>
                <a:solidFill>
                  <a:schemeClr val="lt1"/>
                </a:solidFill>
                <a:latin typeface="+mn-lt"/>
                <a:ea typeface="+mn-ea"/>
              </a:defRPr>
            </a:lvl5pPr>
            <a:lvl6pPr>
              <a:defRPr>
                <a:solidFill>
                  <a:schemeClr val="lt1"/>
                </a:solidFill>
                <a:latin typeface="+mn-lt"/>
                <a:ea typeface="+mn-ea"/>
              </a:defRPr>
            </a:lvl6pPr>
            <a:lvl7pPr>
              <a:defRPr>
                <a:solidFill>
                  <a:schemeClr val="lt1"/>
                </a:solidFill>
                <a:latin typeface="+mn-lt"/>
                <a:ea typeface="+mn-ea"/>
              </a:defRPr>
            </a:lvl7pPr>
            <a:lvl8pPr>
              <a:defRPr>
                <a:solidFill>
                  <a:schemeClr val="lt1"/>
                </a:solidFill>
                <a:latin typeface="+mn-lt"/>
                <a:ea typeface="+mn-ea"/>
              </a:defRPr>
            </a:lvl8pPr>
            <a:lvl9pPr>
              <a:defRPr>
                <a:solidFill>
                  <a:schemeClr val="lt1"/>
                </a:solidFill>
                <a:latin typeface="+mn-lt"/>
                <a:ea typeface="+mn-ea"/>
              </a:defRPr>
            </a:lvl9pPr>
          </a:lstStyle>
          <a:p>
            <a:pPr marL="171450" indent="-171450">
              <a:spcBef>
                <a:spcPts val="600"/>
              </a:spcBef>
              <a:buFont typeface="Arial" panose="020B0604020202020204" pitchFamily="34" charset="0"/>
              <a:buChar char="•"/>
            </a:pPr>
            <a:r>
              <a:rPr lang="ja-JP" altLang="en-US" sz="1050" dirty="0">
                <a:solidFill>
                  <a:schemeClr val="tx1"/>
                </a:solidFill>
              </a:rPr>
              <a:t>親</a:t>
            </a:r>
            <a:r>
              <a:rPr lang="ja-JP" altLang="en-US" sz="1050" dirty="0" smtClean="0">
                <a:solidFill>
                  <a:schemeClr val="tx1"/>
                </a:solidFill>
              </a:rPr>
              <a:t>タブとなる</a:t>
            </a:r>
            <a:r>
              <a:rPr lang="en-US" altLang="ja-JP" sz="1050" dirty="0" err="1" smtClean="0">
                <a:solidFill>
                  <a:schemeClr val="tx1"/>
                </a:solidFill>
              </a:rPr>
              <a:t>JP_MatrixWindow</a:t>
            </a:r>
            <a:r>
              <a:rPr lang="ja-JP" altLang="en-US" sz="1050" dirty="0" smtClean="0">
                <a:solidFill>
                  <a:schemeClr val="tx1"/>
                </a:solidFill>
              </a:rPr>
              <a:t>テーブルのインスタンス</a:t>
            </a:r>
            <a:r>
              <a:rPr lang="en-US" altLang="ja-JP" sz="1050" dirty="0" smtClean="0">
                <a:solidFill>
                  <a:schemeClr val="tx1"/>
                </a:solidFill>
              </a:rPr>
              <a:t>(</a:t>
            </a:r>
            <a:r>
              <a:rPr lang="en-US" altLang="ja-JP" sz="1050" dirty="0" err="1" smtClean="0">
                <a:solidFill>
                  <a:schemeClr val="tx1"/>
                </a:solidFill>
              </a:rPr>
              <a:t>MMatrixWindow</a:t>
            </a:r>
            <a:r>
              <a:rPr lang="ja-JP" altLang="en-US" sz="1050" dirty="0" smtClean="0">
                <a:solidFill>
                  <a:schemeClr val="tx1"/>
                </a:solidFill>
              </a:rPr>
              <a:t>クラスのインスタンス</a:t>
            </a:r>
            <a:r>
              <a:rPr lang="en-US" altLang="ja-JP" sz="1050" dirty="0" smtClean="0">
                <a:solidFill>
                  <a:schemeClr val="tx1"/>
                </a:solidFill>
              </a:rPr>
              <a:t>)</a:t>
            </a:r>
            <a:r>
              <a:rPr lang="ja-JP" altLang="en-US" sz="1050" dirty="0" smtClean="0">
                <a:solidFill>
                  <a:schemeClr val="tx1"/>
                </a:solidFill>
              </a:rPr>
              <a:t>が取得できる</a:t>
            </a:r>
            <a:r>
              <a:rPr lang="en-US" altLang="ja-JP" sz="1050" dirty="0" smtClean="0">
                <a:solidFill>
                  <a:schemeClr val="tx1"/>
                </a:solidFill>
              </a:rPr>
              <a:t>Getter</a:t>
            </a:r>
            <a:r>
              <a:rPr lang="ja-JP" altLang="en-US" sz="1050" dirty="0" smtClean="0">
                <a:solidFill>
                  <a:schemeClr val="tx1"/>
                </a:solidFill>
              </a:rPr>
              <a:t>メソッド。</a:t>
            </a:r>
            <a:endParaRPr lang="en-US" altLang="ja-JP" sz="1050" dirty="0" smtClean="0">
              <a:solidFill>
                <a:schemeClr val="tx1"/>
              </a:solidFill>
            </a:endParaRPr>
          </a:p>
        </p:txBody>
      </p:sp>
      <p:sp>
        <p:nvSpPr>
          <p:cNvPr id="11" name="正方形/長方形 10"/>
          <p:cNvSpPr/>
          <p:nvPr/>
        </p:nvSpPr>
        <p:spPr>
          <a:xfrm>
            <a:off x="251520" y="2060848"/>
            <a:ext cx="8640000" cy="432000"/>
          </a:xfrm>
          <a:prstGeom prst="rect">
            <a:avLst/>
          </a:prstGeom>
          <a:solidFill>
            <a:schemeClr val="accent1">
              <a:lumMod val="20000"/>
              <a:lumOff val="8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Ins="0" rtlCol="0" anchor="b"/>
          <a:lstStyle/>
          <a:p>
            <a:pPr algn="l"/>
            <a:r>
              <a:rPr lang="en-US" altLang="ja-JP" sz="1600" b="1" dirty="0" err="1"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MMatrixSearch</a:t>
            </a:r>
            <a:r>
              <a:rPr lang="ja-JP" altLang="en-US" sz="1600" b="1"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クラスの</a:t>
            </a:r>
            <a:r>
              <a:rPr lang="en-US" altLang="ja-JP" sz="1600" b="1" dirty="0" err="1"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afterSave</a:t>
            </a:r>
            <a:r>
              <a:rPr lang="en-US" altLang="ja-JP" sz="1600" b="1"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a:t>
            </a:r>
            <a:r>
              <a:rPr lang="ja-JP" altLang="en-US" sz="1600" b="1"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メソッド</a:t>
            </a:r>
            <a:endParaRPr lang="en-US" altLang="ja-JP" sz="1600" b="1"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2" name="コンテンツ プレースホルダー 2"/>
          <p:cNvSpPr txBox="1">
            <a:spLocks/>
          </p:cNvSpPr>
          <p:nvPr/>
        </p:nvSpPr>
        <p:spPr>
          <a:xfrm>
            <a:off x="251520" y="2564904"/>
            <a:ext cx="8635144" cy="79208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ja-JP"/>
            </a:defPPr>
            <a:lvl1pPr marL="0" indent="0" algn="just" eaLnBrk="1" hangingPunct="1">
              <a:lnSpc>
                <a:spcPct val="120000"/>
              </a:lnSpc>
              <a:spcBef>
                <a:spcPts val="1200"/>
              </a:spcBef>
              <a:buNone/>
              <a:defRPr sz="1800" kern="0">
                <a:latin typeface="メイリオ" panose="020B0604030504040204" pitchFamily="50" charset="-128"/>
                <a:ea typeface="メイリオ" panose="020B0604030504040204" pitchFamily="50" charset="-128"/>
                <a:cs typeface="メイリオ" panose="020B0604030504040204" pitchFamily="50" charset="-128"/>
              </a:defRPr>
            </a:lvl1pPr>
            <a:lvl2pPr>
              <a:defRPr>
                <a:solidFill>
                  <a:schemeClr val="lt1"/>
                </a:solidFill>
                <a:latin typeface="+mn-lt"/>
                <a:ea typeface="+mn-ea"/>
              </a:defRPr>
            </a:lvl2pPr>
            <a:lvl3pPr>
              <a:defRPr>
                <a:solidFill>
                  <a:schemeClr val="lt1"/>
                </a:solidFill>
                <a:latin typeface="+mn-lt"/>
                <a:ea typeface="+mn-ea"/>
              </a:defRPr>
            </a:lvl3pPr>
            <a:lvl4pPr>
              <a:defRPr>
                <a:solidFill>
                  <a:schemeClr val="lt1"/>
                </a:solidFill>
                <a:latin typeface="+mn-lt"/>
                <a:ea typeface="+mn-ea"/>
              </a:defRPr>
            </a:lvl4pPr>
            <a:lvl5pPr>
              <a:defRPr>
                <a:solidFill>
                  <a:schemeClr val="lt1"/>
                </a:solidFill>
                <a:latin typeface="+mn-lt"/>
                <a:ea typeface="+mn-ea"/>
              </a:defRPr>
            </a:lvl5pPr>
            <a:lvl6pPr>
              <a:defRPr>
                <a:solidFill>
                  <a:schemeClr val="lt1"/>
                </a:solidFill>
                <a:latin typeface="+mn-lt"/>
                <a:ea typeface="+mn-ea"/>
              </a:defRPr>
            </a:lvl6pPr>
            <a:lvl7pPr>
              <a:defRPr>
                <a:solidFill>
                  <a:schemeClr val="lt1"/>
                </a:solidFill>
                <a:latin typeface="+mn-lt"/>
                <a:ea typeface="+mn-ea"/>
              </a:defRPr>
            </a:lvl7pPr>
            <a:lvl8pPr>
              <a:defRPr>
                <a:solidFill>
                  <a:schemeClr val="lt1"/>
                </a:solidFill>
                <a:latin typeface="+mn-lt"/>
                <a:ea typeface="+mn-ea"/>
              </a:defRPr>
            </a:lvl8pPr>
            <a:lvl9pPr>
              <a:defRPr>
                <a:solidFill>
                  <a:schemeClr val="lt1"/>
                </a:solidFill>
                <a:latin typeface="+mn-lt"/>
                <a:ea typeface="+mn-ea"/>
              </a:defRPr>
            </a:lvl9pPr>
          </a:lstStyle>
          <a:p>
            <a:pPr marL="171450" indent="-171450">
              <a:spcBef>
                <a:spcPts val="600"/>
              </a:spcBef>
              <a:buFont typeface="Arial" panose="020B0604020202020204" pitchFamily="34" charset="0"/>
              <a:buChar char="•"/>
            </a:pPr>
            <a:r>
              <a:rPr lang="ja-JP" altLang="en-US" sz="1050" dirty="0" smtClean="0">
                <a:solidFill>
                  <a:schemeClr val="tx1"/>
                </a:solidFill>
              </a:rPr>
              <a:t>必須フラグが</a:t>
            </a:r>
            <a:r>
              <a:rPr lang="en-US" altLang="ja-JP" sz="1050" dirty="0" smtClean="0">
                <a:solidFill>
                  <a:schemeClr val="tx1"/>
                </a:solidFill>
              </a:rPr>
              <a:t>ON</a:t>
            </a:r>
            <a:r>
              <a:rPr lang="ja-JP" altLang="en-US" sz="1050" dirty="0" smtClean="0">
                <a:solidFill>
                  <a:schemeClr val="tx1"/>
                </a:solidFill>
              </a:rPr>
              <a:t>の場合、ユニーク制約が正しく設定されている事を確認する。</a:t>
            </a:r>
            <a:endParaRPr lang="en-US" altLang="ja-JP" sz="1050" dirty="0" smtClean="0">
              <a:solidFill>
                <a:schemeClr val="tx1"/>
              </a:solidFill>
            </a:endParaRPr>
          </a:p>
        </p:txBody>
      </p:sp>
    </p:spTree>
    <p:extLst>
      <p:ext uri="{BB962C8B-B14F-4D97-AF65-F5344CB8AC3E}">
        <p14:creationId xmlns:p14="http://schemas.microsoft.com/office/powerpoint/2010/main" val="231090628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altLang="ja-JP" dirty="0"/>
              <a:t>【</a:t>
            </a:r>
            <a:r>
              <a:rPr lang="ja-JP" altLang="en-US" dirty="0"/>
              <a:t>概要設計</a:t>
            </a:r>
            <a:r>
              <a:rPr lang="en-US" altLang="ja-JP" dirty="0"/>
              <a:t>】</a:t>
            </a:r>
            <a:r>
              <a:rPr lang="ja-JP" altLang="en-US" dirty="0" smtClean="0"/>
              <a:t>マトリクスウィンドウ</a:t>
            </a:r>
            <a:endParaRPr kumimoji="1" lang="ja-JP" altLang="en-US" dirty="0"/>
          </a:p>
        </p:txBody>
      </p:sp>
      <p:sp>
        <p:nvSpPr>
          <p:cNvPr id="4" name="角丸四角形 3"/>
          <p:cNvSpPr/>
          <p:nvPr/>
        </p:nvSpPr>
        <p:spPr bwMode="auto">
          <a:xfrm>
            <a:off x="251520" y="548481"/>
            <a:ext cx="8641655" cy="576263"/>
          </a:xfrm>
          <a:prstGeom prst="roundRect">
            <a:avLst/>
          </a:prstGeom>
          <a:gradFill flip="none" rotWithShape="1">
            <a:gsLst>
              <a:gs pos="0">
                <a:schemeClr val="bg1">
                  <a:lumMod val="75000"/>
                </a:schemeClr>
              </a:gs>
              <a:gs pos="17999">
                <a:schemeClr val="bg1">
                  <a:lumMod val="85000"/>
                </a:schemeClr>
              </a:gs>
              <a:gs pos="36000">
                <a:schemeClr val="bg1"/>
              </a:gs>
              <a:gs pos="61000">
                <a:schemeClr val="bg1"/>
              </a:gs>
              <a:gs pos="82001">
                <a:schemeClr val="bg1">
                  <a:lumMod val="85000"/>
                </a:schemeClr>
              </a:gs>
              <a:gs pos="100000">
                <a:schemeClr val="bg1">
                  <a:lumMod val="75000"/>
                </a:schemeClr>
              </a:gs>
            </a:gsLst>
            <a:lin ang="5400000" scaled="0"/>
            <a:tileRect/>
          </a:gradFill>
          <a:ln w="15875" cap="flat" cmpd="sng" algn="ctr">
            <a:solidFill>
              <a:srgbClr val="C0C0C0"/>
            </a:solidFill>
            <a:prstDash val="solid"/>
            <a:round/>
            <a:headEnd type="none" w="med" len="med"/>
            <a:tailEnd type="none" w="med" len="med"/>
          </a:ln>
          <a:effectLst/>
        </p:spPr>
        <p:txBody>
          <a:bodyPr anchor="ctr"/>
          <a:lstStyle/>
          <a:p>
            <a:pPr indent="536575" algn="l">
              <a:defRPr/>
            </a:pPr>
            <a:r>
              <a:rPr lang="ja-JP" altLang="en-US" sz="1800" b="1" dirty="0" smtClean="0">
                <a:solidFill>
                  <a:schemeClr val="tx2">
                    <a:lumMod val="75000"/>
                  </a:schemeClr>
                </a:solidFill>
                <a:latin typeface="メイリオ" panose="020B0604030504040204" pitchFamily="50" charset="-128"/>
                <a:ea typeface="メイリオ" panose="020B0604030504040204" pitchFamily="50" charset="-128"/>
                <a:cs typeface="メイリオ" panose="020B0604030504040204" pitchFamily="50" charset="-128"/>
              </a:rPr>
              <a:t>マトリクスウィンドウイメージ</a:t>
            </a:r>
            <a:endParaRPr lang="ja-JP" altLang="en-US" sz="1800" b="1" dirty="0">
              <a:solidFill>
                <a:schemeClr val="tx2">
                  <a:lumMod val="75000"/>
                </a:schemeClr>
              </a:solidFill>
              <a:latin typeface="メイリオ" panose="020B0604030504040204" pitchFamily="50" charset="-128"/>
              <a:ea typeface="メイリオ" panose="020B0604030504040204" pitchFamily="50" charset="-128"/>
              <a:cs typeface="メイリオ" panose="020B0604030504040204" pitchFamily="50" charset="-128"/>
            </a:endParaRPr>
          </a:p>
        </p:txBody>
      </p:sp>
      <p:pic>
        <p:nvPicPr>
          <p:cNvPr id="5" name="図 4"/>
          <p:cNvPicPr>
            <a:picLocks noChangeAspect="1"/>
          </p:cNvPicPr>
          <p:nvPr/>
        </p:nvPicPr>
        <p:blipFill rotWithShape="1">
          <a:blip r:embed="rId2">
            <a:extLst>
              <a:ext uri="{28A0092B-C50C-407E-A947-70E740481C1C}">
                <a14:useLocalDpi xmlns:a14="http://schemas.microsoft.com/office/drawing/2010/main" val="0"/>
              </a:ext>
            </a:extLst>
          </a:blip>
          <a:srcRect l="17662" r="22278" b="29046"/>
          <a:stretch/>
        </p:blipFill>
        <p:spPr>
          <a:xfrm>
            <a:off x="322569" y="593515"/>
            <a:ext cx="433195" cy="479334"/>
          </a:xfrm>
          <a:prstGeom prst="rect">
            <a:avLst/>
          </a:prstGeom>
        </p:spPr>
      </p:pic>
      <p:sp>
        <p:nvSpPr>
          <p:cNvPr id="6" name="正方形/長方形 5"/>
          <p:cNvSpPr/>
          <p:nvPr/>
        </p:nvSpPr>
        <p:spPr>
          <a:xfrm>
            <a:off x="323528" y="1628768"/>
            <a:ext cx="5327632" cy="3816456"/>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endParaRPr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7" name="正方形/長方形 6"/>
          <p:cNvSpPr/>
          <p:nvPr/>
        </p:nvSpPr>
        <p:spPr>
          <a:xfrm>
            <a:off x="395784" y="3284984"/>
            <a:ext cx="864344" cy="288627"/>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000" dirty="0" smtClean="0">
                <a:solidFill>
                  <a:schemeClr val="tx1"/>
                </a:solidFill>
                <a:latin typeface="メイリオ" panose="020B0604030504040204" pitchFamily="50" charset="-128"/>
                <a:ea typeface="メイリオ" panose="020B0604030504040204" pitchFamily="50" charset="-128"/>
              </a:rPr>
              <a:t>納品日</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8" name="正方形/長方形 7"/>
          <p:cNvSpPr/>
          <p:nvPr/>
        </p:nvSpPr>
        <p:spPr>
          <a:xfrm>
            <a:off x="395536" y="3573016"/>
            <a:ext cx="864344" cy="288627"/>
          </a:xfrm>
          <a:prstGeom prst="rect">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ja-JP" sz="1000" dirty="0" smtClean="0">
                <a:solidFill>
                  <a:schemeClr val="tx1"/>
                </a:solidFill>
                <a:latin typeface="メイリオ" panose="020B0604030504040204" pitchFamily="50" charset="-128"/>
                <a:ea typeface="メイリオ" panose="020B0604030504040204" pitchFamily="50" charset="-128"/>
              </a:rPr>
              <a:t>20XX/4/1</a:t>
            </a:r>
            <a:endParaRPr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9" name="正方形/長方形 8"/>
          <p:cNvSpPr/>
          <p:nvPr/>
        </p:nvSpPr>
        <p:spPr>
          <a:xfrm>
            <a:off x="395536" y="3861048"/>
            <a:ext cx="864344" cy="288627"/>
          </a:xfrm>
          <a:prstGeom prst="rect">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ja-JP" sz="1000" dirty="0" smtClean="0">
                <a:solidFill>
                  <a:schemeClr val="tx1"/>
                </a:solidFill>
                <a:latin typeface="メイリオ" panose="020B0604030504040204" pitchFamily="50" charset="-128"/>
                <a:ea typeface="メイリオ" panose="020B0604030504040204" pitchFamily="50" charset="-128"/>
              </a:rPr>
              <a:t>20XX/4/2</a:t>
            </a:r>
            <a:endParaRPr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10" name="正方形/長方形 9"/>
          <p:cNvSpPr/>
          <p:nvPr/>
        </p:nvSpPr>
        <p:spPr>
          <a:xfrm>
            <a:off x="395784" y="4148485"/>
            <a:ext cx="864344" cy="288627"/>
          </a:xfrm>
          <a:prstGeom prst="rect">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ja-JP" sz="1000" dirty="0" smtClean="0">
                <a:solidFill>
                  <a:schemeClr val="tx1"/>
                </a:solidFill>
                <a:latin typeface="メイリオ" panose="020B0604030504040204" pitchFamily="50" charset="-128"/>
                <a:ea typeface="メイリオ" panose="020B0604030504040204" pitchFamily="50" charset="-128"/>
              </a:rPr>
              <a:t>20XX/4/3</a:t>
            </a:r>
            <a:endParaRPr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11" name="正方形/長方形 10"/>
          <p:cNvSpPr/>
          <p:nvPr/>
        </p:nvSpPr>
        <p:spPr>
          <a:xfrm>
            <a:off x="395784" y="4437112"/>
            <a:ext cx="864344" cy="288627"/>
          </a:xfrm>
          <a:prstGeom prst="rect">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ja-JP" sz="1000" dirty="0" smtClean="0">
                <a:solidFill>
                  <a:schemeClr val="tx1"/>
                </a:solidFill>
                <a:latin typeface="メイリオ" panose="020B0604030504040204" pitchFamily="50" charset="-128"/>
                <a:ea typeface="メイリオ" panose="020B0604030504040204" pitchFamily="50" charset="-128"/>
              </a:rPr>
              <a:t>20XX/4/4</a:t>
            </a:r>
            <a:endParaRPr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12" name="正方形/長方形 11"/>
          <p:cNvSpPr/>
          <p:nvPr/>
        </p:nvSpPr>
        <p:spPr>
          <a:xfrm>
            <a:off x="395784" y="4724549"/>
            <a:ext cx="864344" cy="288627"/>
          </a:xfrm>
          <a:prstGeom prst="rect">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ja-JP" sz="1000" dirty="0" smtClean="0">
                <a:solidFill>
                  <a:schemeClr val="tx1"/>
                </a:solidFill>
                <a:latin typeface="メイリオ" panose="020B0604030504040204" pitchFamily="50" charset="-128"/>
                <a:ea typeface="メイリオ" panose="020B0604030504040204" pitchFamily="50" charset="-128"/>
              </a:rPr>
              <a:t>20XX/4/5</a:t>
            </a:r>
            <a:endParaRPr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13" name="正方形/長方形 12"/>
          <p:cNvSpPr/>
          <p:nvPr/>
        </p:nvSpPr>
        <p:spPr>
          <a:xfrm>
            <a:off x="396033" y="5013176"/>
            <a:ext cx="863847" cy="286216"/>
          </a:xfrm>
          <a:prstGeom prst="rect">
            <a:avLst/>
          </a:prstGeom>
          <a:noFill/>
          <a:ln>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lang="en-US" altLang="ja-JP" sz="1200" dirty="0">
                <a:solidFill>
                  <a:schemeClr val="tx1"/>
                </a:solidFill>
                <a:latin typeface="メイリオ" panose="020B0604030504040204" pitchFamily="50" charset="-128"/>
                <a:ea typeface="メイリオ" panose="020B0604030504040204" pitchFamily="50" charset="-128"/>
              </a:rPr>
              <a:t>…</a:t>
            </a:r>
            <a:endParaRPr kumimoji="1" lang="ja-JP" altLang="en-US" sz="1200" dirty="0">
              <a:solidFill>
                <a:schemeClr val="tx1"/>
              </a:solidFill>
              <a:latin typeface="メイリオ" panose="020B0604030504040204" pitchFamily="50" charset="-128"/>
              <a:ea typeface="メイリオ" panose="020B0604030504040204" pitchFamily="50" charset="-128"/>
            </a:endParaRPr>
          </a:p>
        </p:txBody>
      </p:sp>
      <p:sp>
        <p:nvSpPr>
          <p:cNvPr id="14" name="正方形/長方形 13"/>
          <p:cNvSpPr/>
          <p:nvPr/>
        </p:nvSpPr>
        <p:spPr>
          <a:xfrm>
            <a:off x="1259880" y="2995762"/>
            <a:ext cx="1440160" cy="288030"/>
          </a:xfrm>
          <a:prstGeom prst="rect">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000" dirty="0" smtClean="0">
                <a:solidFill>
                  <a:schemeClr val="tx1"/>
                </a:solidFill>
                <a:latin typeface="メイリオ" panose="020B0604030504040204" pitchFamily="50" charset="-128"/>
                <a:ea typeface="メイリオ" panose="020B0604030504040204" pitchFamily="50" charset="-128"/>
              </a:rPr>
              <a:t>品目</a:t>
            </a:r>
            <a:r>
              <a:rPr lang="en-US" altLang="ja-JP" sz="1000" dirty="0" smtClean="0">
                <a:solidFill>
                  <a:schemeClr val="tx1"/>
                </a:solidFill>
                <a:latin typeface="メイリオ" panose="020B0604030504040204" pitchFamily="50" charset="-128"/>
                <a:ea typeface="メイリオ" panose="020B0604030504040204" pitchFamily="50" charset="-128"/>
              </a:rPr>
              <a:t>A</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15" name="正方形/長方形 14"/>
          <p:cNvSpPr/>
          <p:nvPr/>
        </p:nvSpPr>
        <p:spPr>
          <a:xfrm>
            <a:off x="1260128" y="3574204"/>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10</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16" name="正方形/長方形 15"/>
          <p:cNvSpPr/>
          <p:nvPr/>
        </p:nvSpPr>
        <p:spPr>
          <a:xfrm>
            <a:off x="1260128" y="3285577"/>
            <a:ext cx="720000" cy="288627"/>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000" dirty="0" smtClean="0">
                <a:solidFill>
                  <a:schemeClr val="tx1"/>
                </a:solidFill>
                <a:latin typeface="メイリオ" panose="020B0604030504040204" pitchFamily="50" charset="-128"/>
                <a:ea typeface="メイリオ" panose="020B0604030504040204" pitchFamily="50" charset="-128"/>
              </a:rPr>
              <a:t>納品</a:t>
            </a:r>
            <a:r>
              <a:rPr lang="ja-JP" altLang="en-US" sz="1000" dirty="0">
                <a:solidFill>
                  <a:schemeClr val="tx1"/>
                </a:solidFill>
                <a:latin typeface="メイリオ" panose="020B0604030504040204" pitchFamily="50" charset="-128"/>
                <a:ea typeface="メイリオ" panose="020B0604030504040204" pitchFamily="50" charset="-128"/>
              </a:rPr>
              <a:t>数量</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17" name="正方形/長方形 16"/>
          <p:cNvSpPr/>
          <p:nvPr/>
        </p:nvSpPr>
        <p:spPr>
          <a:xfrm>
            <a:off x="1980040" y="3284984"/>
            <a:ext cx="720000" cy="290412"/>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000" dirty="0">
                <a:solidFill>
                  <a:schemeClr val="tx1"/>
                </a:solidFill>
                <a:latin typeface="メイリオ" panose="020B0604030504040204" pitchFamily="50" charset="-128"/>
                <a:ea typeface="メイリオ" panose="020B0604030504040204" pitchFamily="50" charset="-128"/>
              </a:rPr>
              <a:t>返品</a:t>
            </a:r>
            <a:r>
              <a:rPr lang="ja-JP" altLang="en-US" sz="1000" dirty="0" smtClean="0">
                <a:solidFill>
                  <a:schemeClr val="tx1"/>
                </a:solidFill>
                <a:latin typeface="メイリオ" panose="020B0604030504040204" pitchFamily="50" charset="-128"/>
                <a:ea typeface="メイリオ" panose="020B0604030504040204" pitchFamily="50" charset="-128"/>
              </a:rPr>
              <a:t>数量</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18" name="正方形/長方形 17"/>
          <p:cNvSpPr/>
          <p:nvPr/>
        </p:nvSpPr>
        <p:spPr>
          <a:xfrm>
            <a:off x="1980040" y="3574800"/>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2</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19" name="正方形/長方形 18"/>
          <p:cNvSpPr/>
          <p:nvPr/>
        </p:nvSpPr>
        <p:spPr>
          <a:xfrm>
            <a:off x="2700288" y="2996952"/>
            <a:ext cx="1440160" cy="288030"/>
          </a:xfrm>
          <a:prstGeom prst="rect">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000" dirty="0" smtClean="0">
                <a:solidFill>
                  <a:schemeClr val="tx1"/>
                </a:solidFill>
                <a:latin typeface="メイリオ" panose="020B0604030504040204" pitchFamily="50" charset="-128"/>
                <a:ea typeface="メイリオ" panose="020B0604030504040204" pitchFamily="50" charset="-128"/>
              </a:rPr>
              <a:t>品目</a:t>
            </a:r>
            <a:r>
              <a:rPr lang="en-US" altLang="ja-JP" sz="1000" dirty="0" smtClean="0">
                <a:solidFill>
                  <a:schemeClr val="tx1"/>
                </a:solidFill>
                <a:latin typeface="メイリオ" panose="020B0604030504040204" pitchFamily="50" charset="-128"/>
                <a:ea typeface="メイリオ" panose="020B0604030504040204" pitchFamily="50" charset="-128"/>
              </a:rPr>
              <a:t>B</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20" name="正方形/長方形 19"/>
          <p:cNvSpPr/>
          <p:nvPr/>
        </p:nvSpPr>
        <p:spPr>
          <a:xfrm>
            <a:off x="2700536" y="3575394"/>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20</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21" name="正方形/長方形 20"/>
          <p:cNvSpPr/>
          <p:nvPr/>
        </p:nvSpPr>
        <p:spPr>
          <a:xfrm>
            <a:off x="2700536" y="3286767"/>
            <a:ext cx="720000" cy="288627"/>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000" dirty="0" smtClean="0">
                <a:solidFill>
                  <a:schemeClr val="tx1"/>
                </a:solidFill>
                <a:latin typeface="メイリオ" panose="020B0604030504040204" pitchFamily="50" charset="-128"/>
                <a:ea typeface="メイリオ" panose="020B0604030504040204" pitchFamily="50" charset="-128"/>
              </a:rPr>
              <a:t>納品</a:t>
            </a:r>
            <a:r>
              <a:rPr lang="ja-JP" altLang="en-US" sz="1000" dirty="0">
                <a:solidFill>
                  <a:schemeClr val="tx1"/>
                </a:solidFill>
                <a:latin typeface="メイリオ" panose="020B0604030504040204" pitchFamily="50" charset="-128"/>
                <a:ea typeface="メイリオ" panose="020B0604030504040204" pitchFamily="50" charset="-128"/>
              </a:rPr>
              <a:t>数量</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22" name="正方形/長方形 21"/>
          <p:cNvSpPr/>
          <p:nvPr/>
        </p:nvSpPr>
        <p:spPr>
          <a:xfrm>
            <a:off x="3420448" y="3286174"/>
            <a:ext cx="720000" cy="290412"/>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000" dirty="0">
                <a:solidFill>
                  <a:schemeClr val="tx1"/>
                </a:solidFill>
                <a:latin typeface="メイリオ" panose="020B0604030504040204" pitchFamily="50" charset="-128"/>
                <a:ea typeface="メイリオ" panose="020B0604030504040204" pitchFamily="50" charset="-128"/>
              </a:rPr>
              <a:t>返品</a:t>
            </a:r>
            <a:r>
              <a:rPr lang="ja-JP" altLang="en-US" sz="1000" dirty="0" smtClean="0">
                <a:solidFill>
                  <a:schemeClr val="tx1"/>
                </a:solidFill>
                <a:latin typeface="メイリオ" panose="020B0604030504040204" pitchFamily="50" charset="-128"/>
                <a:ea typeface="メイリオ" panose="020B0604030504040204" pitchFamily="50" charset="-128"/>
              </a:rPr>
              <a:t>数量</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23" name="正方形/長方形 22"/>
          <p:cNvSpPr/>
          <p:nvPr/>
        </p:nvSpPr>
        <p:spPr>
          <a:xfrm>
            <a:off x="3420448" y="3575990"/>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4</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24" name="正方形/長方形 23"/>
          <p:cNvSpPr/>
          <p:nvPr/>
        </p:nvSpPr>
        <p:spPr>
          <a:xfrm>
            <a:off x="4140448" y="2996952"/>
            <a:ext cx="1440160" cy="288030"/>
          </a:xfrm>
          <a:prstGeom prst="rect">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000" dirty="0" smtClean="0">
                <a:solidFill>
                  <a:schemeClr val="tx1"/>
                </a:solidFill>
                <a:latin typeface="メイリオ" panose="020B0604030504040204" pitchFamily="50" charset="-128"/>
                <a:ea typeface="メイリオ" panose="020B0604030504040204" pitchFamily="50" charset="-128"/>
              </a:rPr>
              <a:t>品目</a:t>
            </a:r>
            <a:r>
              <a:rPr lang="en-US" altLang="ja-JP" sz="1000" dirty="0" smtClean="0">
                <a:solidFill>
                  <a:schemeClr val="tx1"/>
                </a:solidFill>
                <a:latin typeface="メイリオ" panose="020B0604030504040204" pitchFamily="50" charset="-128"/>
                <a:ea typeface="メイリオ" panose="020B0604030504040204" pitchFamily="50" charset="-128"/>
              </a:rPr>
              <a:t>C</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25" name="正方形/長方形 24"/>
          <p:cNvSpPr/>
          <p:nvPr/>
        </p:nvSpPr>
        <p:spPr>
          <a:xfrm>
            <a:off x="4140696" y="3575394"/>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12</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26" name="正方形/長方形 25"/>
          <p:cNvSpPr/>
          <p:nvPr/>
        </p:nvSpPr>
        <p:spPr>
          <a:xfrm>
            <a:off x="4140696" y="3286767"/>
            <a:ext cx="720000" cy="288627"/>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000" dirty="0" smtClean="0">
                <a:solidFill>
                  <a:schemeClr val="tx1"/>
                </a:solidFill>
                <a:latin typeface="メイリオ" panose="020B0604030504040204" pitchFamily="50" charset="-128"/>
                <a:ea typeface="メイリオ" panose="020B0604030504040204" pitchFamily="50" charset="-128"/>
              </a:rPr>
              <a:t>納品</a:t>
            </a:r>
            <a:r>
              <a:rPr lang="ja-JP" altLang="en-US" sz="1000" dirty="0">
                <a:solidFill>
                  <a:schemeClr val="tx1"/>
                </a:solidFill>
                <a:latin typeface="メイリオ" panose="020B0604030504040204" pitchFamily="50" charset="-128"/>
                <a:ea typeface="メイリオ" panose="020B0604030504040204" pitchFamily="50" charset="-128"/>
              </a:rPr>
              <a:t>数量</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27" name="正方形/長方形 26"/>
          <p:cNvSpPr/>
          <p:nvPr/>
        </p:nvSpPr>
        <p:spPr>
          <a:xfrm>
            <a:off x="4860608" y="3286174"/>
            <a:ext cx="720000" cy="290412"/>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000" dirty="0">
                <a:solidFill>
                  <a:schemeClr val="tx1"/>
                </a:solidFill>
                <a:latin typeface="メイリオ" panose="020B0604030504040204" pitchFamily="50" charset="-128"/>
                <a:ea typeface="メイリオ" panose="020B0604030504040204" pitchFamily="50" charset="-128"/>
              </a:rPr>
              <a:t>返品</a:t>
            </a:r>
            <a:r>
              <a:rPr lang="ja-JP" altLang="en-US" sz="1000" dirty="0" smtClean="0">
                <a:solidFill>
                  <a:schemeClr val="tx1"/>
                </a:solidFill>
                <a:latin typeface="メイリオ" panose="020B0604030504040204" pitchFamily="50" charset="-128"/>
                <a:ea typeface="メイリオ" panose="020B0604030504040204" pitchFamily="50" charset="-128"/>
              </a:rPr>
              <a:t>数量</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28" name="正方形/長方形 27"/>
          <p:cNvSpPr/>
          <p:nvPr/>
        </p:nvSpPr>
        <p:spPr>
          <a:xfrm>
            <a:off x="4860608" y="3575990"/>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1000" dirty="0">
                <a:solidFill>
                  <a:schemeClr val="tx1"/>
                </a:solidFill>
                <a:latin typeface="メイリオ" panose="020B0604030504040204" pitchFamily="50" charset="-128"/>
                <a:ea typeface="メイリオ" panose="020B0604030504040204" pitchFamily="50" charset="-128"/>
              </a:rPr>
              <a:t>3</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29" name="正方形/長方形 28"/>
          <p:cNvSpPr/>
          <p:nvPr/>
        </p:nvSpPr>
        <p:spPr>
          <a:xfrm>
            <a:off x="1259632" y="3861048"/>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14</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30" name="正方形/長方形 29"/>
          <p:cNvSpPr/>
          <p:nvPr/>
        </p:nvSpPr>
        <p:spPr>
          <a:xfrm>
            <a:off x="1979544" y="3861644"/>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5</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31" name="正方形/長方形 30"/>
          <p:cNvSpPr/>
          <p:nvPr/>
        </p:nvSpPr>
        <p:spPr>
          <a:xfrm>
            <a:off x="2700040" y="3862238"/>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32" name="正方形/長方形 31"/>
          <p:cNvSpPr/>
          <p:nvPr/>
        </p:nvSpPr>
        <p:spPr>
          <a:xfrm>
            <a:off x="3419872" y="3861048"/>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33" name="正方形/長方形 32"/>
          <p:cNvSpPr/>
          <p:nvPr/>
        </p:nvSpPr>
        <p:spPr>
          <a:xfrm>
            <a:off x="4139952" y="3861048"/>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34" name="正方形/長方形 33"/>
          <p:cNvSpPr/>
          <p:nvPr/>
        </p:nvSpPr>
        <p:spPr>
          <a:xfrm>
            <a:off x="4860032" y="3861048"/>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35" name="正方形/長方形 34"/>
          <p:cNvSpPr/>
          <p:nvPr/>
        </p:nvSpPr>
        <p:spPr>
          <a:xfrm>
            <a:off x="1259632" y="4149080"/>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36" name="正方形/長方形 35"/>
          <p:cNvSpPr/>
          <p:nvPr/>
        </p:nvSpPr>
        <p:spPr>
          <a:xfrm>
            <a:off x="1979712" y="4149080"/>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37" name="正方形/長方形 36"/>
          <p:cNvSpPr/>
          <p:nvPr/>
        </p:nvSpPr>
        <p:spPr>
          <a:xfrm>
            <a:off x="2699792" y="4148485"/>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38" name="正方形/長方形 37"/>
          <p:cNvSpPr/>
          <p:nvPr/>
        </p:nvSpPr>
        <p:spPr>
          <a:xfrm>
            <a:off x="3419624" y="4147295"/>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39" name="正方形/長方形 38"/>
          <p:cNvSpPr/>
          <p:nvPr/>
        </p:nvSpPr>
        <p:spPr>
          <a:xfrm>
            <a:off x="4139704" y="4147295"/>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40" name="正方形/長方形 39"/>
          <p:cNvSpPr/>
          <p:nvPr/>
        </p:nvSpPr>
        <p:spPr>
          <a:xfrm>
            <a:off x="4859784" y="4147295"/>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41" name="正方形/長方形 40"/>
          <p:cNvSpPr/>
          <p:nvPr/>
        </p:nvSpPr>
        <p:spPr>
          <a:xfrm>
            <a:off x="1259632" y="4436517"/>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42" name="正方形/長方形 41"/>
          <p:cNvSpPr/>
          <p:nvPr/>
        </p:nvSpPr>
        <p:spPr>
          <a:xfrm>
            <a:off x="1979712" y="4436517"/>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43" name="正方形/長方形 42"/>
          <p:cNvSpPr/>
          <p:nvPr/>
        </p:nvSpPr>
        <p:spPr>
          <a:xfrm>
            <a:off x="2699792" y="4435922"/>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44" name="正方形/長方形 43"/>
          <p:cNvSpPr/>
          <p:nvPr/>
        </p:nvSpPr>
        <p:spPr>
          <a:xfrm>
            <a:off x="3419624" y="4434732"/>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45" name="正方形/長方形 44"/>
          <p:cNvSpPr/>
          <p:nvPr/>
        </p:nvSpPr>
        <p:spPr>
          <a:xfrm>
            <a:off x="4139704" y="4434732"/>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46" name="正方形/長方形 45"/>
          <p:cNvSpPr/>
          <p:nvPr/>
        </p:nvSpPr>
        <p:spPr>
          <a:xfrm>
            <a:off x="4859784" y="4434732"/>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47" name="正方形/長方形 46"/>
          <p:cNvSpPr/>
          <p:nvPr/>
        </p:nvSpPr>
        <p:spPr>
          <a:xfrm>
            <a:off x="1259632" y="4724549"/>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48" name="正方形/長方形 47"/>
          <p:cNvSpPr/>
          <p:nvPr/>
        </p:nvSpPr>
        <p:spPr>
          <a:xfrm>
            <a:off x="1979712" y="4724549"/>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49" name="正方形/長方形 48"/>
          <p:cNvSpPr/>
          <p:nvPr/>
        </p:nvSpPr>
        <p:spPr>
          <a:xfrm>
            <a:off x="2699792" y="4723954"/>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50" name="正方形/長方形 49"/>
          <p:cNvSpPr/>
          <p:nvPr/>
        </p:nvSpPr>
        <p:spPr>
          <a:xfrm>
            <a:off x="3419624" y="4722764"/>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51" name="正方形/長方形 50"/>
          <p:cNvSpPr/>
          <p:nvPr/>
        </p:nvSpPr>
        <p:spPr>
          <a:xfrm>
            <a:off x="4139704" y="4722764"/>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52" name="正方形/長方形 51"/>
          <p:cNvSpPr/>
          <p:nvPr/>
        </p:nvSpPr>
        <p:spPr>
          <a:xfrm>
            <a:off x="4859784" y="4722764"/>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53" name="正方形/長方形 52"/>
          <p:cNvSpPr/>
          <p:nvPr/>
        </p:nvSpPr>
        <p:spPr>
          <a:xfrm>
            <a:off x="1259632" y="5012581"/>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54" name="正方形/長方形 53"/>
          <p:cNvSpPr/>
          <p:nvPr/>
        </p:nvSpPr>
        <p:spPr>
          <a:xfrm>
            <a:off x="1979712" y="5012581"/>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55" name="正方形/長方形 54"/>
          <p:cNvSpPr/>
          <p:nvPr/>
        </p:nvSpPr>
        <p:spPr>
          <a:xfrm>
            <a:off x="2699792" y="5011986"/>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56" name="正方形/長方形 55"/>
          <p:cNvSpPr/>
          <p:nvPr/>
        </p:nvSpPr>
        <p:spPr>
          <a:xfrm>
            <a:off x="3419624" y="5010796"/>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57" name="正方形/長方形 56"/>
          <p:cNvSpPr/>
          <p:nvPr/>
        </p:nvSpPr>
        <p:spPr>
          <a:xfrm>
            <a:off x="4139704" y="5010796"/>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58" name="正方形/長方形 57"/>
          <p:cNvSpPr/>
          <p:nvPr/>
        </p:nvSpPr>
        <p:spPr>
          <a:xfrm>
            <a:off x="4859784" y="5010796"/>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59" name="1 つの角を丸めた四角形 58"/>
          <p:cNvSpPr/>
          <p:nvPr/>
        </p:nvSpPr>
        <p:spPr>
          <a:xfrm>
            <a:off x="323688" y="1340768"/>
            <a:ext cx="1440000" cy="288000"/>
          </a:xfrm>
          <a:prstGeom prst="snipRoundRect">
            <a:avLst/>
          </a:prstGeom>
          <a:solidFill>
            <a:schemeClr val="bg1"/>
          </a:solidFill>
          <a:ln w="254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26" tIns="45713" rIns="91426" bIns="45713" rtlCol="0" anchor="ctr"/>
          <a:lstStyle/>
          <a:p>
            <a:pPr algn="ctr"/>
            <a:r>
              <a:rPr lang="ja-JP" altLang="en-US" sz="1050" dirty="0" smtClean="0">
                <a:solidFill>
                  <a:schemeClr val="tx1"/>
                </a:solidFill>
                <a:latin typeface="HGPｺﾞｼｯｸM" pitchFamily="50" charset="-128"/>
                <a:ea typeface="HGPｺﾞｼｯｸM" pitchFamily="50" charset="-128"/>
              </a:rPr>
              <a:t>マトリクスウィンドウ</a:t>
            </a:r>
            <a:endParaRPr lang="ja-JP" altLang="en-US" sz="1050" dirty="0">
              <a:solidFill>
                <a:schemeClr val="tx1"/>
              </a:solidFill>
              <a:latin typeface="HGPｺﾞｼｯｸM" pitchFamily="50" charset="-128"/>
              <a:ea typeface="HGPｺﾞｼｯｸM" pitchFamily="50" charset="-128"/>
            </a:endParaRPr>
          </a:p>
        </p:txBody>
      </p:sp>
      <p:sp>
        <p:nvSpPr>
          <p:cNvPr id="60" name="正方形/長方形 59"/>
          <p:cNvSpPr/>
          <p:nvPr/>
        </p:nvSpPr>
        <p:spPr>
          <a:xfrm>
            <a:off x="395536" y="1857473"/>
            <a:ext cx="5184248" cy="493754"/>
          </a:xfrm>
          <a:prstGeom prst="rect">
            <a:avLst/>
          </a:prstGeom>
          <a:solidFill>
            <a:schemeClr val="bg1"/>
          </a:solidFill>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61" name="正方形/長方形 60"/>
          <p:cNvSpPr/>
          <p:nvPr/>
        </p:nvSpPr>
        <p:spPr>
          <a:xfrm>
            <a:off x="1051524" y="1991210"/>
            <a:ext cx="1440000" cy="216000"/>
          </a:xfrm>
          <a:prstGeom prst="rect">
            <a:avLst/>
          </a:prstGeom>
          <a:solidFill>
            <a:schemeClr val="bg1"/>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l"/>
            <a:r>
              <a:rPr lang="ja-JP" altLang="en-US" sz="800" dirty="0" smtClean="0">
                <a:solidFill>
                  <a:schemeClr val="tx1"/>
                </a:solidFill>
                <a:latin typeface="Meiryo UI" pitchFamily="50" charset="-128"/>
                <a:ea typeface="Meiryo UI" pitchFamily="50" charset="-128"/>
                <a:cs typeface="Meiryo UI" pitchFamily="50" charset="-128"/>
              </a:rPr>
              <a:t>本社</a:t>
            </a:r>
            <a:endParaRPr lang="ja-JP" altLang="en-US" sz="800" dirty="0">
              <a:solidFill>
                <a:schemeClr val="tx1"/>
              </a:solidFill>
              <a:latin typeface="Meiryo UI" pitchFamily="50" charset="-128"/>
              <a:ea typeface="Meiryo UI" pitchFamily="50" charset="-128"/>
              <a:cs typeface="Meiryo UI" pitchFamily="50" charset="-128"/>
            </a:endParaRPr>
          </a:p>
        </p:txBody>
      </p:sp>
      <p:sp>
        <p:nvSpPr>
          <p:cNvPr id="62" name="正方形/長方形 61"/>
          <p:cNvSpPr/>
          <p:nvPr/>
        </p:nvSpPr>
        <p:spPr>
          <a:xfrm>
            <a:off x="2275078" y="1991234"/>
            <a:ext cx="216000" cy="216000"/>
          </a:xfrm>
          <a:prstGeom prst="rect">
            <a:avLst/>
          </a:prstGeom>
          <a:solidFill>
            <a:schemeClr val="bg1"/>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ctr"/>
            <a:r>
              <a:rPr lang="ja-JP" altLang="en-US" sz="800" dirty="0">
                <a:solidFill>
                  <a:schemeClr val="tx1"/>
                </a:solidFill>
                <a:latin typeface="Meiryo UI" pitchFamily="50" charset="-128"/>
                <a:ea typeface="Meiryo UI" pitchFamily="50" charset="-128"/>
                <a:cs typeface="Meiryo UI" pitchFamily="50" charset="-128"/>
              </a:rPr>
              <a:t>▼</a:t>
            </a:r>
          </a:p>
        </p:txBody>
      </p:sp>
      <p:sp>
        <p:nvSpPr>
          <p:cNvPr id="63" name="正方形/長方形 62"/>
          <p:cNvSpPr/>
          <p:nvPr/>
        </p:nvSpPr>
        <p:spPr>
          <a:xfrm>
            <a:off x="3780072" y="1991210"/>
            <a:ext cx="1440000" cy="216000"/>
          </a:xfrm>
          <a:prstGeom prst="rect">
            <a:avLst/>
          </a:prstGeom>
          <a:solidFill>
            <a:schemeClr val="bg1"/>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l"/>
            <a:endParaRPr lang="ja-JP" altLang="en-US" sz="800" dirty="0">
              <a:solidFill>
                <a:schemeClr val="tx1"/>
              </a:solidFill>
              <a:latin typeface="Meiryo UI" pitchFamily="50" charset="-128"/>
              <a:ea typeface="Meiryo UI" pitchFamily="50" charset="-128"/>
              <a:cs typeface="Meiryo UI" pitchFamily="50" charset="-128"/>
            </a:endParaRPr>
          </a:p>
        </p:txBody>
      </p:sp>
      <p:sp>
        <p:nvSpPr>
          <p:cNvPr id="64" name="正方形/長方形 63"/>
          <p:cNvSpPr/>
          <p:nvPr/>
        </p:nvSpPr>
        <p:spPr>
          <a:xfrm>
            <a:off x="2692036" y="1991210"/>
            <a:ext cx="1080000" cy="21600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r"/>
            <a:r>
              <a:rPr lang="ja-JP" altLang="en-US" sz="800" dirty="0" smtClean="0">
                <a:solidFill>
                  <a:schemeClr val="tx1"/>
                </a:solidFill>
                <a:latin typeface="HGPｺﾞｼｯｸM" pitchFamily="50" charset="-128"/>
                <a:ea typeface="HGPｺﾞｼｯｸM" pitchFamily="50" charset="-128"/>
              </a:rPr>
              <a:t>納品実績</a:t>
            </a:r>
            <a:endParaRPr lang="ja-JP" altLang="en-US" sz="800" dirty="0">
              <a:solidFill>
                <a:schemeClr val="tx1"/>
              </a:solidFill>
              <a:latin typeface="HGPｺﾞｼｯｸM" pitchFamily="50" charset="-128"/>
              <a:ea typeface="HGPｺﾞｼｯｸM" pitchFamily="50" charset="-128"/>
            </a:endParaRPr>
          </a:p>
        </p:txBody>
      </p:sp>
      <p:sp>
        <p:nvSpPr>
          <p:cNvPr id="65" name="角丸四角形 64"/>
          <p:cNvSpPr/>
          <p:nvPr/>
        </p:nvSpPr>
        <p:spPr>
          <a:xfrm>
            <a:off x="411461" y="2579966"/>
            <a:ext cx="488131" cy="200962"/>
          </a:xfrm>
          <a:prstGeom prst="roundRect">
            <a:avLst/>
          </a:prstGeom>
          <a:gradFill flip="none" rotWithShape="1">
            <a:gsLst>
              <a:gs pos="19000">
                <a:schemeClr val="bg1">
                  <a:lumMod val="95000"/>
                  <a:alpha val="80000"/>
                </a:schemeClr>
              </a:gs>
              <a:gs pos="50000">
                <a:schemeClr val="accent1">
                  <a:tint val="44500"/>
                  <a:satMod val="160000"/>
                </a:schemeClr>
              </a:gs>
              <a:gs pos="100000">
                <a:schemeClr val="accent1">
                  <a:tint val="23500"/>
                  <a:satMod val="160000"/>
                </a:schemeClr>
              </a:gs>
            </a:gsLst>
            <a:lin ang="5400000" scaled="1"/>
            <a:tileRect/>
          </a:gradFill>
          <a:ln w="127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tIns="0" bIns="0" rtlCol="0" anchor="ctr"/>
          <a:lstStyle/>
          <a:p>
            <a:pPr algn="ctr"/>
            <a:r>
              <a:rPr lang="ja-JP" altLang="en-US" sz="800" dirty="0">
                <a:solidFill>
                  <a:schemeClr val="tx1"/>
                </a:solidFill>
                <a:latin typeface="HGPｺﾞｼｯｸM" pitchFamily="50" charset="-128"/>
                <a:ea typeface="HGPｺﾞｼｯｸM" pitchFamily="50" charset="-128"/>
              </a:rPr>
              <a:t>検索</a:t>
            </a:r>
            <a:endParaRPr kumimoji="1" lang="ja-JP" altLang="en-US" sz="800" dirty="0">
              <a:solidFill>
                <a:schemeClr val="tx1"/>
              </a:solidFill>
              <a:latin typeface="HGPｺﾞｼｯｸM" pitchFamily="50" charset="-128"/>
              <a:ea typeface="HGPｺﾞｼｯｸM" pitchFamily="50" charset="-128"/>
            </a:endParaRPr>
          </a:p>
        </p:txBody>
      </p:sp>
      <p:sp>
        <p:nvSpPr>
          <p:cNvPr id="66" name="角丸四角形 65"/>
          <p:cNvSpPr/>
          <p:nvPr/>
        </p:nvSpPr>
        <p:spPr>
          <a:xfrm>
            <a:off x="1059533" y="2567306"/>
            <a:ext cx="488131" cy="200962"/>
          </a:xfrm>
          <a:prstGeom prst="roundRect">
            <a:avLst/>
          </a:prstGeom>
          <a:gradFill flip="none" rotWithShape="1">
            <a:gsLst>
              <a:gs pos="19000">
                <a:schemeClr val="bg1">
                  <a:lumMod val="95000"/>
                  <a:alpha val="80000"/>
                </a:schemeClr>
              </a:gs>
              <a:gs pos="50000">
                <a:schemeClr val="accent1">
                  <a:tint val="44500"/>
                  <a:satMod val="160000"/>
                </a:schemeClr>
              </a:gs>
              <a:gs pos="100000">
                <a:schemeClr val="accent1">
                  <a:tint val="23500"/>
                  <a:satMod val="160000"/>
                </a:schemeClr>
              </a:gs>
            </a:gsLst>
            <a:lin ang="5400000" scaled="1"/>
            <a:tileRect/>
          </a:gradFill>
          <a:ln w="127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tIns="0" bIns="0" rtlCol="0" anchor="ctr"/>
          <a:lstStyle/>
          <a:p>
            <a:pPr algn="ctr"/>
            <a:r>
              <a:rPr kumimoji="1" lang="ja-JP" altLang="en-US" sz="800" dirty="0" smtClean="0">
                <a:solidFill>
                  <a:schemeClr val="tx1"/>
                </a:solidFill>
                <a:latin typeface="HGPｺﾞｼｯｸM" pitchFamily="50" charset="-128"/>
                <a:ea typeface="HGPｺﾞｼｯｸM" pitchFamily="50" charset="-128"/>
              </a:rPr>
              <a:t>保存</a:t>
            </a:r>
            <a:endParaRPr kumimoji="1" lang="ja-JP" altLang="en-US" sz="800" dirty="0">
              <a:solidFill>
                <a:schemeClr val="tx1"/>
              </a:solidFill>
              <a:latin typeface="HGPｺﾞｼｯｸM" pitchFamily="50" charset="-128"/>
              <a:ea typeface="HGPｺﾞｼｯｸM" pitchFamily="50" charset="-128"/>
            </a:endParaRPr>
          </a:p>
        </p:txBody>
      </p:sp>
      <p:pic>
        <p:nvPicPr>
          <p:cNvPr id="67" name="図 6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028232" y="2004702"/>
            <a:ext cx="209550" cy="209550"/>
          </a:xfrm>
          <a:prstGeom prst="rect">
            <a:avLst/>
          </a:prstGeom>
        </p:spPr>
      </p:pic>
      <p:sp>
        <p:nvSpPr>
          <p:cNvPr id="68" name="正方形/長方形 67"/>
          <p:cNvSpPr/>
          <p:nvPr/>
        </p:nvSpPr>
        <p:spPr>
          <a:xfrm>
            <a:off x="755576" y="1772784"/>
            <a:ext cx="648072" cy="196832"/>
          </a:xfrm>
          <a:prstGeom prst="rect">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r>
              <a:rPr lang="ja-JP" altLang="en-US" sz="800" dirty="0" smtClean="0">
                <a:solidFill>
                  <a:schemeClr val="tx1"/>
                </a:solidFill>
                <a:latin typeface="HGPｺﾞｼｯｸM" pitchFamily="50" charset="-128"/>
                <a:ea typeface="HGPｺﾞｼｯｸM" pitchFamily="50" charset="-128"/>
              </a:rPr>
              <a:t>検索条件</a:t>
            </a:r>
            <a:endParaRPr lang="ja-JP" altLang="en-US" sz="800" dirty="0">
              <a:solidFill>
                <a:schemeClr val="tx1"/>
              </a:solidFill>
              <a:latin typeface="HGPｺﾞｼｯｸM" pitchFamily="50" charset="-128"/>
              <a:ea typeface="HGPｺﾞｼｯｸM" pitchFamily="50" charset="-128"/>
            </a:endParaRPr>
          </a:p>
        </p:txBody>
      </p:sp>
      <p:sp>
        <p:nvSpPr>
          <p:cNvPr id="69" name="角丸四角形 68"/>
          <p:cNvSpPr/>
          <p:nvPr/>
        </p:nvSpPr>
        <p:spPr>
          <a:xfrm>
            <a:off x="1707605" y="2564904"/>
            <a:ext cx="488131" cy="200962"/>
          </a:xfrm>
          <a:prstGeom prst="roundRect">
            <a:avLst/>
          </a:prstGeom>
          <a:gradFill flip="none" rotWithShape="1">
            <a:gsLst>
              <a:gs pos="19000">
                <a:schemeClr val="bg1">
                  <a:lumMod val="95000"/>
                  <a:alpha val="80000"/>
                </a:schemeClr>
              </a:gs>
              <a:gs pos="50000">
                <a:schemeClr val="accent1">
                  <a:tint val="44500"/>
                  <a:satMod val="160000"/>
                </a:schemeClr>
              </a:gs>
              <a:gs pos="100000">
                <a:schemeClr val="accent1">
                  <a:tint val="23500"/>
                  <a:satMod val="160000"/>
                </a:schemeClr>
              </a:gs>
            </a:gsLst>
            <a:lin ang="5400000" scaled="1"/>
            <a:tileRect/>
          </a:gradFill>
          <a:ln w="127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tIns="0" bIns="0" rtlCol="0" anchor="ctr"/>
          <a:lstStyle/>
          <a:p>
            <a:pPr algn="ctr"/>
            <a:r>
              <a:rPr lang="ja-JP" altLang="en-US" sz="800" dirty="0">
                <a:solidFill>
                  <a:schemeClr val="tx1"/>
                </a:solidFill>
                <a:latin typeface="HGPｺﾞｼｯｸM" pitchFamily="50" charset="-128"/>
                <a:ea typeface="HGPｺﾞｼｯｸM" pitchFamily="50" charset="-128"/>
              </a:rPr>
              <a:t>登録</a:t>
            </a:r>
            <a:endParaRPr kumimoji="1" lang="ja-JP" altLang="en-US" sz="800" dirty="0">
              <a:solidFill>
                <a:schemeClr val="tx1"/>
              </a:solidFill>
              <a:latin typeface="HGPｺﾞｼｯｸM" pitchFamily="50" charset="-128"/>
              <a:ea typeface="HGPｺﾞｼｯｸM" pitchFamily="50" charset="-128"/>
            </a:endParaRPr>
          </a:p>
        </p:txBody>
      </p:sp>
      <p:sp>
        <p:nvSpPr>
          <p:cNvPr id="70" name="角丸四角形 69"/>
          <p:cNvSpPr/>
          <p:nvPr/>
        </p:nvSpPr>
        <p:spPr>
          <a:xfrm>
            <a:off x="2339752" y="2564904"/>
            <a:ext cx="488131" cy="200962"/>
          </a:xfrm>
          <a:prstGeom prst="roundRect">
            <a:avLst/>
          </a:prstGeom>
          <a:gradFill flip="none" rotWithShape="1">
            <a:gsLst>
              <a:gs pos="19000">
                <a:schemeClr val="bg1">
                  <a:lumMod val="95000"/>
                  <a:alpha val="80000"/>
                </a:schemeClr>
              </a:gs>
              <a:gs pos="50000">
                <a:schemeClr val="accent1">
                  <a:tint val="44500"/>
                  <a:satMod val="160000"/>
                </a:schemeClr>
              </a:gs>
              <a:gs pos="100000">
                <a:schemeClr val="accent1">
                  <a:tint val="23500"/>
                  <a:satMod val="160000"/>
                </a:schemeClr>
              </a:gs>
            </a:gsLst>
            <a:lin ang="5400000" scaled="1"/>
            <a:tileRect/>
          </a:gradFill>
          <a:ln w="127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tIns="0" bIns="0" rtlCol="0" anchor="ctr"/>
          <a:lstStyle/>
          <a:p>
            <a:pPr algn="ctr"/>
            <a:r>
              <a:rPr kumimoji="1" lang="ja-JP" altLang="en-US" sz="600" dirty="0" smtClean="0">
                <a:solidFill>
                  <a:schemeClr val="tx1"/>
                </a:solidFill>
                <a:latin typeface="HGPｺﾞｼｯｸM" pitchFamily="50" charset="-128"/>
                <a:ea typeface="HGPｺﾞｼｯｸM" pitchFamily="50" charset="-128"/>
              </a:rPr>
              <a:t>プロセス</a:t>
            </a:r>
            <a:endParaRPr kumimoji="1" lang="ja-JP" altLang="en-US" sz="600" dirty="0">
              <a:solidFill>
                <a:schemeClr val="tx1"/>
              </a:solidFill>
              <a:latin typeface="HGPｺﾞｼｯｸM" pitchFamily="50" charset="-128"/>
              <a:ea typeface="HGPｺﾞｼｯｸM" pitchFamily="50" charset="-128"/>
            </a:endParaRPr>
          </a:p>
        </p:txBody>
      </p:sp>
      <p:sp>
        <p:nvSpPr>
          <p:cNvPr id="71" name="角丸四角形 70"/>
          <p:cNvSpPr/>
          <p:nvPr/>
        </p:nvSpPr>
        <p:spPr>
          <a:xfrm>
            <a:off x="251520" y="1772784"/>
            <a:ext cx="5472608" cy="651077"/>
          </a:xfrm>
          <a:prstGeom prst="roundRect">
            <a:avLst>
              <a:gd name="adj" fmla="val 8258"/>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2" name="角丸四角形 71"/>
          <p:cNvSpPr/>
          <p:nvPr/>
        </p:nvSpPr>
        <p:spPr>
          <a:xfrm>
            <a:off x="251520" y="2489892"/>
            <a:ext cx="5472608" cy="378052"/>
          </a:xfrm>
          <a:prstGeom prst="roundRect">
            <a:avLst>
              <a:gd name="adj" fmla="val 8258"/>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3" name="角丸四角形 72"/>
          <p:cNvSpPr/>
          <p:nvPr/>
        </p:nvSpPr>
        <p:spPr>
          <a:xfrm>
            <a:off x="251520" y="2906931"/>
            <a:ext cx="5472608" cy="2672029"/>
          </a:xfrm>
          <a:prstGeom prst="roundRect">
            <a:avLst>
              <a:gd name="adj" fmla="val 2592"/>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4" name="強調線吹き出し 1 (枠付き) 73"/>
          <p:cNvSpPr/>
          <p:nvPr/>
        </p:nvSpPr>
        <p:spPr>
          <a:xfrm>
            <a:off x="6156176" y="1268760"/>
            <a:ext cx="2880320" cy="1221132"/>
          </a:xfrm>
          <a:prstGeom prst="accentBorderCallout1">
            <a:avLst>
              <a:gd name="adj1" fmla="val 18750"/>
              <a:gd name="adj2" fmla="val -8333"/>
              <a:gd name="adj3" fmla="val 58276"/>
              <a:gd name="adj4" fmla="val -14786"/>
            </a:avLst>
          </a:prstGeom>
          <a:solidFill>
            <a:schemeClr val="bg1"/>
          </a:solidFill>
          <a:ln>
            <a:solidFill>
              <a:srgbClr val="FF0000"/>
            </a:solidFill>
            <a:headEnd type="none"/>
            <a:tailEnd type="ova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kumimoji="1" lang="en-US" altLang="ja-JP" sz="1200" dirty="0" smtClean="0">
                <a:solidFill>
                  <a:schemeClr val="tx1"/>
                </a:solidFill>
              </a:rPr>
              <a:t>【</a:t>
            </a:r>
            <a:r>
              <a:rPr kumimoji="1" lang="ja-JP" altLang="en-US" sz="1200" dirty="0" smtClean="0">
                <a:solidFill>
                  <a:schemeClr val="tx1"/>
                </a:solidFill>
              </a:rPr>
              <a:t>検索フィールド領域</a:t>
            </a:r>
            <a:r>
              <a:rPr kumimoji="1" lang="en-US" altLang="ja-JP" sz="1200" dirty="0" smtClean="0">
                <a:solidFill>
                  <a:schemeClr val="tx1"/>
                </a:solidFill>
              </a:rPr>
              <a:t>】</a:t>
            </a:r>
          </a:p>
          <a:p>
            <a:pPr marL="171450" indent="-171450" algn="just">
              <a:buFont typeface="Arial" panose="020B0604020202020204" pitchFamily="34" charset="0"/>
              <a:buChar char="•"/>
            </a:pPr>
            <a:r>
              <a:rPr lang="ja-JP" altLang="en-US" sz="1200" dirty="0" smtClean="0">
                <a:solidFill>
                  <a:schemeClr val="tx1"/>
                </a:solidFill>
              </a:rPr>
              <a:t>検索フィールドの設定情報をもとに自動作成する。必須が</a:t>
            </a:r>
            <a:r>
              <a:rPr lang="en-US" altLang="ja-JP" sz="1200" dirty="0" smtClean="0">
                <a:solidFill>
                  <a:schemeClr val="tx1"/>
                </a:solidFill>
              </a:rPr>
              <a:t>ON</a:t>
            </a:r>
            <a:r>
              <a:rPr lang="ja-JP" altLang="en-US" sz="1200" dirty="0" smtClean="0">
                <a:solidFill>
                  <a:schemeClr val="tx1"/>
                </a:solidFill>
              </a:rPr>
              <a:t>のフィールドに入力が無い場合は、ラベルを赤くする。</a:t>
            </a:r>
            <a:endParaRPr lang="en-US" altLang="ja-JP" sz="1200" dirty="0" smtClean="0">
              <a:solidFill>
                <a:schemeClr val="tx1"/>
              </a:solidFill>
            </a:endParaRPr>
          </a:p>
          <a:p>
            <a:pPr marL="171450" indent="-171450" algn="just">
              <a:buFont typeface="Arial" panose="020B0604020202020204" pitchFamily="34" charset="0"/>
              <a:buChar char="•"/>
            </a:pPr>
            <a:r>
              <a:rPr kumimoji="1" lang="en-US" altLang="ja-JP" sz="1200" dirty="0" smtClean="0">
                <a:solidFill>
                  <a:schemeClr val="tx1"/>
                </a:solidFill>
              </a:rPr>
              <a:t>2</a:t>
            </a:r>
            <a:r>
              <a:rPr kumimoji="1" lang="ja-JP" altLang="en-US" sz="1200" dirty="0" smtClean="0">
                <a:solidFill>
                  <a:schemeClr val="tx1"/>
                </a:solidFill>
              </a:rPr>
              <a:t>検索フィールド毎に改行する</a:t>
            </a:r>
            <a:endParaRPr kumimoji="1" lang="ja-JP" altLang="en-US" sz="1200" dirty="0">
              <a:solidFill>
                <a:schemeClr val="tx1"/>
              </a:solidFill>
            </a:endParaRPr>
          </a:p>
        </p:txBody>
      </p:sp>
      <p:sp>
        <p:nvSpPr>
          <p:cNvPr id="75" name="強調線吹き出し 1 (枠付き) 74"/>
          <p:cNvSpPr/>
          <p:nvPr/>
        </p:nvSpPr>
        <p:spPr>
          <a:xfrm>
            <a:off x="6156176" y="2567908"/>
            <a:ext cx="2880320" cy="2949324"/>
          </a:xfrm>
          <a:prstGeom prst="accentBorderCallout1">
            <a:avLst>
              <a:gd name="adj1" fmla="val 18750"/>
              <a:gd name="adj2" fmla="val -8333"/>
              <a:gd name="adj3" fmla="val 5833"/>
              <a:gd name="adj4" fmla="val -14786"/>
            </a:avLst>
          </a:prstGeom>
          <a:solidFill>
            <a:schemeClr val="bg1"/>
          </a:solidFill>
          <a:ln>
            <a:solidFill>
              <a:srgbClr val="FF0000"/>
            </a:solidFill>
            <a:headEnd type="none"/>
            <a:tailEnd type="ova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kumimoji="1" lang="en-US" altLang="ja-JP" sz="1200" dirty="0" smtClean="0">
                <a:solidFill>
                  <a:schemeClr val="tx1"/>
                </a:solidFill>
              </a:rPr>
              <a:t>【</a:t>
            </a:r>
            <a:r>
              <a:rPr lang="ja-JP" altLang="en-US" sz="1200" dirty="0" smtClean="0">
                <a:solidFill>
                  <a:schemeClr val="tx1"/>
                </a:solidFill>
              </a:rPr>
              <a:t>操作ボタン</a:t>
            </a:r>
            <a:r>
              <a:rPr kumimoji="1" lang="ja-JP" altLang="en-US" sz="1200" dirty="0" smtClean="0">
                <a:solidFill>
                  <a:schemeClr val="tx1"/>
                </a:solidFill>
              </a:rPr>
              <a:t>領域</a:t>
            </a:r>
            <a:r>
              <a:rPr kumimoji="1" lang="en-US" altLang="ja-JP" sz="1200" dirty="0" smtClean="0">
                <a:solidFill>
                  <a:schemeClr val="tx1"/>
                </a:solidFill>
              </a:rPr>
              <a:t>】</a:t>
            </a:r>
          </a:p>
          <a:p>
            <a:pPr marL="171450" indent="-171450" algn="just">
              <a:buFont typeface="Arial" panose="020B0604020202020204" pitchFamily="34" charset="0"/>
              <a:buChar char="•"/>
            </a:pPr>
            <a:r>
              <a:rPr kumimoji="1" lang="ja-JP" altLang="en-US" sz="1200" b="1" u="sng" dirty="0" smtClean="0">
                <a:solidFill>
                  <a:schemeClr val="tx1"/>
                </a:solidFill>
              </a:rPr>
              <a:t>検索</a:t>
            </a:r>
            <a:r>
              <a:rPr lang="ja-JP" altLang="en-US" sz="1200" dirty="0" smtClean="0">
                <a:solidFill>
                  <a:schemeClr val="tx1"/>
                </a:solidFill>
              </a:rPr>
              <a:t>・・・クリックすると、検索フィールドの条件に合致するレコードを検索し、編集領域へ表示する</a:t>
            </a:r>
            <a:r>
              <a:rPr lang="ja-JP" altLang="en-US" sz="1200" dirty="0">
                <a:solidFill>
                  <a:schemeClr val="tx1"/>
                </a:solidFill>
              </a:rPr>
              <a:t>。</a:t>
            </a:r>
            <a:endParaRPr lang="en-US" altLang="ja-JP" sz="1200" dirty="0" smtClean="0">
              <a:solidFill>
                <a:schemeClr val="tx1"/>
              </a:solidFill>
            </a:endParaRPr>
          </a:p>
          <a:p>
            <a:pPr marL="171450" indent="-171450" algn="just">
              <a:buFont typeface="Arial" panose="020B0604020202020204" pitchFamily="34" charset="0"/>
              <a:buChar char="•"/>
            </a:pPr>
            <a:r>
              <a:rPr lang="ja-JP" altLang="en-US" sz="1200" b="1" u="sng" dirty="0" smtClean="0">
                <a:solidFill>
                  <a:schemeClr val="tx1"/>
                </a:solidFill>
              </a:rPr>
              <a:t>保存</a:t>
            </a:r>
            <a:r>
              <a:rPr lang="ja-JP" altLang="en-US" sz="1200" dirty="0" smtClean="0">
                <a:solidFill>
                  <a:schemeClr val="tx1"/>
                </a:solidFill>
              </a:rPr>
              <a:t>・・・編集した内容を保存する。保存処理するのは編集されたデータののみ。</a:t>
            </a:r>
            <a:endParaRPr lang="en-US" altLang="ja-JP" sz="1200" dirty="0" smtClean="0">
              <a:solidFill>
                <a:schemeClr val="tx1"/>
              </a:solidFill>
            </a:endParaRPr>
          </a:p>
          <a:p>
            <a:pPr marL="171450" indent="-171450" algn="just">
              <a:buFont typeface="Arial" panose="020B0604020202020204" pitchFamily="34" charset="0"/>
              <a:buChar char="•"/>
            </a:pPr>
            <a:r>
              <a:rPr kumimoji="1" lang="ja-JP" altLang="en-US" sz="1200" b="1" u="sng" dirty="0" smtClean="0">
                <a:solidFill>
                  <a:schemeClr val="tx1"/>
                </a:solidFill>
              </a:rPr>
              <a:t>登録</a:t>
            </a:r>
            <a:r>
              <a:rPr kumimoji="1" lang="ja-JP" altLang="en-US" sz="1200" dirty="0" smtClean="0">
                <a:solidFill>
                  <a:schemeClr val="tx1"/>
                </a:solidFill>
              </a:rPr>
              <a:t>・・・クイック入力の</a:t>
            </a:r>
            <a:r>
              <a:rPr lang="ja-JP" altLang="en-US" sz="1200" dirty="0" smtClean="0">
                <a:solidFill>
                  <a:schemeClr val="tx1"/>
                </a:solidFill>
              </a:rPr>
              <a:t>ポップアップウィンドウが表示され新規にデータを登録する事ができる。その検索フィールドの値は初期値として設定され変更する事はできない。登録後は編集領域をリフレッシュする。</a:t>
            </a:r>
            <a:endParaRPr lang="en-US" altLang="ja-JP" sz="1200" dirty="0" smtClean="0">
              <a:solidFill>
                <a:schemeClr val="tx1"/>
              </a:solidFill>
            </a:endParaRPr>
          </a:p>
          <a:p>
            <a:pPr marL="171450" indent="-171450" algn="just">
              <a:buFont typeface="Arial" panose="020B0604020202020204" pitchFamily="34" charset="0"/>
              <a:buChar char="•"/>
            </a:pPr>
            <a:r>
              <a:rPr kumimoji="1" lang="ja-JP" altLang="en-US" sz="1200" b="1" u="sng" dirty="0" smtClean="0">
                <a:solidFill>
                  <a:schemeClr val="tx1"/>
                </a:solidFill>
              </a:rPr>
              <a:t>プロセス</a:t>
            </a:r>
            <a:r>
              <a:rPr lang="ja-JP" altLang="en-US" sz="1200" dirty="0" smtClean="0">
                <a:solidFill>
                  <a:schemeClr val="tx1"/>
                </a:solidFill>
              </a:rPr>
              <a:t>・・・マトリクスウィンドウの作成もととなったタブに割当たっているプロセスを実行する事ができる（</a:t>
            </a:r>
            <a:r>
              <a:rPr lang="en-US" altLang="ja-JP" sz="1200" b="1" dirty="0" smtClean="0">
                <a:solidFill>
                  <a:srgbClr val="FF3300"/>
                </a:solidFill>
              </a:rPr>
              <a:t>※</a:t>
            </a:r>
            <a:r>
              <a:rPr lang="ja-JP" altLang="en-US" sz="1200" b="1" dirty="0" smtClean="0">
                <a:solidFill>
                  <a:srgbClr val="FF3300"/>
                </a:solidFill>
              </a:rPr>
              <a:t>未実装</a:t>
            </a:r>
            <a:r>
              <a:rPr lang="ja-JP" altLang="en-US" sz="1200" dirty="0" smtClean="0">
                <a:solidFill>
                  <a:schemeClr val="tx1"/>
                </a:solidFill>
              </a:rPr>
              <a:t>）。</a:t>
            </a:r>
            <a:endParaRPr kumimoji="1" lang="en-US" altLang="ja-JP" sz="1200" dirty="0" smtClean="0">
              <a:solidFill>
                <a:schemeClr val="tx1"/>
              </a:solidFill>
            </a:endParaRPr>
          </a:p>
        </p:txBody>
      </p:sp>
      <p:sp>
        <p:nvSpPr>
          <p:cNvPr id="76" name="強調線吹き出し 1 (枠付き) 75"/>
          <p:cNvSpPr/>
          <p:nvPr/>
        </p:nvSpPr>
        <p:spPr>
          <a:xfrm>
            <a:off x="715974" y="5727256"/>
            <a:ext cx="8287460" cy="807011"/>
          </a:xfrm>
          <a:prstGeom prst="accentBorderCallout1">
            <a:avLst>
              <a:gd name="adj1" fmla="val 21001"/>
              <a:gd name="adj2" fmla="val -1830"/>
              <a:gd name="adj3" fmla="val -16678"/>
              <a:gd name="adj4" fmla="val -4191"/>
            </a:avLst>
          </a:prstGeom>
          <a:solidFill>
            <a:schemeClr val="bg1"/>
          </a:solidFill>
          <a:ln>
            <a:solidFill>
              <a:srgbClr val="FF0000"/>
            </a:solidFill>
            <a:headEnd type="none"/>
            <a:tailEnd type="ova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kumimoji="1" lang="en-US" altLang="ja-JP" sz="1200" dirty="0" smtClean="0">
                <a:solidFill>
                  <a:schemeClr val="tx1"/>
                </a:solidFill>
              </a:rPr>
              <a:t>【</a:t>
            </a:r>
            <a:r>
              <a:rPr lang="ja-JP" altLang="en-US" sz="1200" dirty="0">
                <a:solidFill>
                  <a:schemeClr val="tx1"/>
                </a:solidFill>
              </a:rPr>
              <a:t>編集</a:t>
            </a:r>
            <a:r>
              <a:rPr kumimoji="1" lang="ja-JP" altLang="en-US" sz="1200" dirty="0" smtClean="0">
                <a:solidFill>
                  <a:schemeClr val="tx1"/>
                </a:solidFill>
              </a:rPr>
              <a:t>領域</a:t>
            </a:r>
            <a:r>
              <a:rPr kumimoji="1" lang="en-US" altLang="ja-JP" sz="1200" dirty="0" smtClean="0">
                <a:solidFill>
                  <a:schemeClr val="tx1"/>
                </a:solidFill>
              </a:rPr>
              <a:t>】</a:t>
            </a:r>
          </a:p>
          <a:p>
            <a:pPr marL="171450" indent="-171450" algn="just">
              <a:buFont typeface="Arial" panose="020B0604020202020204" pitchFamily="34" charset="0"/>
              <a:buChar char="•"/>
            </a:pPr>
            <a:r>
              <a:rPr kumimoji="1" lang="ja-JP" altLang="en-US" sz="1200" dirty="0" smtClean="0">
                <a:solidFill>
                  <a:schemeClr val="tx1"/>
                </a:solidFill>
              </a:rPr>
              <a:t>マトリクスウィンドウの設定画面の情報をもとに、編集領域を作成する。</a:t>
            </a:r>
            <a:endParaRPr kumimoji="1" lang="en-US" altLang="ja-JP" sz="1200" dirty="0" smtClean="0">
              <a:solidFill>
                <a:schemeClr val="tx1"/>
              </a:solidFill>
            </a:endParaRPr>
          </a:p>
          <a:p>
            <a:pPr marL="171450" indent="-171450" algn="just">
              <a:buFont typeface="Arial" panose="020B0604020202020204" pitchFamily="34" charset="0"/>
              <a:buChar char="•"/>
            </a:pPr>
            <a:r>
              <a:rPr kumimoji="1" lang="ja-JP" altLang="en-US" sz="1200" dirty="0" smtClean="0">
                <a:solidFill>
                  <a:schemeClr val="tx1"/>
                </a:solidFill>
              </a:rPr>
              <a:t>編集フィールドはいくつでも定義する事ができる。表示するフィールドの種類も特に制限はなく、プロセスを実行するためのボタンも配置できる。</a:t>
            </a:r>
            <a:endParaRPr kumimoji="1" lang="en-US" altLang="ja-JP" sz="1200" dirty="0" smtClean="0">
              <a:solidFill>
                <a:schemeClr val="tx1"/>
              </a:solidFill>
            </a:endParaRPr>
          </a:p>
        </p:txBody>
      </p:sp>
    </p:spTree>
    <p:extLst>
      <p:ext uri="{BB962C8B-B14F-4D97-AF65-F5344CB8AC3E}">
        <p14:creationId xmlns:p14="http://schemas.microsoft.com/office/powerpoint/2010/main" val="19951793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altLang="ja-JP" dirty="0"/>
              <a:t>【</a:t>
            </a:r>
            <a:r>
              <a:rPr lang="ja-JP" altLang="en-US" dirty="0"/>
              <a:t>概要設計</a:t>
            </a:r>
            <a:r>
              <a:rPr lang="en-US" altLang="ja-JP" dirty="0"/>
              <a:t>】</a:t>
            </a:r>
            <a:r>
              <a:rPr lang="ja-JP" altLang="en-US" dirty="0"/>
              <a:t>マトリクスウィンドウ</a:t>
            </a:r>
            <a:endParaRPr kumimoji="1" lang="ja-JP" altLang="en-US" dirty="0"/>
          </a:p>
        </p:txBody>
      </p:sp>
      <p:sp>
        <p:nvSpPr>
          <p:cNvPr id="4" name="角丸四角形 3"/>
          <p:cNvSpPr/>
          <p:nvPr/>
        </p:nvSpPr>
        <p:spPr bwMode="auto">
          <a:xfrm>
            <a:off x="251520" y="548680"/>
            <a:ext cx="8641655" cy="576263"/>
          </a:xfrm>
          <a:prstGeom prst="roundRect">
            <a:avLst/>
          </a:prstGeom>
          <a:gradFill flip="none" rotWithShape="1">
            <a:gsLst>
              <a:gs pos="0">
                <a:schemeClr val="bg1">
                  <a:lumMod val="75000"/>
                </a:schemeClr>
              </a:gs>
              <a:gs pos="17999">
                <a:schemeClr val="bg1">
                  <a:lumMod val="85000"/>
                </a:schemeClr>
              </a:gs>
              <a:gs pos="36000">
                <a:schemeClr val="bg1"/>
              </a:gs>
              <a:gs pos="61000">
                <a:schemeClr val="bg1"/>
              </a:gs>
              <a:gs pos="82001">
                <a:schemeClr val="bg1">
                  <a:lumMod val="85000"/>
                </a:schemeClr>
              </a:gs>
              <a:gs pos="100000">
                <a:schemeClr val="bg1">
                  <a:lumMod val="75000"/>
                </a:schemeClr>
              </a:gs>
            </a:gsLst>
            <a:lin ang="5400000" scaled="0"/>
            <a:tileRect/>
          </a:gradFill>
          <a:ln w="15875" cap="flat" cmpd="sng" algn="ctr">
            <a:solidFill>
              <a:srgbClr val="C0C0C0"/>
            </a:solidFill>
            <a:prstDash val="solid"/>
            <a:round/>
            <a:headEnd type="none" w="med" len="med"/>
            <a:tailEnd type="none" w="med" len="med"/>
          </a:ln>
          <a:effectLst/>
        </p:spPr>
        <p:txBody>
          <a:bodyPr anchor="ctr"/>
          <a:lstStyle/>
          <a:p>
            <a:pPr indent="536575" algn="l">
              <a:defRPr/>
            </a:pPr>
            <a:r>
              <a:rPr lang="ja-JP" altLang="en-US" sz="1800" b="1" dirty="0" smtClean="0">
                <a:solidFill>
                  <a:schemeClr val="tx2">
                    <a:lumMod val="75000"/>
                  </a:schemeClr>
                </a:solidFill>
                <a:latin typeface="メイリオ" panose="020B0604030504040204" pitchFamily="50" charset="-128"/>
                <a:ea typeface="メイリオ" panose="020B0604030504040204" pitchFamily="50" charset="-128"/>
                <a:cs typeface="メイリオ" panose="020B0604030504040204" pitchFamily="50" charset="-128"/>
              </a:rPr>
              <a:t>コールアウトについて（マトリクスウィンドウ専用コールアウト）</a:t>
            </a:r>
            <a:endParaRPr lang="ja-JP" altLang="en-US" sz="1800" b="1" dirty="0">
              <a:solidFill>
                <a:schemeClr val="tx2">
                  <a:lumMod val="75000"/>
                </a:schemeClr>
              </a:solidFill>
              <a:latin typeface="メイリオ" panose="020B0604030504040204" pitchFamily="50" charset="-128"/>
              <a:ea typeface="メイリオ" panose="020B0604030504040204" pitchFamily="50" charset="-128"/>
              <a:cs typeface="メイリオ" panose="020B0604030504040204" pitchFamily="50" charset="-128"/>
            </a:endParaRPr>
          </a:p>
        </p:txBody>
      </p:sp>
      <p:pic>
        <p:nvPicPr>
          <p:cNvPr id="5" name="図 4"/>
          <p:cNvPicPr>
            <a:picLocks noChangeAspect="1"/>
          </p:cNvPicPr>
          <p:nvPr/>
        </p:nvPicPr>
        <p:blipFill rotWithShape="1">
          <a:blip r:embed="rId2">
            <a:extLst>
              <a:ext uri="{28A0092B-C50C-407E-A947-70E740481C1C}">
                <a14:useLocalDpi xmlns:a14="http://schemas.microsoft.com/office/drawing/2010/main" val="0"/>
              </a:ext>
            </a:extLst>
          </a:blip>
          <a:srcRect l="17662" r="22278" b="29046"/>
          <a:stretch/>
        </p:blipFill>
        <p:spPr>
          <a:xfrm>
            <a:off x="322569" y="593714"/>
            <a:ext cx="433195" cy="479334"/>
          </a:xfrm>
          <a:prstGeom prst="rect">
            <a:avLst/>
          </a:prstGeom>
        </p:spPr>
      </p:pic>
      <p:sp>
        <p:nvSpPr>
          <p:cNvPr id="6" name="コンテンツ プレースホルダー 2"/>
          <p:cNvSpPr txBox="1">
            <a:spLocks/>
          </p:cNvSpPr>
          <p:nvPr/>
        </p:nvSpPr>
        <p:spPr>
          <a:xfrm>
            <a:off x="250129" y="1121152"/>
            <a:ext cx="8642351" cy="72367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ja-JP"/>
            </a:defPPr>
            <a:lvl1pPr marL="0" indent="0" algn="just" eaLnBrk="1" hangingPunct="1">
              <a:lnSpc>
                <a:spcPct val="120000"/>
              </a:lnSpc>
              <a:spcBef>
                <a:spcPts val="1200"/>
              </a:spcBef>
              <a:buNone/>
              <a:defRPr sz="1800" kern="0">
                <a:latin typeface="メイリオ" panose="020B0604030504040204" pitchFamily="50" charset="-128"/>
                <a:ea typeface="メイリオ" panose="020B0604030504040204" pitchFamily="50" charset="-128"/>
                <a:cs typeface="メイリオ" panose="020B0604030504040204" pitchFamily="50" charset="-128"/>
              </a:defRPr>
            </a:lvl1pPr>
            <a:lvl2pPr>
              <a:defRPr>
                <a:solidFill>
                  <a:schemeClr val="lt1"/>
                </a:solidFill>
                <a:latin typeface="+mn-lt"/>
                <a:ea typeface="+mn-ea"/>
              </a:defRPr>
            </a:lvl2pPr>
            <a:lvl3pPr>
              <a:defRPr>
                <a:solidFill>
                  <a:schemeClr val="lt1"/>
                </a:solidFill>
                <a:latin typeface="+mn-lt"/>
                <a:ea typeface="+mn-ea"/>
              </a:defRPr>
            </a:lvl3pPr>
            <a:lvl4pPr>
              <a:defRPr>
                <a:solidFill>
                  <a:schemeClr val="lt1"/>
                </a:solidFill>
                <a:latin typeface="+mn-lt"/>
                <a:ea typeface="+mn-ea"/>
              </a:defRPr>
            </a:lvl4pPr>
            <a:lvl5pPr>
              <a:defRPr>
                <a:solidFill>
                  <a:schemeClr val="lt1"/>
                </a:solidFill>
                <a:latin typeface="+mn-lt"/>
                <a:ea typeface="+mn-ea"/>
              </a:defRPr>
            </a:lvl5pPr>
            <a:lvl6pPr>
              <a:defRPr>
                <a:solidFill>
                  <a:schemeClr val="lt1"/>
                </a:solidFill>
                <a:latin typeface="+mn-lt"/>
                <a:ea typeface="+mn-ea"/>
              </a:defRPr>
            </a:lvl6pPr>
            <a:lvl7pPr>
              <a:defRPr>
                <a:solidFill>
                  <a:schemeClr val="lt1"/>
                </a:solidFill>
                <a:latin typeface="+mn-lt"/>
                <a:ea typeface="+mn-ea"/>
              </a:defRPr>
            </a:lvl7pPr>
            <a:lvl8pPr>
              <a:defRPr>
                <a:solidFill>
                  <a:schemeClr val="lt1"/>
                </a:solidFill>
                <a:latin typeface="+mn-lt"/>
                <a:ea typeface="+mn-ea"/>
              </a:defRPr>
            </a:lvl8pPr>
            <a:lvl9pPr>
              <a:defRPr>
                <a:solidFill>
                  <a:schemeClr val="lt1"/>
                </a:solidFill>
                <a:latin typeface="+mn-lt"/>
                <a:ea typeface="+mn-ea"/>
              </a:defRPr>
            </a:lvl9pPr>
          </a:lstStyle>
          <a:p>
            <a:r>
              <a:rPr lang="ja-JP" altLang="en-US" sz="1600" dirty="0">
                <a:solidFill>
                  <a:schemeClr val="tx1"/>
                </a:solidFill>
              </a:rPr>
              <a:t>　</a:t>
            </a:r>
            <a:r>
              <a:rPr lang="ja-JP" altLang="en-US" sz="1600" dirty="0" smtClean="0">
                <a:solidFill>
                  <a:schemeClr val="tx1"/>
                </a:solidFill>
              </a:rPr>
              <a:t>普通のコールアウトはマトリクスウィンドウでは使用する事ができません。マトリクスウィンドウには専用のコールアウトをプラグインとして開発する必要があります。</a:t>
            </a:r>
            <a:endParaRPr lang="en-US" altLang="ja-JP" sz="1600" dirty="0">
              <a:solidFill>
                <a:schemeClr val="tx1"/>
              </a:solidFill>
            </a:endParaRPr>
          </a:p>
        </p:txBody>
      </p:sp>
      <p:sp>
        <p:nvSpPr>
          <p:cNvPr id="7" name="正方形/長方形 6"/>
          <p:cNvSpPr/>
          <p:nvPr/>
        </p:nvSpPr>
        <p:spPr>
          <a:xfrm>
            <a:off x="251520" y="1844824"/>
            <a:ext cx="8640000" cy="360000"/>
          </a:xfrm>
          <a:prstGeom prst="rect">
            <a:avLst/>
          </a:prstGeom>
          <a:solidFill>
            <a:schemeClr val="accent1">
              <a:lumMod val="20000"/>
              <a:lumOff val="8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Ins="0" rtlCol="0" anchor="b"/>
          <a:lstStyle/>
          <a:p>
            <a:pPr algn="l"/>
            <a:r>
              <a:rPr lang="ja-JP" altLang="en-US" sz="1600" b="1"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ファクトリークラス</a:t>
            </a:r>
            <a:endParaRPr lang="en-US" altLang="ja-JP" sz="1600" b="1"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8" name="コンテンツ プレースホルダー 2"/>
          <p:cNvSpPr txBox="1">
            <a:spLocks/>
          </p:cNvSpPr>
          <p:nvPr/>
        </p:nvSpPr>
        <p:spPr>
          <a:xfrm>
            <a:off x="251520" y="2276872"/>
            <a:ext cx="8642351" cy="136815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ja-JP"/>
            </a:defPPr>
            <a:lvl1pPr marL="0" indent="0" algn="just" eaLnBrk="1" hangingPunct="1">
              <a:lnSpc>
                <a:spcPct val="120000"/>
              </a:lnSpc>
              <a:spcBef>
                <a:spcPts val="1200"/>
              </a:spcBef>
              <a:buNone/>
              <a:defRPr sz="1800" kern="0">
                <a:latin typeface="メイリオ" panose="020B0604030504040204" pitchFamily="50" charset="-128"/>
                <a:ea typeface="メイリオ" panose="020B0604030504040204" pitchFamily="50" charset="-128"/>
                <a:cs typeface="メイリオ" panose="020B0604030504040204" pitchFamily="50" charset="-128"/>
              </a:defRPr>
            </a:lvl1pPr>
            <a:lvl2pPr>
              <a:defRPr>
                <a:solidFill>
                  <a:schemeClr val="lt1"/>
                </a:solidFill>
                <a:latin typeface="+mn-lt"/>
                <a:ea typeface="+mn-ea"/>
              </a:defRPr>
            </a:lvl2pPr>
            <a:lvl3pPr>
              <a:defRPr>
                <a:solidFill>
                  <a:schemeClr val="lt1"/>
                </a:solidFill>
                <a:latin typeface="+mn-lt"/>
                <a:ea typeface="+mn-ea"/>
              </a:defRPr>
            </a:lvl3pPr>
            <a:lvl4pPr>
              <a:defRPr>
                <a:solidFill>
                  <a:schemeClr val="lt1"/>
                </a:solidFill>
                <a:latin typeface="+mn-lt"/>
                <a:ea typeface="+mn-ea"/>
              </a:defRPr>
            </a:lvl4pPr>
            <a:lvl5pPr>
              <a:defRPr>
                <a:solidFill>
                  <a:schemeClr val="lt1"/>
                </a:solidFill>
                <a:latin typeface="+mn-lt"/>
                <a:ea typeface="+mn-ea"/>
              </a:defRPr>
            </a:lvl5pPr>
            <a:lvl6pPr>
              <a:defRPr>
                <a:solidFill>
                  <a:schemeClr val="lt1"/>
                </a:solidFill>
                <a:latin typeface="+mn-lt"/>
                <a:ea typeface="+mn-ea"/>
              </a:defRPr>
            </a:lvl6pPr>
            <a:lvl7pPr>
              <a:defRPr>
                <a:solidFill>
                  <a:schemeClr val="lt1"/>
                </a:solidFill>
                <a:latin typeface="+mn-lt"/>
                <a:ea typeface="+mn-ea"/>
              </a:defRPr>
            </a:lvl7pPr>
            <a:lvl8pPr>
              <a:defRPr>
                <a:solidFill>
                  <a:schemeClr val="lt1"/>
                </a:solidFill>
                <a:latin typeface="+mn-lt"/>
                <a:ea typeface="+mn-ea"/>
              </a:defRPr>
            </a:lvl8pPr>
            <a:lvl9pPr>
              <a:defRPr>
                <a:solidFill>
                  <a:schemeClr val="lt1"/>
                </a:solidFill>
                <a:latin typeface="+mn-lt"/>
                <a:ea typeface="+mn-ea"/>
              </a:defRPr>
            </a:lvl9pPr>
          </a:lstStyle>
          <a:p>
            <a:r>
              <a:rPr lang="ja-JP" altLang="en-US" sz="1400" dirty="0" smtClean="0">
                <a:solidFill>
                  <a:schemeClr val="tx1"/>
                </a:solidFill>
              </a:rPr>
              <a:t>　マトリクスウィンドウ専用コールアウトのファクトリークラスは、して</a:t>
            </a:r>
            <a:r>
              <a:rPr lang="en-US" altLang="ja-JP" sz="1400" dirty="0" err="1" smtClean="0">
                <a:solidFill>
                  <a:schemeClr val="tx1"/>
                </a:solidFill>
              </a:rPr>
              <a:t>IMatrixWindowCalloutFactory</a:t>
            </a:r>
            <a:r>
              <a:rPr lang="ja-JP" altLang="en-US" sz="1400" dirty="0" smtClean="0">
                <a:solidFill>
                  <a:schemeClr val="tx1"/>
                </a:solidFill>
              </a:rPr>
              <a:t>インター</a:t>
            </a:r>
            <a:r>
              <a:rPr lang="ja-JP" altLang="en-US" sz="1400" dirty="0">
                <a:solidFill>
                  <a:schemeClr val="tx1"/>
                </a:solidFill>
              </a:rPr>
              <a:t>フェース</a:t>
            </a:r>
            <a:r>
              <a:rPr lang="ja-JP" altLang="en-US" sz="1400" dirty="0" smtClean="0">
                <a:solidFill>
                  <a:schemeClr val="tx1"/>
                </a:solidFill>
              </a:rPr>
              <a:t>クラスを実装する必要があります。</a:t>
            </a:r>
            <a:r>
              <a:rPr lang="en-US" altLang="ja-JP" sz="1400" dirty="0" err="1" smtClean="0">
                <a:solidFill>
                  <a:schemeClr val="tx1"/>
                </a:solidFill>
              </a:rPr>
              <a:t>getCallout</a:t>
            </a:r>
            <a:r>
              <a:rPr lang="en-US" altLang="ja-JP" sz="1400" dirty="0" smtClean="0">
                <a:solidFill>
                  <a:schemeClr val="tx1"/>
                </a:solidFill>
              </a:rPr>
              <a:t>()</a:t>
            </a:r>
            <a:r>
              <a:rPr lang="ja-JP" altLang="en-US" sz="1400" dirty="0" smtClean="0">
                <a:solidFill>
                  <a:schemeClr val="tx1"/>
                </a:solidFill>
              </a:rPr>
              <a:t>メソッドに引数としてテーブル名とカラム名が渡されますので、テーブル名とカラム名から判定して呼び出したいマトリクスウィンドウ専用のコールアウト（</a:t>
            </a:r>
            <a:r>
              <a:rPr lang="en-US" altLang="ja-JP" sz="1400" dirty="0" err="1" smtClean="0">
                <a:solidFill>
                  <a:schemeClr val="tx1"/>
                </a:solidFill>
              </a:rPr>
              <a:t>IMatrixWindowCallout</a:t>
            </a:r>
            <a:r>
              <a:rPr lang="ja-JP" altLang="en-US" sz="1400" dirty="0" smtClean="0">
                <a:solidFill>
                  <a:schemeClr val="tx1"/>
                </a:solidFill>
              </a:rPr>
              <a:t>インターフェースクラスを実装したクラス）のインスタンスを戻り値として返すようにして下さい。</a:t>
            </a:r>
            <a:endParaRPr lang="en-US" altLang="ja-JP" sz="1400" dirty="0">
              <a:solidFill>
                <a:schemeClr val="tx1"/>
              </a:solidFill>
            </a:endParaRPr>
          </a:p>
        </p:txBody>
      </p:sp>
      <p:sp>
        <p:nvSpPr>
          <p:cNvPr id="9" name="コンテンツ プレースホルダー 2"/>
          <p:cNvSpPr txBox="1">
            <a:spLocks/>
          </p:cNvSpPr>
          <p:nvPr/>
        </p:nvSpPr>
        <p:spPr>
          <a:xfrm>
            <a:off x="251520" y="3717032"/>
            <a:ext cx="8642351" cy="280831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ja-JP"/>
            </a:defPPr>
            <a:lvl1pPr marL="0" indent="0" algn="just" eaLnBrk="1" hangingPunct="1">
              <a:lnSpc>
                <a:spcPct val="120000"/>
              </a:lnSpc>
              <a:spcBef>
                <a:spcPts val="1200"/>
              </a:spcBef>
              <a:buNone/>
              <a:defRPr sz="1800" kern="0">
                <a:latin typeface="メイリオ" panose="020B0604030504040204" pitchFamily="50" charset="-128"/>
                <a:ea typeface="メイリオ" panose="020B0604030504040204" pitchFamily="50" charset="-128"/>
                <a:cs typeface="メイリオ" panose="020B0604030504040204" pitchFamily="50" charset="-128"/>
              </a:defRPr>
            </a:lvl1pPr>
            <a:lvl2pPr>
              <a:defRPr>
                <a:solidFill>
                  <a:schemeClr val="lt1"/>
                </a:solidFill>
                <a:latin typeface="+mn-lt"/>
                <a:ea typeface="+mn-ea"/>
              </a:defRPr>
            </a:lvl2pPr>
            <a:lvl3pPr>
              <a:defRPr>
                <a:solidFill>
                  <a:schemeClr val="lt1"/>
                </a:solidFill>
                <a:latin typeface="+mn-lt"/>
                <a:ea typeface="+mn-ea"/>
              </a:defRPr>
            </a:lvl3pPr>
            <a:lvl4pPr>
              <a:defRPr>
                <a:solidFill>
                  <a:schemeClr val="lt1"/>
                </a:solidFill>
                <a:latin typeface="+mn-lt"/>
                <a:ea typeface="+mn-ea"/>
              </a:defRPr>
            </a:lvl4pPr>
            <a:lvl5pPr>
              <a:defRPr>
                <a:solidFill>
                  <a:schemeClr val="lt1"/>
                </a:solidFill>
                <a:latin typeface="+mn-lt"/>
                <a:ea typeface="+mn-ea"/>
              </a:defRPr>
            </a:lvl5pPr>
            <a:lvl6pPr>
              <a:defRPr>
                <a:solidFill>
                  <a:schemeClr val="lt1"/>
                </a:solidFill>
                <a:latin typeface="+mn-lt"/>
                <a:ea typeface="+mn-ea"/>
              </a:defRPr>
            </a:lvl6pPr>
            <a:lvl7pPr>
              <a:defRPr>
                <a:solidFill>
                  <a:schemeClr val="lt1"/>
                </a:solidFill>
                <a:latin typeface="+mn-lt"/>
                <a:ea typeface="+mn-ea"/>
              </a:defRPr>
            </a:lvl7pPr>
            <a:lvl8pPr>
              <a:defRPr>
                <a:solidFill>
                  <a:schemeClr val="lt1"/>
                </a:solidFill>
                <a:latin typeface="+mn-lt"/>
                <a:ea typeface="+mn-ea"/>
              </a:defRPr>
            </a:lvl8pPr>
            <a:lvl9pPr>
              <a:defRPr>
                <a:solidFill>
                  <a:schemeClr val="lt1"/>
                </a:solidFill>
                <a:latin typeface="+mn-lt"/>
                <a:ea typeface="+mn-ea"/>
              </a:defRPr>
            </a:lvl9pPr>
          </a:lstStyle>
          <a:p>
            <a:pPr>
              <a:spcBef>
                <a:spcPts val="0"/>
              </a:spcBef>
            </a:pPr>
            <a:r>
              <a:rPr lang="ja-JP" altLang="en-US" sz="1000" dirty="0" smtClean="0">
                <a:solidFill>
                  <a:schemeClr val="tx1"/>
                </a:solidFill>
              </a:rPr>
              <a:t>例</a:t>
            </a:r>
            <a:r>
              <a:rPr lang="en-US" altLang="ja-JP" sz="1000" dirty="0" smtClean="0">
                <a:solidFill>
                  <a:schemeClr val="tx1"/>
                </a:solidFill>
              </a:rPr>
              <a:t>)</a:t>
            </a:r>
          </a:p>
          <a:p>
            <a:pPr>
              <a:spcBef>
                <a:spcPts val="0"/>
              </a:spcBef>
            </a:pPr>
            <a:r>
              <a:rPr lang="en-US" altLang="ja-JP" sz="1000" dirty="0">
                <a:solidFill>
                  <a:schemeClr val="tx1"/>
                </a:solidFill>
              </a:rPr>
              <a:t>public class </a:t>
            </a:r>
            <a:r>
              <a:rPr lang="en-US" altLang="ja-JP" sz="1000" dirty="0" err="1">
                <a:solidFill>
                  <a:schemeClr val="tx1"/>
                </a:solidFill>
              </a:rPr>
              <a:t>DefaultMatrixWindowCalloutFactory</a:t>
            </a:r>
            <a:r>
              <a:rPr lang="en-US" altLang="ja-JP" sz="1000" dirty="0">
                <a:solidFill>
                  <a:schemeClr val="tx1"/>
                </a:solidFill>
              </a:rPr>
              <a:t> implements </a:t>
            </a:r>
            <a:r>
              <a:rPr lang="en-US" altLang="ja-JP" sz="1000" dirty="0" err="1">
                <a:solidFill>
                  <a:schemeClr val="tx1"/>
                </a:solidFill>
              </a:rPr>
              <a:t>IMatrixWindowCalloutFactory</a:t>
            </a:r>
            <a:r>
              <a:rPr lang="en-US" altLang="ja-JP" sz="1000" dirty="0">
                <a:solidFill>
                  <a:schemeClr val="tx1"/>
                </a:solidFill>
              </a:rPr>
              <a:t> {</a:t>
            </a:r>
          </a:p>
          <a:p>
            <a:pPr>
              <a:spcBef>
                <a:spcPts val="0"/>
              </a:spcBef>
            </a:pPr>
            <a:endParaRPr lang="en-US" altLang="ja-JP" sz="1000" dirty="0">
              <a:solidFill>
                <a:schemeClr val="tx1"/>
              </a:solidFill>
            </a:endParaRPr>
          </a:p>
          <a:p>
            <a:pPr defTabSz="358775">
              <a:spcBef>
                <a:spcPts val="0"/>
              </a:spcBef>
            </a:pPr>
            <a:r>
              <a:rPr lang="en-US" altLang="ja-JP" sz="1000" dirty="0">
                <a:solidFill>
                  <a:schemeClr val="tx1"/>
                </a:solidFill>
              </a:rPr>
              <a:t>	@Override</a:t>
            </a:r>
          </a:p>
          <a:p>
            <a:pPr defTabSz="358775">
              <a:spcBef>
                <a:spcPts val="0"/>
              </a:spcBef>
            </a:pPr>
            <a:r>
              <a:rPr lang="en-US" altLang="ja-JP" sz="1000" dirty="0">
                <a:solidFill>
                  <a:schemeClr val="tx1"/>
                </a:solidFill>
              </a:rPr>
              <a:t>	public </a:t>
            </a:r>
            <a:r>
              <a:rPr lang="en-US" altLang="ja-JP" sz="1000" dirty="0" err="1">
                <a:solidFill>
                  <a:schemeClr val="tx1"/>
                </a:solidFill>
              </a:rPr>
              <a:t>IMatrixWindowCallout</a:t>
            </a:r>
            <a:r>
              <a:rPr lang="en-US" altLang="ja-JP" sz="1000" dirty="0">
                <a:solidFill>
                  <a:schemeClr val="tx1"/>
                </a:solidFill>
              </a:rPr>
              <a:t> </a:t>
            </a:r>
            <a:r>
              <a:rPr lang="en-US" altLang="ja-JP" sz="1000" dirty="0" err="1">
                <a:solidFill>
                  <a:schemeClr val="tx1"/>
                </a:solidFill>
              </a:rPr>
              <a:t>getCallout</a:t>
            </a:r>
            <a:r>
              <a:rPr lang="en-US" altLang="ja-JP" sz="1000" dirty="0">
                <a:solidFill>
                  <a:schemeClr val="tx1"/>
                </a:solidFill>
              </a:rPr>
              <a:t>(String </a:t>
            </a:r>
            <a:r>
              <a:rPr lang="en-US" altLang="ja-JP" sz="1000" dirty="0" err="1">
                <a:solidFill>
                  <a:schemeClr val="tx1"/>
                </a:solidFill>
              </a:rPr>
              <a:t>tableName</a:t>
            </a:r>
            <a:r>
              <a:rPr lang="en-US" altLang="ja-JP" sz="1000" dirty="0">
                <a:solidFill>
                  <a:schemeClr val="tx1"/>
                </a:solidFill>
              </a:rPr>
              <a:t>, String </a:t>
            </a:r>
            <a:r>
              <a:rPr lang="en-US" altLang="ja-JP" sz="1000" dirty="0" err="1">
                <a:solidFill>
                  <a:schemeClr val="tx1"/>
                </a:solidFill>
              </a:rPr>
              <a:t>columnName</a:t>
            </a:r>
            <a:r>
              <a:rPr lang="en-US" altLang="ja-JP" sz="1000" dirty="0">
                <a:solidFill>
                  <a:schemeClr val="tx1"/>
                </a:solidFill>
              </a:rPr>
              <a:t>) {</a:t>
            </a:r>
          </a:p>
          <a:p>
            <a:pPr defTabSz="358775">
              <a:spcBef>
                <a:spcPts val="0"/>
              </a:spcBef>
            </a:pPr>
            <a:endParaRPr lang="en-US" altLang="ja-JP" sz="1000" dirty="0">
              <a:solidFill>
                <a:schemeClr val="tx1"/>
              </a:solidFill>
            </a:endParaRPr>
          </a:p>
          <a:p>
            <a:pPr defTabSz="358775">
              <a:spcBef>
                <a:spcPts val="0"/>
              </a:spcBef>
            </a:pPr>
            <a:r>
              <a:rPr lang="en-US" altLang="ja-JP" sz="1000" dirty="0">
                <a:solidFill>
                  <a:schemeClr val="tx1"/>
                </a:solidFill>
              </a:rPr>
              <a:t>		if(</a:t>
            </a:r>
            <a:r>
              <a:rPr lang="en-US" altLang="ja-JP" sz="1000" dirty="0" err="1">
                <a:solidFill>
                  <a:schemeClr val="tx1"/>
                </a:solidFill>
              </a:rPr>
              <a:t>tableName.equals</a:t>
            </a:r>
            <a:r>
              <a:rPr lang="en-US" altLang="ja-JP" sz="1000" dirty="0">
                <a:solidFill>
                  <a:schemeClr val="tx1"/>
                </a:solidFill>
              </a:rPr>
              <a:t>("</a:t>
            </a:r>
            <a:r>
              <a:rPr lang="en-US" altLang="ja-JP" sz="1000" dirty="0" err="1">
                <a:solidFill>
                  <a:schemeClr val="tx1"/>
                </a:solidFill>
              </a:rPr>
              <a:t>JP_ReferenceTest</a:t>
            </a:r>
            <a:r>
              <a:rPr lang="en-US" altLang="ja-JP" sz="1000" dirty="0">
                <a:solidFill>
                  <a:schemeClr val="tx1"/>
                </a:solidFill>
              </a:rPr>
              <a:t>") &amp;&amp; </a:t>
            </a:r>
            <a:r>
              <a:rPr lang="en-US" altLang="ja-JP" sz="1000" dirty="0" err="1">
                <a:solidFill>
                  <a:schemeClr val="tx1"/>
                </a:solidFill>
              </a:rPr>
              <a:t>columnName.equals</a:t>
            </a:r>
            <a:r>
              <a:rPr lang="en-US" altLang="ja-JP" sz="1000" dirty="0">
                <a:solidFill>
                  <a:schemeClr val="tx1"/>
                </a:solidFill>
              </a:rPr>
              <a:t>("</a:t>
            </a:r>
            <a:r>
              <a:rPr lang="en-US" altLang="ja-JP" sz="1000" dirty="0" err="1">
                <a:solidFill>
                  <a:schemeClr val="tx1"/>
                </a:solidFill>
              </a:rPr>
              <a:t>C_BPartner_ID</a:t>
            </a:r>
            <a:r>
              <a:rPr lang="en-US" altLang="ja-JP" sz="1000" dirty="0">
                <a:solidFill>
                  <a:schemeClr val="tx1"/>
                </a:solidFill>
              </a:rPr>
              <a:t>"))</a:t>
            </a:r>
          </a:p>
          <a:p>
            <a:pPr defTabSz="358775">
              <a:spcBef>
                <a:spcPts val="0"/>
              </a:spcBef>
            </a:pPr>
            <a:r>
              <a:rPr lang="en-US" altLang="ja-JP" sz="1000" dirty="0">
                <a:solidFill>
                  <a:schemeClr val="tx1"/>
                </a:solidFill>
              </a:rPr>
              <a:t>		{</a:t>
            </a:r>
          </a:p>
          <a:p>
            <a:pPr defTabSz="358775">
              <a:spcBef>
                <a:spcPts val="0"/>
              </a:spcBef>
            </a:pPr>
            <a:r>
              <a:rPr lang="en-US" altLang="ja-JP" sz="1000" dirty="0">
                <a:solidFill>
                  <a:schemeClr val="tx1"/>
                </a:solidFill>
              </a:rPr>
              <a:t>			return new </a:t>
            </a:r>
            <a:r>
              <a:rPr lang="en-US" altLang="ja-JP" sz="1000" dirty="0" err="1">
                <a:solidFill>
                  <a:schemeClr val="tx1"/>
                </a:solidFill>
              </a:rPr>
              <a:t>MatrixWindowSampleCallout</a:t>
            </a:r>
            <a:r>
              <a:rPr lang="en-US" altLang="ja-JP" sz="1000" dirty="0">
                <a:solidFill>
                  <a:schemeClr val="tx1"/>
                </a:solidFill>
              </a:rPr>
              <a:t>();</a:t>
            </a:r>
          </a:p>
          <a:p>
            <a:pPr defTabSz="358775">
              <a:spcBef>
                <a:spcPts val="0"/>
              </a:spcBef>
            </a:pPr>
            <a:r>
              <a:rPr lang="en-US" altLang="ja-JP" sz="1000" dirty="0">
                <a:solidFill>
                  <a:schemeClr val="tx1"/>
                </a:solidFill>
              </a:rPr>
              <a:t>		}</a:t>
            </a:r>
          </a:p>
          <a:p>
            <a:pPr defTabSz="358775">
              <a:spcBef>
                <a:spcPts val="0"/>
              </a:spcBef>
            </a:pPr>
            <a:endParaRPr lang="en-US" altLang="ja-JP" sz="1000" dirty="0">
              <a:solidFill>
                <a:schemeClr val="tx1"/>
              </a:solidFill>
            </a:endParaRPr>
          </a:p>
          <a:p>
            <a:pPr defTabSz="358775">
              <a:spcBef>
                <a:spcPts val="0"/>
              </a:spcBef>
            </a:pPr>
            <a:r>
              <a:rPr lang="en-US" altLang="ja-JP" sz="1000" dirty="0">
                <a:solidFill>
                  <a:schemeClr val="tx1"/>
                </a:solidFill>
              </a:rPr>
              <a:t>		return null</a:t>
            </a:r>
            <a:r>
              <a:rPr lang="en-US" altLang="ja-JP" sz="1000" dirty="0" smtClean="0">
                <a:solidFill>
                  <a:schemeClr val="tx1"/>
                </a:solidFill>
              </a:rPr>
              <a:t>;</a:t>
            </a:r>
            <a:endParaRPr lang="en-US" altLang="ja-JP" sz="1000" dirty="0">
              <a:solidFill>
                <a:schemeClr val="tx1"/>
              </a:solidFill>
            </a:endParaRPr>
          </a:p>
          <a:p>
            <a:pPr defTabSz="358775">
              <a:spcBef>
                <a:spcPts val="0"/>
              </a:spcBef>
            </a:pPr>
            <a:r>
              <a:rPr lang="en-US" altLang="ja-JP" sz="1000" dirty="0">
                <a:solidFill>
                  <a:schemeClr val="tx1"/>
                </a:solidFill>
              </a:rPr>
              <a:t>	</a:t>
            </a:r>
            <a:r>
              <a:rPr lang="en-US" altLang="ja-JP" sz="1000" dirty="0" smtClean="0">
                <a:solidFill>
                  <a:schemeClr val="tx1"/>
                </a:solidFill>
              </a:rPr>
              <a:t>}</a:t>
            </a:r>
            <a:endParaRPr lang="en-US" altLang="ja-JP" sz="1000" dirty="0">
              <a:solidFill>
                <a:schemeClr val="tx1"/>
              </a:solidFill>
            </a:endParaRPr>
          </a:p>
          <a:p>
            <a:pPr>
              <a:spcBef>
                <a:spcPts val="0"/>
              </a:spcBef>
            </a:pPr>
            <a:r>
              <a:rPr lang="en-US" altLang="ja-JP" sz="1000" dirty="0">
                <a:solidFill>
                  <a:schemeClr val="tx1"/>
                </a:solidFill>
              </a:rPr>
              <a:t>}</a:t>
            </a:r>
            <a:endParaRPr lang="ja-JP" altLang="en-US" sz="1000" dirty="0" smtClean="0">
              <a:solidFill>
                <a:schemeClr val="tx1"/>
              </a:solidFill>
            </a:endParaRPr>
          </a:p>
        </p:txBody>
      </p:sp>
    </p:spTree>
    <p:extLst>
      <p:ext uri="{BB962C8B-B14F-4D97-AF65-F5344CB8AC3E}">
        <p14:creationId xmlns:p14="http://schemas.microsoft.com/office/powerpoint/2010/main" val="21512473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altLang="ja-JP" dirty="0"/>
              <a:t>【</a:t>
            </a:r>
            <a:r>
              <a:rPr lang="ja-JP" altLang="en-US" dirty="0"/>
              <a:t>概要設計</a:t>
            </a:r>
            <a:r>
              <a:rPr lang="en-US" altLang="ja-JP" dirty="0"/>
              <a:t>】</a:t>
            </a:r>
            <a:r>
              <a:rPr lang="ja-JP" altLang="en-US" dirty="0"/>
              <a:t>マトリクスウィンドウ</a:t>
            </a:r>
            <a:endParaRPr kumimoji="1" lang="ja-JP" altLang="en-US" dirty="0"/>
          </a:p>
        </p:txBody>
      </p:sp>
      <p:sp>
        <p:nvSpPr>
          <p:cNvPr id="4" name="正方形/長方形 3"/>
          <p:cNvSpPr/>
          <p:nvPr/>
        </p:nvSpPr>
        <p:spPr>
          <a:xfrm>
            <a:off x="251520" y="548680"/>
            <a:ext cx="8640000" cy="360000"/>
          </a:xfrm>
          <a:prstGeom prst="rect">
            <a:avLst/>
          </a:prstGeom>
          <a:solidFill>
            <a:schemeClr val="accent1">
              <a:lumMod val="20000"/>
              <a:lumOff val="8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Ins="0" rtlCol="0" anchor="b"/>
          <a:lstStyle/>
          <a:p>
            <a:pPr algn="l"/>
            <a:r>
              <a:rPr lang="ja-JP" altLang="en-US" sz="1600" b="1"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マトリクスウィンドウ専用コールアウトクラス</a:t>
            </a:r>
            <a:endParaRPr lang="en-US" altLang="ja-JP" sz="1600" b="1"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5" name="コンテンツ プレースホルダー 2"/>
          <p:cNvSpPr txBox="1">
            <a:spLocks/>
          </p:cNvSpPr>
          <p:nvPr/>
        </p:nvSpPr>
        <p:spPr>
          <a:xfrm>
            <a:off x="251520" y="908720"/>
            <a:ext cx="8642351" cy="136815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ja-JP"/>
            </a:defPPr>
            <a:lvl1pPr marL="0" indent="0" algn="just" eaLnBrk="1" hangingPunct="1">
              <a:lnSpc>
                <a:spcPct val="120000"/>
              </a:lnSpc>
              <a:spcBef>
                <a:spcPts val="1200"/>
              </a:spcBef>
              <a:buNone/>
              <a:defRPr sz="1800" kern="0">
                <a:latin typeface="メイリオ" panose="020B0604030504040204" pitchFamily="50" charset="-128"/>
                <a:ea typeface="メイリオ" panose="020B0604030504040204" pitchFamily="50" charset="-128"/>
                <a:cs typeface="メイリオ" panose="020B0604030504040204" pitchFamily="50" charset="-128"/>
              </a:defRPr>
            </a:lvl1pPr>
            <a:lvl2pPr>
              <a:defRPr>
                <a:solidFill>
                  <a:schemeClr val="lt1"/>
                </a:solidFill>
                <a:latin typeface="+mn-lt"/>
                <a:ea typeface="+mn-ea"/>
              </a:defRPr>
            </a:lvl2pPr>
            <a:lvl3pPr>
              <a:defRPr>
                <a:solidFill>
                  <a:schemeClr val="lt1"/>
                </a:solidFill>
                <a:latin typeface="+mn-lt"/>
                <a:ea typeface="+mn-ea"/>
              </a:defRPr>
            </a:lvl3pPr>
            <a:lvl4pPr>
              <a:defRPr>
                <a:solidFill>
                  <a:schemeClr val="lt1"/>
                </a:solidFill>
                <a:latin typeface="+mn-lt"/>
                <a:ea typeface="+mn-ea"/>
              </a:defRPr>
            </a:lvl4pPr>
            <a:lvl5pPr>
              <a:defRPr>
                <a:solidFill>
                  <a:schemeClr val="lt1"/>
                </a:solidFill>
                <a:latin typeface="+mn-lt"/>
                <a:ea typeface="+mn-ea"/>
              </a:defRPr>
            </a:lvl5pPr>
            <a:lvl6pPr>
              <a:defRPr>
                <a:solidFill>
                  <a:schemeClr val="lt1"/>
                </a:solidFill>
                <a:latin typeface="+mn-lt"/>
                <a:ea typeface="+mn-ea"/>
              </a:defRPr>
            </a:lvl6pPr>
            <a:lvl7pPr>
              <a:defRPr>
                <a:solidFill>
                  <a:schemeClr val="lt1"/>
                </a:solidFill>
                <a:latin typeface="+mn-lt"/>
                <a:ea typeface="+mn-ea"/>
              </a:defRPr>
            </a:lvl7pPr>
            <a:lvl8pPr>
              <a:defRPr>
                <a:solidFill>
                  <a:schemeClr val="lt1"/>
                </a:solidFill>
                <a:latin typeface="+mn-lt"/>
                <a:ea typeface="+mn-ea"/>
              </a:defRPr>
            </a:lvl8pPr>
            <a:lvl9pPr>
              <a:defRPr>
                <a:solidFill>
                  <a:schemeClr val="lt1"/>
                </a:solidFill>
                <a:latin typeface="+mn-lt"/>
                <a:ea typeface="+mn-ea"/>
              </a:defRPr>
            </a:lvl9pPr>
          </a:lstStyle>
          <a:p>
            <a:r>
              <a:rPr lang="ja-JP" altLang="en-US" sz="1400" dirty="0" smtClean="0">
                <a:solidFill>
                  <a:schemeClr val="tx1"/>
                </a:solidFill>
              </a:rPr>
              <a:t>　マトリクスウィンドウ専用コールアウトのクラスは</a:t>
            </a:r>
            <a:r>
              <a:rPr lang="en-US" altLang="ja-JP" sz="1400" dirty="0" err="1" smtClean="0">
                <a:solidFill>
                  <a:schemeClr val="tx1"/>
                </a:solidFill>
              </a:rPr>
              <a:t>IMatrixWindowCallout</a:t>
            </a:r>
            <a:r>
              <a:rPr lang="ja-JP" altLang="en-US" sz="1400" dirty="0" smtClean="0">
                <a:solidFill>
                  <a:schemeClr val="tx1"/>
                </a:solidFill>
              </a:rPr>
              <a:t>インターフェースクラスを実装する必要があります。</a:t>
            </a:r>
            <a:r>
              <a:rPr lang="en-US" altLang="ja-JP" sz="1400" dirty="0" smtClean="0">
                <a:solidFill>
                  <a:schemeClr val="tx1"/>
                </a:solidFill>
              </a:rPr>
              <a:t>start()</a:t>
            </a:r>
            <a:r>
              <a:rPr lang="ja-JP" altLang="en-US" sz="1400" dirty="0" smtClean="0">
                <a:solidFill>
                  <a:schemeClr val="tx1"/>
                </a:solidFill>
              </a:rPr>
              <a:t>メソッドに引数として</a:t>
            </a:r>
            <a:r>
              <a:rPr lang="en-US" altLang="ja-JP" sz="1400" dirty="0" err="1" smtClean="0">
                <a:solidFill>
                  <a:schemeClr val="tx1"/>
                </a:solidFill>
              </a:rPr>
              <a:t>JPMatrixDataBinder</a:t>
            </a:r>
            <a:r>
              <a:rPr lang="ja-JP" altLang="en-US" sz="1400" dirty="0" smtClean="0">
                <a:solidFill>
                  <a:schemeClr val="tx1"/>
                </a:solidFill>
              </a:rPr>
              <a:t>と、コールアウトが呼び出されたフィールドのカラムの位置情報</a:t>
            </a:r>
            <a:r>
              <a:rPr lang="en-US" altLang="ja-JP" sz="1400" dirty="0" smtClean="0">
                <a:solidFill>
                  <a:schemeClr val="tx1"/>
                </a:solidFill>
              </a:rPr>
              <a:t>”x”</a:t>
            </a:r>
            <a:r>
              <a:rPr lang="ja-JP" altLang="en-US" sz="1400" dirty="0" smtClean="0">
                <a:solidFill>
                  <a:schemeClr val="tx1"/>
                </a:solidFill>
              </a:rPr>
              <a:t>と行の位置情報</a:t>
            </a:r>
            <a:r>
              <a:rPr lang="en-US" altLang="ja-JP" sz="1400" dirty="0" smtClean="0">
                <a:solidFill>
                  <a:schemeClr val="tx1"/>
                </a:solidFill>
              </a:rPr>
              <a:t>”y”</a:t>
            </a:r>
            <a:r>
              <a:rPr lang="ja-JP" altLang="en-US" sz="1400" dirty="0" smtClean="0">
                <a:solidFill>
                  <a:schemeClr val="tx1"/>
                </a:solidFill>
              </a:rPr>
              <a:t>が</a:t>
            </a:r>
            <a:r>
              <a:rPr lang="en-US" altLang="ja-JP" sz="1400" dirty="0" err="1">
                <a:solidFill>
                  <a:schemeClr val="tx1"/>
                </a:solidFill>
              </a:rPr>
              <a:t>int</a:t>
            </a:r>
            <a:r>
              <a:rPr lang="ja-JP" altLang="en-US" sz="1400" dirty="0">
                <a:solidFill>
                  <a:schemeClr val="tx1"/>
                </a:solidFill>
              </a:rPr>
              <a:t>型</a:t>
            </a:r>
            <a:r>
              <a:rPr lang="ja-JP" altLang="en-US" sz="1400" dirty="0" smtClean="0">
                <a:solidFill>
                  <a:schemeClr val="tx1"/>
                </a:solidFill>
              </a:rPr>
              <a:t>で、そして変更後の値と変更前の値が</a:t>
            </a:r>
            <a:r>
              <a:rPr lang="en-US" altLang="ja-JP" sz="1400" dirty="0" smtClean="0">
                <a:solidFill>
                  <a:schemeClr val="tx1"/>
                </a:solidFill>
              </a:rPr>
              <a:t>Object</a:t>
            </a:r>
            <a:r>
              <a:rPr lang="ja-JP" altLang="en-US" sz="1400" dirty="0" smtClean="0">
                <a:solidFill>
                  <a:schemeClr val="tx1"/>
                </a:solidFill>
              </a:rPr>
              <a:t>型で渡されます。これらの値を自由に使用してコールアウトのロジックを記述して下さい。</a:t>
            </a:r>
            <a:endParaRPr lang="en-US" altLang="ja-JP" sz="1400" dirty="0">
              <a:solidFill>
                <a:schemeClr val="tx1"/>
              </a:solidFill>
            </a:endParaRPr>
          </a:p>
        </p:txBody>
      </p:sp>
      <p:cxnSp>
        <p:nvCxnSpPr>
          <p:cNvPr id="6" name="直線コネクタ 5"/>
          <p:cNvCxnSpPr/>
          <p:nvPr/>
        </p:nvCxnSpPr>
        <p:spPr>
          <a:xfrm>
            <a:off x="323528" y="2564904"/>
            <a:ext cx="8567992" cy="0"/>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7" name="テキスト ボックス 6"/>
          <p:cNvSpPr txBox="1"/>
          <p:nvPr/>
        </p:nvSpPr>
        <p:spPr>
          <a:xfrm>
            <a:off x="251520" y="2132856"/>
            <a:ext cx="8626408" cy="43204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ja-JP"/>
            </a:defPPr>
            <a:lvl1pPr marL="0" indent="0" algn="just" eaLnBrk="1" hangingPunct="1">
              <a:lnSpc>
                <a:spcPct val="120000"/>
              </a:lnSpc>
              <a:spcBef>
                <a:spcPts val="1200"/>
              </a:spcBef>
              <a:buNone/>
              <a:defRPr sz="1800" kern="0">
                <a:latin typeface="メイリオ" panose="020B0604030504040204" pitchFamily="50" charset="-128"/>
                <a:ea typeface="メイリオ" panose="020B0604030504040204" pitchFamily="50" charset="-128"/>
                <a:cs typeface="メイリオ" panose="020B0604030504040204" pitchFamily="50" charset="-128"/>
              </a:defRPr>
            </a:lvl1pPr>
            <a:lvl2pPr>
              <a:defRPr>
                <a:solidFill>
                  <a:schemeClr val="lt1"/>
                </a:solidFill>
                <a:latin typeface="+mn-lt"/>
                <a:ea typeface="+mn-ea"/>
              </a:defRPr>
            </a:lvl2pPr>
            <a:lvl3pPr>
              <a:defRPr>
                <a:solidFill>
                  <a:schemeClr val="lt1"/>
                </a:solidFill>
                <a:latin typeface="+mn-lt"/>
                <a:ea typeface="+mn-ea"/>
              </a:defRPr>
            </a:lvl3pPr>
            <a:lvl4pPr>
              <a:defRPr>
                <a:solidFill>
                  <a:schemeClr val="lt1"/>
                </a:solidFill>
                <a:latin typeface="+mn-lt"/>
                <a:ea typeface="+mn-ea"/>
              </a:defRPr>
            </a:lvl4pPr>
            <a:lvl5pPr>
              <a:defRPr>
                <a:solidFill>
                  <a:schemeClr val="lt1"/>
                </a:solidFill>
                <a:latin typeface="+mn-lt"/>
                <a:ea typeface="+mn-ea"/>
              </a:defRPr>
            </a:lvl5pPr>
            <a:lvl6pPr>
              <a:defRPr>
                <a:solidFill>
                  <a:schemeClr val="lt1"/>
                </a:solidFill>
                <a:latin typeface="+mn-lt"/>
                <a:ea typeface="+mn-ea"/>
              </a:defRPr>
            </a:lvl6pPr>
            <a:lvl7pPr>
              <a:defRPr>
                <a:solidFill>
                  <a:schemeClr val="lt1"/>
                </a:solidFill>
                <a:latin typeface="+mn-lt"/>
                <a:ea typeface="+mn-ea"/>
              </a:defRPr>
            </a:lvl7pPr>
            <a:lvl8pPr>
              <a:defRPr>
                <a:solidFill>
                  <a:schemeClr val="lt1"/>
                </a:solidFill>
                <a:latin typeface="+mn-lt"/>
                <a:ea typeface="+mn-ea"/>
              </a:defRPr>
            </a:lvl8pPr>
            <a:lvl9pPr>
              <a:defRPr>
                <a:solidFill>
                  <a:schemeClr val="lt1"/>
                </a:solidFill>
                <a:latin typeface="+mn-lt"/>
                <a:ea typeface="+mn-ea"/>
              </a:defRPr>
            </a:lvl9pPr>
          </a:lstStyle>
          <a:p>
            <a:r>
              <a:rPr lang="ja-JP" altLang="en-US" sz="1600" dirty="0" smtClean="0">
                <a:solidFill>
                  <a:schemeClr val="tx1"/>
                </a:solidFill>
              </a:rPr>
              <a:t>◆</a:t>
            </a:r>
            <a:r>
              <a:rPr lang="ja-JP" altLang="en-US" sz="1600" dirty="0">
                <a:solidFill>
                  <a:schemeClr val="tx1"/>
                </a:solidFill>
              </a:rPr>
              <a:t>他</a:t>
            </a:r>
            <a:r>
              <a:rPr lang="ja-JP" altLang="en-US" sz="1600" dirty="0" smtClean="0">
                <a:solidFill>
                  <a:schemeClr val="tx1"/>
                </a:solidFill>
              </a:rPr>
              <a:t>のフィールドの値を変更する場合</a:t>
            </a:r>
            <a:endParaRPr lang="en-US" altLang="ja-JP" sz="1600" dirty="0">
              <a:solidFill>
                <a:schemeClr val="tx1"/>
              </a:solidFill>
            </a:endParaRPr>
          </a:p>
        </p:txBody>
      </p:sp>
      <p:sp>
        <p:nvSpPr>
          <p:cNvPr id="8" name="コンテンツ プレースホルダー 2"/>
          <p:cNvSpPr txBox="1">
            <a:spLocks/>
          </p:cNvSpPr>
          <p:nvPr/>
        </p:nvSpPr>
        <p:spPr>
          <a:xfrm>
            <a:off x="322137" y="2564904"/>
            <a:ext cx="8642351" cy="93610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ja-JP"/>
            </a:defPPr>
            <a:lvl1pPr marL="0" indent="0" algn="just" eaLnBrk="1" hangingPunct="1">
              <a:lnSpc>
                <a:spcPct val="120000"/>
              </a:lnSpc>
              <a:spcBef>
                <a:spcPts val="1200"/>
              </a:spcBef>
              <a:buNone/>
              <a:defRPr sz="1800" kern="0">
                <a:latin typeface="メイリオ" panose="020B0604030504040204" pitchFamily="50" charset="-128"/>
                <a:ea typeface="メイリオ" panose="020B0604030504040204" pitchFamily="50" charset="-128"/>
                <a:cs typeface="メイリオ" panose="020B0604030504040204" pitchFamily="50" charset="-128"/>
              </a:defRPr>
            </a:lvl1pPr>
            <a:lvl2pPr>
              <a:defRPr>
                <a:solidFill>
                  <a:schemeClr val="lt1"/>
                </a:solidFill>
                <a:latin typeface="+mn-lt"/>
                <a:ea typeface="+mn-ea"/>
              </a:defRPr>
            </a:lvl2pPr>
            <a:lvl3pPr>
              <a:defRPr>
                <a:solidFill>
                  <a:schemeClr val="lt1"/>
                </a:solidFill>
                <a:latin typeface="+mn-lt"/>
                <a:ea typeface="+mn-ea"/>
              </a:defRPr>
            </a:lvl3pPr>
            <a:lvl4pPr>
              <a:defRPr>
                <a:solidFill>
                  <a:schemeClr val="lt1"/>
                </a:solidFill>
                <a:latin typeface="+mn-lt"/>
                <a:ea typeface="+mn-ea"/>
              </a:defRPr>
            </a:lvl4pPr>
            <a:lvl5pPr>
              <a:defRPr>
                <a:solidFill>
                  <a:schemeClr val="lt1"/>
                </a:solidFill>
                <a:latin typeface="+mn-lt"/>
                <a:ea typeface="+mn-ea"/>
              </a:defRPr>
            </a:lvl5pPr>
            <a:lvl6pPr>
              <a:defRPr>
                <a:solidFill>
                  <a:schemeClr val="lt1"/>
                </a:solidFill>
                <a:latin typeface="+mn-lt"/>
                <a:ea typeface="+mn-ea"/>
              </a:defRPr>
            </a:lvl6pPr>
            <a:lvl7pPr>
              <a:defRPr>
                <a:solidFill>
                  <a:schemeClr val="lt1"/>
                </a:solidFill>
                <a:latin typeface="+mn-lt"/>
                <a:ea typeface="+mn-ea"/>
              </a:defRPr>
            </a:lvl7pPr>
            <a:lvl8pPr>
              <a:defRPr>
                <a:solidFill>
                  <a:schemeClr val="lt1"/>
                </a:solidFill>
                <a:latin typeface="+mn-lt"/>
                <a:ea typeface="+mn-ea"/>
              </a:defRPr>
            </a:lvl8pPr>
            <a:lvl9pPr>
              <a:defRPr>
                <a:solidFill>
                  <a:schemeClr val="lt1"/>
                </a:solidFill>
                <a:latin typeface="+mn-lt"/>
                <a:ea typeface="+mn-ea"/>
              </a:defRPr>
            </a:lvl9pPr>
          </a:lstStyle>
          <a:p>
            <a:r>
              <a:rPr lang="ja-JP" altLang="en-US" sz="1400" dirty="0" smtClean="0">
                <a:solidFill>
                  <a:schemeClr val="tx1"/>
                </a:solidFill>
              </a:rPr>
              <a:t>　マトリクスウィンドウ専用コールアウトを使用して、コールアウトが呼び出されたフィールド以外のフィールドの値を変更する場合は、</a:t>
            </a:r>
            <a:r>
              <a:rPr lang="en-US" altLang="ja-JP" sz="1400" dirty="0" err="1" smtClean="0">
                <a:solidFill>
                  <a:schemeClr val="tx1"/>
                </a:solidFill>
              </a:rPr>
              <a:t>JPMatrixDataBinder.setValue</a:t>
            </a:r>
            <a:r>
              <a:rPr lang="en-US" altLang="ja-JP" sz="1400" dirty="0" smtClean="0">
                <a:solidFill>
                  <a:schemeClr val="tx1"/>
                </a:solidFill>
              </a:rPr>
              <a:t>(</a:t>
            </a:r>
            <a:r>
              <a:rPr lang="en-US" altLang="ja-JP" sz="1400" dirty="0" err="1" smtClean="0">
                <a:solidFill>
                  <a:schemeClr val="tx1"/>
                </a:solidFill>
              </a:rPr>
              <a:t>int</a:t>
            </a:r>
            <a:r>
              <a:rPr lang="en-US" altLang="ja-JP" sz="1400" dirty="0" smtClean="0">
                <a:solidFill>
                  <a:schemeClr val="tx1"/>
                </a:solidFill>
              </a:rPr>
              <a:t> x, </a:t>
            </a:r>
            <a:r>
              <a:rPr lang="en-US" altLang="ja-JP" sz="1400" dirty="0" err="1" smtClean="0">
                <a:solidFill>
                  <a:schemeClr val="tx1"/>
                </a:solidFill>
              </a:rPr>
              <a:t>int</a:t>
            </a:r>
            <a:r>
              <a:rPr lang="en-US" altLang="ja-JP" sz="1400" dirty="0" smtClean="0">
                <a:solidFill>
                  <a:schemeClr val="tx1"/>
                </a:solidFill>
              </a:rPr>
              <a:t> y, Object </a:t>
            </a:r>
            <a:r>
              <a:rPr lang="en-US" altLang="ja-JP" sz="1400" dirty="0" err="1" smtClean="0">
                <a:solidFill>
                  <a:schemeClr val="tx1"/>
                </a:solidFill>
              </a:rPr>
              <a:t>newValue</a:t>
            </a:r>
            <a:r>
              <a:rPr lang="en-US" altLang="ja-JP" sz="1400" dirty="0" smtClean="0">
                <a:solidFill>
                  <a:schemeClr val="tx1"/>
                </a:solidFill>
              </a:rPr>
              <a:t>)</a:t>
            </a:r>
            <a:r>
              <a:rPr lang="ja-JP" altLang="en-US" sz="1400" dirty="0" smtClean="0">
                <a:solidFill>
                  <a:schemeClr val="tx1"/>
                </a:solidFill>
              </a:rPr>
              <a:t>メソッドを使用して下さい。</a:t>
            </a:r>
            <a:endParaRPr lang="en-US" altLang="ja-JP" sz="1400" dirty="0">
              <a:solidFill>
                <a:schemeClr val="tx1"/>
              </a:solidFill>
            </a:endParaRPr>
          </a:p>
        </p:txBody>
      </p:sp>
      <p:cxnSp>
        <p:nvCxnSpPr>
          <p:cNvPr id="9" name="直線コネクタ 8"/>
          <p:cNvCxnSpPr/>
          <p:nvPr/>
        </p:nvCxnSpPr>
        <p:spPr>
          <a:xfrm>
            <a:off x="323528" y="4149080"/>
            <a:ext cx="8567992" cy="0"/>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10" name="テキスト ボックス 9"/>
          <p:cNvSpPr txBox="1"/>
          <p:nvPr/>
        </p:nvSpPr>
        <p:spPr>
          <a:xfrm>
            <a:off x="251520" y="3717032"/>
            <a:ext cx="8626408" cy="43204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ja-JP"/>
            </a:defPPr>
            <a:lvl1pPr marL="0" indent="0" algn="just" eaLnBrk="1" hangingPunct="1">
              <a:lnSpc>
                <a:spcPct val="120000"/>
              </a:lnSpc>
              <a:spcBef>
                <a:spcPts val="1200"/>
              </a:spcBef>
              <a:buNone/>
              <a:defRPr sz="1800" kern="0">
                <a:latin typeface="メイリオ" panose="020B0604030504040204" pitchFamily="50" charset="-128"/>
                <a:ea typeface="メイリオ" panose="020B0604030504040204" pitchFamily="50" charset="-128"/>
                <a:cs typeface="メイリオ" panose="020B0604030504040204" pitchFamily="50" charset="-128"/>
              </a:defRPr>
            </a:lvl1pPr>
            <a:lvl2pPr>
              <a:defRPr>
                <a:solidFill>
                  <a:schemeClr val="lt1"/>
                </a:solidFill>
                <a:latin typeface="+mn-lt"/>
                <a:ea typeface="+mn-ea"/>
              </a:defRPr>
            </a:lvl2pPr>
            <a:lvl3pPr>
              <a:defRPr>
                <a:solidFill>
                  <a:schemeClr val="lt1"/>
                </a:solidFill>
                <a:latin typeface="+mn-lt"/>
                <a:ea typeface="+mn-ea"/>
              </a:defRPr>
            </a:lvl3pPr>
            <a:lvl4pPr>
              <a:defRPr>
                <a:solidFill>
                  <a:schemeClr val="lt1"/>
                </a:solidFill>
                <a:latin typeface="+mn-lt"/>
                <a:ea typeface="+mn-ea"/>
              </a:defRPr>
            </a:lvl4pPr>
            <a:lvl5pPr>
              <a:defRPr>
                <a:solidFill>
                  <a:schemeClr val="lt1"/>
                </a:solidFill>
                <a:latin typeface="+mn-lt"/>
                <a:ea typeface="+mn-ea"/>
              </a:defRPr>
            </a:lvl5pPr>
            <a:lvl6pPr>
              <a:defRPr>
                <a:solidFill>
                  <a:schemeClr val="lt1"/>
                </a:solidFill>
                <a:latin typeface="+mn-lt"/>
                <a:ea typeface="+mn-ea"/>
              </a:defRPr>
            </a:lvl6pPr>
            <a:lvl7pPr>
              <a:defRPr>
                <a:solidFill>
                  <a:schemeClr val="lt1"/>
                </a:solidFill>
                <a:latin typeface="+mn-lt"/>
                <a:ea typeface="+mn-ea"/>
              </a:defRPr>
            </a:lvl7pPr>
            <a:lvl8pPr>
              <a:defRPr>
                <a:solidFill>
                  <a:schemeClr val="lt1"/>
                </a:solidFill>
                <a:latin typeface="+mn-lt"/>
                <a:ea typeface="+mn-ea"/>
              </a:defRPr>
            </a:lvl8pPr>
            <a:lvl9pPr>
              <a:defRPr>
                <a:solidFill>
                  <a:schemeClr val="lt1"/>
                </a:solidFill>
                <a:latin typeface="+mn-lt"/>
                <a:ea typeface="+mn-ea"/>
              </a:defRPr>
            </a:lvl9pPr>
          </a:lstStyle>
          <a:p>
            <a:r>
              <a:rPr lang="ja-JP" altLang="en-US" sz="1600" dirty="0" smtClean="0">
                <a:solidFill>
                  <a:schemeClr val="tx1"/>
                </a:solidFill>
              </a:rPr>
              <a:t>◆同じレコード内のフィールド</a:t>
            </a:r>
            <a:r>
              <a:rPr lang="en-US" altLang="ja-JP" sz="1600" dirty="0" smtClean="0">
                <a:solidFill>
                  <a:schemeClr val="tx1"/>
                </a:solidFill>
              </a:rPr>
              <a:t>(</a:t>
            </a:r>
            <a:r>
              <a:rPr lang="ja-JP" altLang="en-US" sz="1600" dirty="0" smtClean="0">
                <a:solidFill>
                  <a:schemeClr val="tx1"/>
                </a:solidFill>
              </a:rPr>
              <a:t>カラム</a:t>
            </a:r>
            <a:r>
              <a:rPr lang="en-US" altLang="ja-JP" sz="1600" dirty="0" smtClean="0">
                <a:solidFill>
                  <a:schemeClr val="tx1"/>
                </a:solidFill>
              </a:rPr>
              <a:t>)</a:t>
            </a:r>
            <a:r>
              <a:rPr lang="ja-JP" altLang="en-US" sz="1600" dirty="0" smtClean="0">
                <a:solidFill>
                  <a:schemeClr val="tx1"/>
                </a:solidFill>
              </a:rPr>
              <a:t>の判定</a:t>
            </a:r>
            <a:endParaRPr lang="en-US" altLang="ja-JP" sz="1600" dirty="0">
              <a:solidFill>
                <a:schemeClr val="tx1"/>
              </a:solidFill>
            </a:endParaRPr>
          </a:p>
        </p:txBody>
      </p:sp>
      <p:sp>
        <p:nvSpPr>
          <p:cNvPr id="11" name="コンテンツ プレースホルダー 2"/>
          <p:cNvSpPr txBox="1">
            <a:spLocks/>
          </p:cNvSpPr>
          <p:nvPr/>
        </p:nvSpPr>
        <p:spPr>
          <a:xfrm>
            <a:off x="322137" y="4149080"/>
            <a:ext cx="8642351" cy="93610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ja-JP"/>
            </a:defPPr>
            <a:lvl1pPr marL="0" indent="0" algn="just" eaLnBrk="1" hangingPunct="1">
              <a:lnSpc>
                <a:spcPct val="120000"/>
              </a:lnSpc>
              <a:spcBef>
                <a:spcPts val="1200"/>
              </a:spcBef>
              <a:buNone/>
              <a:defRPr sz="1800" kern="0">
                <a:latin typeface="メイリオ" panose="020B0604030504040204" pitchFamily="50" charset="-128"/>
                <a:ea typeface="メイリオ" panose="020B0604030504040204" pitchFamily="50" charset="-128"/>
                <a:cs typeface="メイリオ" panose="020B0604030504040204" pitchFamily="50" charset="-128"/>
              </a:defRPr>
            </a:lvl1pPr>
            <a:lvl2pPr>
              <a:defRPr>
                <a:solidFill>
                  <a:schemeClr val="lt1"/>
                </a:solidFill>
                <a:latin typeface="+mn-lt"/>
                <a:ea typeface="+mn-ea"/>
              </a:defRPr>
            </a:lvl2pPr>
            <a:lvl3pPr>
              <a:defRPr>
                <a:solidFill>
                  <a:schemeClr val="lt1"/>
                </a:solidFill>
                <a:latin typeface="+mn-lt"/>
                <a:ea typeface="+mn-ea"/>
              </a:defRPr>
            </a:lvl3pPr>
            <a:lvl4pPr>
              <a:defRPr>
                <a:solidFill>
                  <a:schemeClr val="lt1"/>
                </a:solidFill>
                <a:latin typeface="+mn-lt"/>
                <a:ea typeface="+mn-ea"/>
              </a:defRPr>
            </a:lvl4pPr>
            <a:lvl5pPr>
              <a:defRPr>
                <a:solidFill>
                  <a:schemeClr val="lt1"/>
                </a:solidFill>
                <a:latin typeface="+mn-lt"/>
                <a:ea typeface="+mn-ea"/>
              </a:defRPr>
            </a:lvl5pPr>
            <a:lvl6pPr>
              <a:defRPr>
                <a:solidFill>
                  <a:schemeClr val="lt1"/>
                </a:solidFill>
                <a:latin typeface="+mn-lt"/>
                <a:ea typeface="+mn-ea"/>
              </a:defRPr>
            </a:lvl6pPr>
            <a:lvl7pPr>
              <a:defRPr>
                <a:solidFill>
                  <a:schemeClr val="lt1"/>
                </a:solidFill>
                <a:latin typeface="+mn-lt"/>
                <a:ea typeface="+mn-ea"/>
              </a:defRPr>
            </a:lvl7pPr>
            <a:lvl8pPr>
              <a:defRPr>
                <a:solidFill>
                  <a:schemeClr val="lt1"/>
                </a:solidFill>
                <a:latin typeface="+mn-lt"/>
                <a:ea typeface="+mn-ea"/>
              </a:defRPr>
            </a:lvl8pPr>
            <a:lvl9pPr>
              <a:defRPr>
                <a:solidFill>
                  <a:schemeClr val="lt1"/>
                </a:solidFill>
                <a:latin typeface="+mn-lt"/>
                <a:ea typeface="+mn-ea"/>
              </a:defRPr>
            </a:lvl9pPr>
          </a:lstStyle>
          <a:p>
            <a:r>
              <a:rPr lang="ja-JP" altLang="en-US" sz="1400" dirty="0" smtClean="0">
                <a:solidFill>
                  <a:schemeClr val="tx1"/>
                </a:solidFill>
              </a:rPr>
              <a:t>　マトリクスウィンドウは</a:t>
            </a:r>
            <a:r>
              <a:rPr lang="ja-JP" altLang="en-US" sz="1400" dirty="0">
                <a:solidFill>
                  <a:schemeClr val="tx1"/>
                </a:solidFill>
              </a:rPr>
              <a:t>そ</a:t>
            </a:r>
            <a:r>
              <a:rPr lang="ja-JP" altLang="en-US" sz="1400" dirty="0" smtClean="0">
                <a:solidFill>
                  <a:schemeClr val="tx1"/>
                </a:solidFill>
              </a:rPr>
              <a:t>の性格上、１つの行</a:t>
            </a:r>
            <a:r>
              <a:rPr lang="en-US" altLang="ja-JP" sz="1400" dirty="0" smtClean="0">
                <a:solidFill>
                  <a:schemeClr val="tx1"/>
                </a:solidFill>
              </a:rPr>
              <a:t>(row)</a:t>
            </a:r>
            <a:r>
              <a:rPr lang="ja-JP" altLang="en-US" sz="1400" dirty="0" smtClean="0">
                <a:solidFill>
                  <a:schemeClr val="tx1"/>
                </a:solidFill>
              </a:rPr>
              <a:t>に複数のレコードの情報があり、その分同じフィールド</a:t>
            </a:r>
            <a:r>
              <a:rPr lang="en-US" altLang="ja-JP" sz="1400" dirty="0" smtClean="0">
                <a:solidFill>
                  <a:schemeClr val="tx1"/>
                </a:solidFill>
              </a:rPr>
              <a:t>(</a:t>
            </a:r>
            <a:r>
              <a:rPr lang="ja-JP" altLang="en-US" sz="1400" dirty="0" smtClean="0">
                <a:solidFill>
                  <a:schemeClr val="tx1"/>
                </a:solidFill>
              </a:rPr>
              <a:t>カラム</a:t>
            </a:r>
            <a:r>
              <a:rPr lang="en-US" altLang="ja-JP" sz="1400" dirty="0" smtClean="0">
                <a:solidFill>
                  <a:schemeClr val="tx1"/>
                </a:solidFill>
              </a:rPr>
              <a:t>)</a:t>
            </a:r>
            <a:r>
              <a:rPr lang="ja-JP" altLang="en-US" sz="1400" dirty="0" smtClean="0">
                <a:solidFill>
                  <a:schemeClr val="tx1"/>
                </a:solidFill>
              </a:rPr>
              <a:t>名が複数存在する事になります。そのためフィールド</a:t>
            </a:r>
            <a:r>
              <a:rPr lang="en-US" altLang="ja-JP" sz="1400" dirty="0" smtClean="0">
                <a:solidFill>
                  <a:schemeClr val="tx1"/>
                </a:solidFill>
              </a:rPr>
              <a:t>(</a:t>
            </a:r>
            <a:r>
              <a:rPr lang="ja-JP" altLang="en-US" sz="1400" dirty="0" smtClean="0">
                <a:solidFill>
                  <a:schemeClr val="tx1"/>
                </a:solidFill>
              </a:rPr>
              <a:t>カラム</a:t>
            </a:r>
            <a:r>
              <a:rPr lang="en-US" altLang="ja-JP" sz="1400" dirty="0" smtClean="0">
                <a:solidFill>
                  <a:schemeClr val="tx1"/>
                </a:solidFill>
              </a:rPr>
              <a:t>)</a:t>
            </a:r>
            <a:r>
              <a:rPr lang="ja-JP" altLang="en-US" sz="1400" dirty="0" smtClean="0">
                <a:solidFill>
                  <a:schemeClr val="tx1"/>
                </a:solidFill>
              </a:rPr>
              <a:t>名だけでは、コールアウトで更新したいフィールド</a:t>
            </a:r>
            <a:r>
              <a:rPr lang="en-US" altLang="ja-JP" sz="1400" dirty="0" smtClean="0">
                <a:solidFill>
                  <a:schemeClr val="tx1"/>
                </a:solidFill>
              </a:rPr>
              <a:t>(</a:t>
            </a:r>
            <a:r>
              <a:rPr lang="ja-JP" altLang="en-US" sz="1400" dirty="0" smtClean="0">
                <a:solidFill>
                  <a:schemeClr val="tx1"/>
                </a:solidFill>
              </a:rPr>
              <a:t>カラム</a:t>
            </a:r>
            <a:r>
              <a:rPr lang="en-US" altLang="ja-JP" sz="1400" dirty="0" smtClean="0">
                <a:solidFill>
                  <a:schemeClr val="tx1"/>
                </a:solidFill>
              </a:rPr>
              <a:t>)</a:t>
            </a:r>
            <a:r>
              <a:rPr lang="ja-JP" altLang="en-US" sz="1400" dirty="0" smtClean="0">
                <a:solidFill>
                  <a:schemeClr val="tx1"/>
                </a:solidFill>
              </a:rPr>
              <a:t>を正確に判断する事ができません。</a:t>
            </a:r>
            <a:r>
              <a:rPr lang="en-US" altLang="ja-JP" sz="1400" dirty="0">
                <a:solidFill>
                  <a:schemeClr val="tx1"/>
                </a:solidFill>
              </a:rPr>
              <a:t> </a:t>
            </a:r>
            <a:endParaRPr lang="en-US" altLang="ja-JP" sz="1400" dirty="0" smtClean="0">
              <a:solidFill>
                <a:schemeClr val="tx1"/>
              </a:solidFill>
            </a:endParaRPr>
          </a:p>
          <a:p>
            <a:r>
              <a:rPr lang="ja-JP" altLang="en-US" sz="1400" dirty="0">
                <a:solidFill>
                  <a:schemeClr val="tx1"/>
                </a:solidFill>
              </a:rPr>
              <a:t>　</a:t>
            </a:r>
            <a:r>
              <a:rPr lang="ja-JP" altLang="en-US" sz="1400" dirty="0" smtClean="0">
                <a:solidFill>
                  <a:schemeClr val="tx1"/>
                </a:solidFill>
              </a:rPr>
              <a:t>同じレコードのフィールド</a:t>
            </a:r>
            <a:r>
              <a:rPr lang="en-US" altLang="ja-JP" sz="1400" dirty="0" smtClean="0">
                <a:solidFill>
                  <a:schemeClr val="tx1"/>
                </a:solidFill>
              </a:rPr>
              <a:t>(</a:t>
            </a:r>
            <a:r>
              <a:rPr lang="ja-JP" altLang="en-US" sz="1400" dirty="0" smtClean="0">
                <a:solidFill>
                  <a:schemeClr val="tx1"/>
                </a:solidFill>
              </a:rPr>
              <a:t>カラム</a:t>
            </a:r>
            <a:r>
              <a:rPr lang="en-US" altLang="ja-JP" sz="1400" dirty="0" smtClean="0">
                <a:solidFill>
                  <a:schemeClr val="tx1"/>
                </a:solidFill>
              </a:rPr>
              <a:t>)</a:t>
            </a:r>
            <a:r>
              <a:rPr lang="ja-JP" altLang="en-US" sz="1400" dirty="0" smtClean="0">
                <a:solidFill>
                  <a:schemeClr val="tx1"/>
                </a:solidFill>
              </a:rPr>
              <a:t>かどうかは、</a:t>
            </a:r>
            <a:r>
              <a:rPr lang="en-US" altLang="ja-JP" sz="1400" dirty="0" err="1" smtClean="0">
                <a:solidFill>
                  <a:schemeClr val="tx1"/>
                </a:solidFill>
              </a:rPr>
              <a:t>TabNo</a:t>
            </a:r>
            <a:r>
              <a:rPr lang="ja-JP" altLang="en-US" sz="1400" dirty="0" smtClean="0">
                <a:solidFill>
                  <a:schemeClr val="tx1"/>
                </a:solidFill>
              </a:rPr>
              <a:t>で判断する事ができます。</a:t>
            </a:r>
            <a:r>
              <a:rPr lang="en-US" altLang="ja-JP" sz="1400" dirty="0" err="1" smtClean="0">
                <a:solidFill>
                  <a:schemeClr val="tx1"/>
                </a:solidFill>
              </a:rPr>
              <a:t>TabNo</a:t>
            </a:r>
            <a:r>
              <a:rPr lang="ja-JP" altLang="en-US" sz="1400" dirty="0" smtClean="0">
                <a:solidFill>
                  <a:schemeClr val="tx1"/>
                </a:solidFill>
              </a:rPr>
              <a:t>が同じであれば同じレコードのデータになります。</a:t>
            </a:r>
            <a:r>
              <a:rPr lang="en-US" altLang="ja-JP" sz="1400" dirty="0" err="1" smtClean="0">
                <a:solidFill>
                  <a:schemeClr val="tx1"/>
                </a:solidFill>
              </a:rPr>
              <a:t>JPMatrixDataBinder.setValue</a:t>
            </a:r>
            <a:r>
              <a:rPr lang="en-US" altLang="ja-JP" sz="1400" dirty="0" smtClean="0">
                <a:solidFill>
                  <a:schemeClr val="tx1"/>
                </a:solidFill>
              </a:rPr>
              <a:t>(</a:t>
            </a:r>
            <a:r>
              <a:rPr lang="en-US" altLang="ja-JP" sz="1400" dirty="0" err="1" smtClean="0">
                <a:solidFill>
                  <a:schemeClr val="tx1"/>
                </a:solidFill>
              </a:rPr>
              <a:t>int</a:t>
            </a:r>
            <a:r>
              <a:rPr lang="en-US" altLang="ja-JP" sz="1400" dirty="0" smtClean="0">
                <a:solidFill>
                  <a:schemeClr val="tx1"/>
                </a:solidFill>
              </a:rPr>
              <a:t> </a:t>
            </a:r>
            <a:r>
              <a:rPr lang="en-US" altLang="ja-JP" sz="1400" dirty="0">
                <a:solidFill>
                  <a:schemeClr val="tx1"/>
                </a:solidFill>
              </a:rPr>
              <a:t>x, </a:t>
            </a:r>
            <a:r>
              <a:rPr lang="en-US" altLang="ja-JP" sz="1400" dirty="0" err="1">
                <a:solidFill>
                  <a:schemeClr val="tx1"/>
                </a:solidFill>
              </a:rPr>
              <a:t>int</a:t>
            </a:r>
            <a:r>
              <a:rPr lang="en-US" altLang="ja-JP" sz="1400" dirty="0">
                <a:solidFill>
                  <a:schemeClr val="tx1"/>
                </a:solidFill>
              </a:rPr>
              <a:t> y, Object </a:t>
            </a:r>
            <a:r>
              <a:rPr lang="en-US" altLang="ja-JP" sz="1400" dirty="0" err="1">
                <a:solidFill>
                  <a:schemeClr val="tx1"/>
                </a:solidFill>
              </a:rPr>
              <a:t>newValue</a:t>
            </a:r>
            <a:r>
              <a:rPr lang="en-US" altLang="ja-JP" sz="1400" dirty="0">
                <a:solidFill>
                  <a:schemeClr val="tx1"/>
                </a:solidFill>
              </a:rPr>
              <a:t>)</a:t>
            </a:r>
            <a:r>
              <a:rPr lang="ja-JP" altLang="en-US" sz="1400" dirty="0" smtClean="0">
                <a:solidFill>
                  <a:schemeClr val="tx1"/>
                </a:solidFill>
              </a:rPr>
              <a:t>メソッドを使用する前に、次の</a:t>
            </a:r>
            <a:r>
              <a:rPr lang="ja-JP" altLang="en-US" sz="1400" dirty="0">
                <a:solidFill>
                  <a:schemeClr val="tx1"/>
                </a:solidFill>
              </a:rPr>
              <a:t>ページ</a:t>
            </a:r>
            <a:r>
              <a:rPr lang="ja-JP" altLang="en-US" sz="1400" dirty="0" smtClean="0">
                <a:solidFill>
                  <a:schemeClr val="tx1"/>
                </a:solidFill>
              </a:rPr>
              <a:t>のようなロジックを記述して下さい。</a:t>
            </a:r>
            <a:endParaRPr lang="en-US" altLang="ja-JP" sz="1400" dirty="0">
              <a:solidFill>
                <a:schemeClr val="tx1"/>
              </a:solidFill>
            </a:endParaRPr>
          </a:p>
        </p:txBody>
      </p:sp>
    </p:spTree>
    <p:extLst>
      <p:ext uri="{BB962C8B-B14F-4D97-AF65-F5344CB8AC3E}">
        <p14:creationId xmlns:p14="http://schemas.microsoft.com/office/powerpoint/2010/main" val="31711096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altLang="ja-JP" dirty="0"/>
              <a:t>【</a:t>
            </a:r>
            <a:r>
              <a:rPr lang="ja-JP" altLang="en-US" dirty="0"/>
              <a:t>概要設計</a:t>
            </a:r>
            <a:r>
              <a:rPr lang="en-US" altLang="ja-JP" dirty="0"/>
              <a:t>】</a:t>
            </a:r>
            <a:r>
              <a:rPr lang="ja-JP" altLang="en-US" dirty="0"/>
              <a:t>マトリクスウィンドウ</a:t>
            </a:r>
            <a:endParaRPr kumimoji="1" lang="ja-JP" altLang="en-US" dirty="0"/>
          </a:p>
        </p:txBody>
      </p:sp>
      <p:sp>
        <p:nvSpPr>
          <p:cNvPr id="4" name="コンテンツ プレースホルダー 2"/>
          <p:cNvSpPr txBox="1">
            <a:spLocks/>
          </p:cNvSpPr>
          <p:nvPr/>
        </p:nvSpPr>
        <p:spPr>
          <a:xfrm>
            <a:off x="251520" y="548680"/>
            <a:ext cx="8642351" cy="280831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ja-JP"/>
            </a:defPPr>
            <a:lvl1pPr marL="0" indent="0" algn="just" eaLnBrk="1" hangingPunct="1">
              <a:lnSpc>
                <a:spcPct val="120000"/>
              </a:lnSpc>
              <a:spcBef>
                <a:spcPts val="1200"/>
              </a:spcBef>
              <a:buNone/>
              <a:defRPr sz="1800" kern="0">
                <a:latin typeface="メイリオ" panose="020B0604030504040204" pitchFamily="50" charset="-128"/>
                <a:ea typeface="メイリオ" panose="020B0604030504040204" pitchFamily="50" charset="-128"/>
                <a:cs typeface="メイリオ" panose="020B0604030504040204" pitchFamily="50" charset="-128"/>
              </a:defRPr>
            </a:lvl1pPr>
            <a:lvl2pPr>
              <a:defRPr>
                <a:solidFill>
                  <a:schemeClr val="lt1"/>
                </a:solidFill>
                <a:latin typeface="+mn-lt"/>
                <a:ea typeface="+mn-ea"/>
              </a:defRPr>
            </a:lvl2pPr>
            <a:lvl3pPr>
              <a:defRPr>
                <a:solidFill>
                  <a:schemeClr val="lt1"/>
                </a:solidFill>
                <a:latin typeface="+mn-lt"/>
                <a:ea typeface="+mn-ea"/>
              </a:defRPr>
            </a:lvl3pPr>
            <a:lvl4pPr>
              <a:defRPr>
                <a:solidFill>
                  <a:schemeClr val="lt1"/>
                </a:solidFill>
                <a:latin typeface="+mn-lt"/>
                <a:ea typeface="+mn-ea"/>
              </a:defRPr>
            </a:lvl4pPr>
            <a:lvl5pPr>
              <a:defRPr>
                <a:solidFill>
                  <a:schemeClr val="lt1"/>
                </a:solidFill>
                <a:latin typeface="+mn-lt"/>
                <a:ea typeface="+mn-ea"/>
              </a:defRPr>
            </a:lvl5pPr>
            <a:lvl6pPr>
              <a:defRPr>
                <a:solidFill>
                  <a:schemeClr val="lt1"/>
                </a:solidFill>
                <a:latin typeface="+mn-lt"/>
                <a:ea typeface="+mn-ea"/>
              </a:defRPr>
            </a:lvl6pPr>
            <a:lvl7pPr>
              <a:defRPr>
                <a:solidFill>
                  <a:schemeClr val="lt1"/>
                </a:solidFill>
                <a:latin typeface="+mn-lt"/>
                <a:ea typeface="+mn-ea"/>
              </a:defRPr>
            </a:lvl7pPr>
            <a:lvl8pPr>
              <a:defRPr>
                <a:solidFill>
                  <a:schemeClr val="lt1"/>
                </a:solidFill>
                <a:latin typeface="+mn-lt"/>
                <a:ea typeface="+mn-ea"/>
              </a:defRPr>
            </a:lvl8pPr>
            <a:lvl9pPr>
              <a:defRPr>
                <a:solidFill>
                  <a:schemeClr val="lt1"/>
                </a:solidFill>
                <a:latin typeface="+mn-lt"/>
                <a:ea typeface="+mn-ea"/>
              </a:defRPr>
            </a:lvl9pPr>
          </a:lstStyle>
          <a:p>
            <a:pPr defTabSz="358775">
              <a:spcBef>
                <a:spcPts val="0"/>
              </a:spcBef>
            </a:pPr>
            <a:r>
              <a:rPr lang="ja-JP" altLang="en-US" sz="1000" dirty="0" smtClean="0">
                <a:solidFill>
                  <a:schemeClr val="tx1"/>
                </a:solidFill>
              </a:rPr>
              <a:t>例</a:t>
            </a:r>
            <a:r>
              <a:rPr lang="en-US" altLang="ja-JP" sz="1000" dirty="0" smtClean="0">
                <a:solidFill>
                  <a:schemeClr val="tx1"/>
                </a:solidFill>
              </a:rPr>
              <a:t>)</a:t>
            </a:r>
          </a:p>
          <a:p>
            <a:pPr defTabSz="358775">
              <a:spcBef>
                <a:spcPts val="0"/>
              </a:spcBef>
            </a:pPr>
            <a:r>
              <a:rPr lang="en-US" altLang="ja-JP" sz="1000" dirty="0" err="1">
                <a:solidFill>
                  <a:schemeClr val="tx1"/>
                </a:solidFill>
              </a:rPr>
              <a:t>GridField</a:t>
            </a:r>
            <a:r>
              <a:rPr lang="en-US" altLang="ja-JP" sz="1000" dirty="0">
                <a:solidFill>
                  <a:schemeClr val="tx1"/>
                </a:solidFill>
              </a:rPr>
              <a:t> </a:t>
            </a:r>
            <a:r>
              <a:rPr lang="en-US" altLang="ja-JP" sz="1000" dirty="0" err="1">
                <a:solidFill>
                  <a:schemeClr val="tx1"/>
                </a:solidFill>
              </a:rPr>
              <a:t>gridField</a:t>
            </a:r>
            <a:r>
              <a:rPr lang="en-US" altLang="ja-JP" sz="1000" dirty="0">
                <a:solidFill>
                  <a:schemeClr val="tx1"/>
                </a:solidFill>
              </a:rPr>
              <a:t> = </a:t>
            </a:r>
            <a:r>
              <a:rPr lang="en-US" altLang="ja-JP" sz="1000" dirty="0" err="1">
                <a:solidFill>
                  <a:schemeClr val="tx1"/>
                </a:solidFill>
              </a:rPr>
              <a:t>dataBinder.getColumnGridFieldMap</a:t>
            </a:r>
            <a:r>
              <a:rPr lang="en-US" altLang="ja-JP" sz="1000" dirty="0">
                <a:solidFill>
                  <a:schemeClr val="tx1"/>
                </a:solidFill>
              </a:rPr>
              <a:t>().get(x);</a:t>
            </a:r>
          </a:p>
          <a:p>
            <a:pPr defTabSz="358775">
              <a:spcBef>
                <a:spcPts val="0"/>
              </a:spcBef>
            </a:pPr>
            <a:r>
              <a:rPr lang="en-US" altLang="ja-JP" sz="1000" dirty="0" err="1" smtClean="0">
                <a:solidFill>
                  <a:schemeClr val="tx1"/>
                </a:solidFill>
              </a:rPr>
              <a:t>int</a:t>
            </a:r>
            <a:r>
              <a:rPr lang="en-US" altLang="ja-JP" sz="1000" dirty="0" smtClean="0">
                <a:solidFill>
                  <a:schemeClr val="tx1"/>
                </a:solidFill>
              </a:rPr>
              <a:t> </a:t>
            </a:r>
            <a:r>
              <a:rPr lang="en-US" altLang="ja-JP" sz="1000" b="1" dirty="0" err="1">
                <a:solidFill>
                  <a:schemeClr val="tx1"/>
                </a:solidFill>
              </a:rPr>
              <a:t>tabNo</a:t>
            </a:r>
            <a:r>
              <a:rPr lang="en-US" altLang="ja-JP" sz="1000" dirty="0">
                <a:solidFill>
                  <a:schemeClr val="tx1"/>
                </a:solidFill>
              </a:rPr>
              <a:t> = </a:t>
            </a:r>
            <a:r>
              <a:rPr lang="en-US" altLang="ja-JP" sz="1000" dirty="0" err="1">
                <a:solidFill>
                  <a:schemeClr val="tx1"/>
                </a:solidFill>
              </a:rPr>
              <a:t>gridField.getGridTab</a:t>
            </a:r>
            <a:r>
              <a:rPr lang="en-US" altLang="ja-JP" sz="1000" dirty="0">
                <a:solidFill>
                  <a:schemeClr val="tx1"/>
                </a:solidFill>
              </a:rPr>
              <a:t>().</a:t>
            </a:r>
            <a:r>
              <a:rPr lang="en-US" altLang="ja-JP" sz="1000" dirty="0" err="1">
                <a:solidFill>
                  <a:schemeClr val="tx1"/>
                </a:solidFill>
              </a:rPr>
              <a:t>getTabNo</a:t>
            </a:r>
            <a:r>
              <a:rPr lang="en-US" altLang="ja-JP" sz="1000" dirty="0">
                <a:solidFill>
                  <a:schemeClr val="tx1"/>
                </a:solidFill>
              </a:rPr>
              <a:t>();</a:t>
            </a:r>
          </a:p>
          <a:p>
            <a:pPr defTabSz="358775">
              <a:spcBef>
                <a:spcPts val="0"/>
              </a:spcBef>
            </a:pPr>
            <a:endParaRPr lang="en-US" altLang="ja-JP" sz="1000" dirty="0">
              <a:solidFill>
                <a:schemeClr val="tx1"/>
              </a:solidFill>
            </a:endParaRPr>
          </a:p>
          <a:p>
            <a:pPr defTabSz="358775">
              <a:spcBef>
                <a:spcPts val="0"/>
              </a:spcBef>
            </a:pPr>
            <a:r>
              <a:rPr lang="en-US" altLang="ja-JP" sz="1000" dirty="0">
                <a:solidFill>
                  <a:schemeClr val="tx1"/>
                </a:solidFill>
              </a:rPr>
              <a:t>	for(</a:t>
            </a:r>
            <a:r>
              <a:rPr lang="en-US" altLang="ja-JP" sz="1000" dirty="0" err="1">
                <a:solidFill>
                  <a:schemeClr val="tx1"/>
                </a:solidFill>
              </a:rPr>
              <a:t>int</a:t>
            </a:r>
            <a:r>
              <a:rPr lang="en-US" altLang="ja-JP" sz="1000" dirty="0">
                <a:solidFill>
                  <a:schemeClr val="tx1"/>
                </a:solidFill>
              </a:rPr>
              <a:t> </a:t>
            </a:r>
            <a:r>
              <a:rPr lang="en-US" altLang="ja-JP" sz="1000" dirty="0" err="1">
                <a:solidFill>
                  <a:schemeClr val="tx1"/>
                </a:solidFill>
              </a:rPr>
              <a:t>i</a:t>
            </a:r>
            <a:r>
              <a:rPr lang="en-US" altLang="ja-JP" sz="1000" dirty="0">
                <a:solidFill>
                  <a:schemeClr val="tx1"/>
                </a:solidFill>
              </a:rPr>
              <a:t> = 0; </a:t>
            </a:r>
            <a:r>
              <a:rPr lang="en-US" altLang="ja-JP" sz="1000" dirty="0" err="1">
                <a:solidFill>
                  <a:schemeClr val="tx1"/>
                </a:solidFill>
              </a:rPr>
              <a:t>i</a:t>
            </a:r>
            <a:r>
              <a:rPr lang="en-US" altLang="ja-JP" sz="1000" dirty="0">
                <a:solidFill>
                  <a:schemeClr val="tx1"/>
                </a:solidFill>
              </a:rPr>
              <a:t> &lt; </a:t>
            </a:r>
            <a:r>
              <a:rPr lang="en-US" altLang="ja-JP" sz="1000" dirty="0" err="1">
                <a:solidFill>
                  <a:schemeClr val="tx1"/>
                </a:solidFill>
              </a:rPr>
              <a:t>dataBinder.getColumnGridFieldMap</a:t>
            </a:r>
            <a:r>
              <a:rPr lang="en-US" altLang="ja-JP" sz="1000" dirty="0">
                <a:solidFill>
                  <a:schemeClr val="tx1"/>
                </a:solidFill>
              </a:rPr>
              <a:t>().size(); </a:t>
            </a:r>
            <a:r>
              <a:rPr lang="en-US" altLang="ja-JP" sz="1000" dirty="0" err="1">
                <a:solidFill>
                  <a:schemeClr val="tx1"/>
                </a:solidFill>
              </a:rPr>
              <a:t>i</a:t>
            </a:r>
            <a:r>
              <a:rPr lang="en-US" altLang="ja-JP" sz="1000" dirty="0">
                <a:solidFill>
                  <a:schemeClr val="tx1"/>
                </a:solidFill>
              </a:rPr>
              <a:t>++)</a:t>
            </a:r>
          </a:p>
          <a:p>
            <a:pPr defTabSz="358775">
              <a:spcBef>
                <a:spcPts val="0"/>
              </a:spcBef>
            </a:pPr>
            <a:r>
              <a:rPr lang="en-US" altLang="ja-JP" sz="1000" dirty="0">
                <a:solidFill>
                  <a:schemeClr val="tx1"/>
                </a:solidFill>
              </a:rPr>
              <a:t>	{</a:t>
            </a:r>
          </a:p>
          <a:p>
            <a:pPr defTabSz="358775">
              <a:spcBef>
                <a:spcPts val="0"/>
              </a:spcBef>
            </a:pPr>
            <a:r>
              <a:rPr lang="en-US" altLang="ja-JP" sz="1000" dirty="0">
                <a:solidFill>
                  <a:schemeClr val="tx1"/>
                </a:solidFill>
              </a:rPr>
              <a:t>		</a:t>
            </a:r>
            <a:r>
              <a:rPr lang="en-US" altLang="ja-JP" sz="1000" dirty="0" err="1">
                <a:solidFill>
                  <a:schemeClr val="tx1"/>
                </a:solidFill>
              </a:rPr>
              <a:t>gridField</a:t>
            </a:r>
            <a:r>
              <a:rPr lang="en-US" altLang="ja-JP" sz="1000" dirty="0">
                <a:solidFill>
                  <a:schemeClr val="tx1"/>
                </a:solidFill>
              </a:rPr>
              <a:t> = </a:t>
            </a:r>
            <a:r>
              <a:rPr lang="en-US" altLang="ja-JP" sz="1000" dirty="0" err="1">
                <a:solidFill>
                  <a:schemeClr val="tx1"/>
                </a:solidFill>
              </a:rPr>
              <a:t>dataBinder.getColumnGridFieldMap</a:t>
            </a:r>
            <a:r>
              <a:rPr lang="en-US" altLang="ja-JP" sz="1000" dirty="0">
                <a:solidFill>
                  <a:schemeClr val="tx1"/>
                </a:solidFill>
              </a:rPr>
              <a:t>().get(</a:t>
            </a:r>
            <a:r>
              <a:rPr lang="en-US" altLang="ja-JP" sz="1000" dirty="0" err="1">
                <a:solidFill>
                  <a:schemeClr val="tx1"/>
                </a:solidFill>
              </a:rPr>
              <a:t>i</a:t>
            </a:r>
            <a:r>
              <a:rPr lang="en-US" altLang="ja-JP" sz="1000" dirty="0">
                <a:solidFill>
                  <a:schemeClr val="tx1"/>
                </a:solidFill>
              </a:rPr>
              <a:t>);</a:t>
            </a:r>
          </a:p>
          <a:p>
            <a:pPr defTabSz="358775">
              <a:spcBef>
                <a:spcPts val="0"/>
              </a:spcBef>
            </a:pPr>
            <a:r>
              <a:rPr lang="en-US" altLang="ja-JP" sz="1000" dirty="0">
                <a:solidFill>
                  <a:schemeClr val="tx1"/>
                </a:solidFill>
              </a:rPr>
              <a:t>		if(</a:t>
            </a:r>
            <a:r>
              <a:rPr lang="en-US" altLang="ja-JP" sz="1000" dirty="0" err="1">
                <a:solidFill>
                  <a:schemeClr val="tx1"/>
                </a:solidFill>
              </a:rPr>
              <a:t>gridField.getGridTab</a:t>
            </a:r>
            <a:r>
              <a:rPr lang="en-US" altLang="ja-JP" sz="1000" dirty="0">
                <a:solidFill>
                  <a:schemeClr val="tx1"/>
                </a:solidFill>
              </a:rPr>
              <a:t>().</a:t>
            </a:r>
            <a:r>
              <a:rPr lang="en-US" altLang="ja-JP" sz="1000" dirty="0" err="1">
                <a:solidFill>
                  <a:schemeClr val="tx1"/>
                </a:solidFill>
              </a:rPr>
              <a:t>getTabNo</a:t>
            </a:r>
            <a:r>
              <a:rPr lang="en-US" altLang="ja-JP" sz="1000" dirty="0">
                <a:solidFill>
                  <a:schemeClr val="tx1"/>
                </a:solidFill>
              </a:rPr>
              <a:t>() == </a:t>
            </a:r>
            <a:r>
              <a:rPr lang="en-US" altLang="ja-JP" sz="1000" dirty="0" err="1">
                <a:solidFill>
                  <a:schemeClr val="tx1"/>
                </a:solidFill>
              </a:rPr>
              <a:t>tabNo</a:t>
            </a:r>
            <a:r>
              <a:rPr lang="en-US" altLang="ja-JP" sz="1000" dirty="0">
                <a:solidFill>
                  <a:schemeClr val="tx1"/>
                </a:solidFill>
              </a:rPr>
              <a:t> &amp;&amp; </a:t>
            </a:r>
            <a:r>
              <a:rPr lang="en-US" altLang="ja-JP" sz="1000" dirty="0" err="1">
                <a:solidFill>
                  <a:schemeClr val="tx1"/>
                </a:solidFill>
              </a:rPr>
              <a:t>gridField.getColumnName</a:t>
            </a:r>
            <a:r>
              <a:rPr lang="en-US" altLang="ja-JP" sz="1000" dirty="0">
                <a:solidFill>
                  <a:schemeClr val="tx1"/>
                </a:solidFill>
              </a:rPr>
              <a:t>().equals("</a:t>
            </a:r>
            <a:r>
              <a:rPr lang="en-US" altLang="ja-JP" sz="1000" dirty="0" err="1">
                <a:solidFill>
                  <a:schemeClr val="tx1"/>
                </a:solidFill>
              </a:rPr>
              <a:t>C_BPartner_Location_ID</a:t>
            </a:r>
            <a:r>
              <a:rPr lang="en-US" altLang="ja-JP" sz="1000" dirty="0">
                <a:solidFill>
                  <a:schemeClr val="tx1"/>
                </a:solidFill>
              </a:rPr>
              <a:t>"))</a:t>
            </a:r>
          </a:p>
          <a:p>
            <a:pPr defTabSz="358775">
              <a:spcBef>
                <a:spcPts val="0"/>
              </a:spcBef>
            </a:pPr>
            <a:r>
              <a:rPr lang="en-US" altLang="ja-JP" sz="1000" dirty="0">
                <a:solidFill>
                  <a:schemeClr val="tx1"/>
                </a:solidFill>
              </a:rPr>
              <a:t>		</a:t>
            </a:r>
            <a:r>
              <a:rPr lang="en-US" altLang="ja-JP" sz="1000" dirty="0" smtClean="0">
                <a:solidFill>
                  <a:schemeClr val="tx1"/>
                </a:solidFill>
              </a:rPr>
              <a:t>{</a:t>
            </a:r>
          </a:p>
          <a:p>
            <a:pPr defTabSz="358775">
              <a:spcBef>
                <a:spcPts val="0"/>
              </a:spcBef>
            </a:pPr>
            <a:r>
              <a:rPr lang="en-US" altLang="ja-JP" sz="1000" dirty="0" smtClean="0">
                <a:solidFill>
                  <a:schemeClr val="tx1"/>
                </a:solidFill>
              </a:rPr>
              <a:t>			</a:t>
            </a:r>
            <a:r>
              <a:rPr lang="ja-JP" altLang="en-US" sz="1000" dirty="0" smtClean="0">
                <a:solidFill>
                  <a:schemeClr val="tx1"/>
                </a:solidFill>
              </a:rPr>
              <a:t>処理を書く；</a:t>
            </a:r>
            <a:endParaRPr lang="en-US" altLang="ja-JP" sz="1000" dirty="0" smtClean="0">
              <a:solidFill>
                <a:schemeClr val="tx1"/>
              </a:solidFill>
            </a:endParaRPr>
          </a:p>
          <a:p>
            <a:pPr defTabSz="358775">
              <a:spcBef>
                <a:spcPts val="0"/>
              </a:spcBef>
            </a:pPr>
            <a:r>
              <a:rPr lang="en-US" altLang="ja-JP" sz="1000" dirty="0">
                <a:solidFill>
                  <a:schemeClr val="tx1"/>
                </a:solidFill>
              </a:rPr>
              <a:t>	</a:t>
            </a:r>
            <a:r>
              <a:rPr lang="en-US" altLang="ja-JP" sz="1000" dirty="0" smtClean="0">
                <a:solidFill>
                  <a:schemeClr val="tx1"/>
                </a:solidFill>
              </a:rPr>
              <a:t>	}</a:t>
            </a:r>
          </a:p>
          <a:p>
            <a:pPr defTabSz="358775">
              <a:spcBef>
                <a:spcPts val="0"/>
              </a:spcBef>
            </a:pPr>
            <a:r>
              <a:rPr lang="en-US" altLang="ja-JP" sz="1000" dirty="0">
                <a:solidFill>
                  <a:schemeClr val="tx1"/>
                </a:solidFill>
              </a:rPr>
              <a:t>	</a:t>
            </a:r>
            <a:r>
              <a:rPr lang="en-US" altLang="ja-JP" sz="1000" dirty="0" smtClean="0">
                <a:solidFill>
                  <a:schemeClr val="tx1"/>
                </a:solidFill>
              </a:rPr>
              <a:t>}</a:t>
            </a:r>
            <a:endParaRPr lang="ja-JP" altLang="en-US" sz="1000" dirty="0" smtClean="0">
              <a:solidFill>
                <a:schemeClr val="tx1"/>
              </a:solidFill>
            </a:endParaRPr>
          </a:p>
        </p:txBody>
      </p:sp>
    </p:spTree>
    <p:extLst>
      <p:ext uri="{BB962C8B-B14F-4D97-AF65-F5344CB8AC3E}">
        <p14:creationId xmlns:p14="http://schemas.microsoft.com/office/powerpoint/2010/main" val="105475267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altLang="ja-JP" dirty="0"/>
              <a:t>【</a:t>
            </a:r>
            <a:r>
              <a:rPr lang="ja-JP" altLang="en-US" dirty="0"/>
              <a:t>概要設計</a:t>
            </a:r>
            <a:r>
              <a:rPr lang="en-US" altLang="ja-JP" dirty="0"/>
              <a:t>】</a:t>
            </a:r>
            <a:r>
              <a:rPr lang="ja-JP" altLang="en-US" dirty="0"/>
              <a:t>マトリクスウィンドウ</a:t>
            </a:r>
            <a:endParaRPr kumimoji="1" lang="ja-JP" altLang="en-US" dirty="0"/>
          </a:p>
        </p:txBody>
      </p:sp>
      <p:cxnSp>
        <p:nvCxnSpPr>
          <p:cNvPr id="4" name="直線コネクタ 3"/>
          <p:cNvCxnSpPr/>
          <p:nvPr/>
        </p:nvCxnSpPr>
        <p:spPr>
          <a:xfrm>
            <a:off x="323528" y="980728"/>
            <a:ext cx="8567992" cy="0"/>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5" name="テキスト ボックス 4"/>
          <p:cNvSpPr txBox="1"/>
          <p:nvPr/>
        </p:nvSpPr>
        <p:spPr>
          <a:xfrm>
            <a:off x="251520" y="548680"/>
            <a:ext cx="8626408" cy="43204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ja-JP"/>
            </a:defPPr>
            <a:lvl1pPr marL="0" indent="0" algn="just" eaLnBrk="1" hangingPunct="1">
              <a:lnSpc>
                <a:spcPct val="120000"/>
              </a:lnSpc>
              <a:spcBef>
                <a:spcPts val="1200"/>
              </a:spcBef>
              <a:buNone/>
              <a:defRPr sz="1800" kern="0">
                <a:latin typeface="メイリオ" panose="020B0604030504040204" pitchFamily="50" charset="-128"/>
                <a:ea typeface="メイリオ" panose="020B0604030504040204" pitchFamily="50" charset="-128"/>
                <a:cs typeface="メイリオ" panose="020B0604030504040204" pitchFamily="50" charset="-128"/>
              </a:defRPr>
            </a:lvl1pPr>
            <a:lvl2pPr>
              <a:defRPr>
                <a:solidFill>
                  <a:schemeClr val="lt1"/>
                </a:solidFill>
                <a:latin typeface="+mn-lt"/>
                <a:ea typeface="+mn-ea"/>
              </a:defRPr>
            </a:lvl2pPr>
            <a:lvl3pPr>
              <a:defRPr>
                <a:solidFill>
                  <a:schemeClr val="lt1"/>
                </a:solidFill>
                <a:latin typeface="+mn-lt"/>
                <a:ea typeface="+mn-ea"/>
              </a:defRPr>
            </a:lvl3pPr>
            <a:lvl4pPr>
              <a:defRPr>
                <a:solidFill>
                  <a:schemeClr val="lt1"/>
                </a:solidFill>
                <a:latin typeface="+mn-lt"/>
                <a:ea typeface="+mn-ea"/>
              </a:defRPr>
            </a:lvl4pPr>
            <a:lvl5pPr>
              <a:defRPr>
                <a:solidFill>
                  <a:schemeClr val="lt1"/>
                </a:solidFill>
                <a:latin typeface="+mn-lt"/>
                <a:ea typeface="+mn-ea"/>
              </a:defRPr>
            </a:lvl5pPr>
            <a:lvl6pPr>
              <a:defRPr>
                <a:solidFill>
                  <a:schemeClr val="lt1"/>
                </a:solidFill>
                <a:latin typeface="+mn-lt"/>
                <a:ea typeface="+mn-ea"/>
              </a:defRPr>
            </a:lvl6pPr>
            <a:lvl7pPr>
              <a:defRPr>
                <a:solidFill>
                  <a:schemeClr val="lt1"/>
                </a:solidFill>
                <a:latin typeface="+mn-lt"/>
                <a:ea typeface="+mn-ea"/>
              </a:defRPr>
            </a:lvl7pPr>
            <a:lvl8pPr>
              <a:defRPr>
                <a:solidFill>
                  <a:schemeClr val="lt1"/>
                </a:solidFill>
                <a:latin typeface="+mn-lt"/>
                <a:ea typeface="+mn-ea"/>
              </a:defRPr>
            </a:lvl8pPr>
            <a:lvl9pPr>
              <a:defRPr>
                <a:solidFill>
                  <a:schemeClr val="lt1"/>
                </a:solidFill>
                <a:latin typeface="+mn-lt"/>
                <a:ea typeface="+mn-ea"/>
              </a:defRPr>
            </a:lvl9pPr>
          </a:lstStyle>
          <a:p>
            <a:r>
              <a:rPr lang="ja-JP" altLang="en-US" sz="1600" dirty="0" smtClean="0">
                <a:solidFill>
                  <a:schemeClr val="tx1"/>
                </a:solidFill>
              </a:rPr>
              <a:t>◆マトリクスウィンドウ専用コールアウトでのエラー処理</a:t>
            </a:r>
            <a:endParaRPr lang="en-US" altLang="ja-JP" sz="1600" dirty="0">
              <a:solidFill>
                <a:schemeClr val="tx1"/>
              </a:solidFill>
            </a:endParaRPr>
          </a:p>
        </p:txBody>
      </p:sp>
      <p:sp>
        <p:nvSpPr>
          <p:cNvPr id="6" name="コンテンツ プレースホルダー 2"/>
          <p:cNvSpPr txBox="1">
            <a:spLocks/>
          </p:cNvSpPr>
          <p:nvPr/>
        </p:nvSpPr>
        <p:spPr>
          <a:xfrm>
            <a:off x="322137" y="980728"/>
            <a:ext cx="8642351" cy="93610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ja-JP"/>
            </a:defPPr>
            <a:lvl1pPr marL="0" indent="0" algn="just" eaLnBrk="1" hangingPunct="1">
              <a:lnSpc>
                <a:spcPct val="120000"/>
              </a:lnSpc>
              <a:spcBef>
                <a:spcPts val="1200"/>
              </a:spcBef>
              <a:buNone/>
              <a:defRPr sz="1800" kern="0">
                <a:latin typeface="メイリオ" panose="020B0604030504040204" pitchFamily="50" charset="-128"/>
                <a:ea typeface="メイリオ" panose="020B0604030504040204" pitchFamily="50" charset="-128"/>
                <a:cs typeface="メイリオ" panose="020B0604030504040204" pitchFamily="50" charset="-128"/>
              </a:defRPr>
            </a:lvl1pPr>
            <a:lvl2pPr>
              <a:defRPr>
                <a:solidFill>
                  <a:schemeClr val="lt1"/>
                </a:solidFill>
                <a:latin typeface="+mn-lt"/>
                <a:ea typeface="+mn-ea"/>
              </a:defRPr>
            </a:lvl2pPr>
            <a:lvl3pPr>
              <a:defRPr>
                <a:solidFill>
                  <a:schemeClr val="lt1"/>
                </a:solidFill>
                <a:latin typeface="+mn-lt"/>
                <a:ea typeface="+mn-ea"/>
              </a:defRPr>
            </a:lvl3pPr>
            <a:lvl4pPr>
              <a:defRPr>
                <a:solidFill>
                  <a:schemeClr val="lt1"/>
                </a:solidFill>
                <a:latin typeface="+mn-lt"/>
                <a:ea typeface="+mn-ea"/>
              </a:defRPr>
            </a:lvl4pPr>
            <a:lvl5pPr>
              <a:defRPr>
                <a:solidFill>
                  <a:schemeClr val="lt1"/>
                </a:solidFill>
                <a:latin typeface="+mn-lt"/>
                <a:ea typeface="+mn-ea"/>
              </a:defRPr>
            </a:lvl5pPr>
            <a:lvl6pPr>
              <a:defRPr>
                <a:solidFill>
                  <a:schemeClr val="lt1"/>
                </a:solidFill>
                <a:latin typeface="+mn-lt"/>
                <a:ea typeface="+mn-ea"/>
              </a:defRPr>
            </a:lvl6pPr>
            <a:lvl7pPr>
              <a:defRPr>
                <a:solidFill>
                  <a:schemeClr val="lt1"/>
                </a:solidFill>
                <a:latin typeface="+mn-lt"/>
                <a:ea typeface="+mn-ea"/>
              </a:defRPr>
            </a:lvl7pPr>
            <a:lvl8pPr>
              <a:defRPr>
                <a:solidFill>
                  <a:schemeClr val="lt1"/>
                </a:solidFill>
                <a:latin typeface="+mn-lt"/>
                <a:ea typeface="+mn-ea"/>
              </a:defRPr>
            </a:lvl8pPr>
            <a:lvl9pPr>
              <a:defRPr>
                <a:solidFill>
                  <a:schemeClr val="lt1"/>
                </a:solidFill>
                <a:latin typeface="+mn-lt"/>
                <a:ea typeface="+mn-ea"/>
              </a:defRPr>
            </a:lvl9pPr>
          </a:lstStyle>
          <a:p>
            <a:r>
              <a:rPr lang="ja-JP" altLang="en-US" sz="1400" dirty="0" smtClean="0">
                <a:solidFill>
                  <a:schemeClr val="tx1"/>
                </a:solidFill>
              </a:rPr>
              <a:t>　マトリクスウィンドウ専用コールアウト内での処理でエラー等のメッセージを画面に表示したい場合は、戻り値として画面に表示させたいメッセージを</a:t>
            </a:r>
            <a:r>
              <a:rPr lang="en-US" altLang="ja-JP" sz="1400" dirty="0" smtClean="0">
                <a:solidFill>
                  <a:schemeClr val="tx1"/>
                </a:solidFill>
              </a:rPr>
              <a:t>String</a:t>
            </a:r>
            <a:r>
              <a:rPr lang="ja-JP" altLang="en-US" sz="1400" dirty="0" smtClean="0">
                <a:solidFill>
                  <a:schemeClr val="tx1"/>
                </a:solidFill>
              </a:rPr>
              <a:t>型で返して下さい。</a:t>
            </a:r>
            <a:endParaRPr lang="en-US" altLang="ja-JP" sz="1400" dirty="0">
              <a:solidFill>
                <a:schemeClr val="tx1"/>
              </a:solidFill>
            </a:endParaRPr>
          </a:p>
        </p:txBody>
      </p:sp>
      <p:pic>
        <p:nvPicPr>
          <p:cNvPr id="7" name="図 6"/>
          <p:cNvPicPr>
            <a:picLocks noChangeAspect="1"/>
          </p:cNvPicPr>
          <p:nvPr/>
        </p:nvPicPr>
        <p:blipFill>
          <a:blip r:embed="rId2"/>
          <a:stretch>
            <a:fillRect/>
          </a:stretch>
        </p:blipFill>
        <p:spPr>
          <a:xfrm>
            <a:off x="1619672" y="1700808"/>
            <a:ext cx="5203287" cy="3024336"/>
          </a:xfrm>
          <a:prstGeom prst="rect">
            <a:avLst/>
          </a:prstGeom>
          <a:ln>
            <a:solidFill>
              <a:schemeClr val="accent1"/>
            </a:solidFill>
          </a:ln>
        </p:spPr>
      </p:pic>
      <p:cxnSp>
        <p:nvCxnSpPr>
          <p:cNvPr id="8" name="直線コネクタ 7"/>
          <p:cNvCxnSpPr/>
          <p:nvPr/>
        </p:nvCxnSpPr>
        <p:spPr>
          <a:xfrm>
            <a:off x="323528" y="5517232"/>
            <a:ext cx="8567992" cy="0"/>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9" name="テキスト ボックス 8"/>
          <p:cNvSpPr txBox="1"/>
          <p:nvPr/>
        </p:nvSpPr>
        <p:spPr>
          <a:xfrm>
            <a:off x="251520" y="5085184"/>
            <a:ext cx="8626408" cy="43204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ja-JP"/>
            </a:defPPr>
            <a:lvl1pPr marL="0" indent="0" algn="just" eaLnBrk="1" hangingPunct="1">
              <a:lnSpc>
                <a:spcPct val="120000"/>
              </a:lnSpc>
              <a:spcBef>
                <a:spcPts val="1200"/>
              </a:spcBef>
              <a:buNone/>
              <a:defRPr sz="1800" kern="0">
                <a:latin typeface="メイリオ" panose="020B0604030504040204" pitchFamily="50" charset="-128"/>
                <a:ea typeface="メイリオ" panose="020B0604030504040204" pitchFamily="50" charset="-128"/>
                <a:cs typeface="メイリオ" panose="020B0604030504040204" pitchFamily="50" charset="-128"/>
              </a:defRPr>
            </a:lvl1pPr>
            <a:lvl2pPr>
              <a:defRPr>
                <a:solidFill>
                  <a:schemeClr val="lt1"/>
                </a:solidFill>
                <a:latin typeface="+mn-lt"/>
                <a:ea typeface="+mn-ea"/>
              </a:defRPr>
            </a:lvl2pPr>
            <a:lvl3pPr>
              <a:defRPr>
                <a:solidFill>
                  <a:schemeClr val="lt1"/>
                </a:solidFill>
                <a:latin typeface="+mn-lt"/>
                <a:ea typeface="+mn-ea"/>
              </a:defRPr>
            </a:lvl3pPr>
            <a:lvl4pPr>
              <a:defRPr>
                <a:solidFill>
                  <a:schemeClr val="lt1"/>
                </a:solidFill>
                <a:latin typeface="+mn-lt"/>
                <a:ea typeface="+mn-ea"/>
              </a:defRPr>
            </a:lvl4pPr>
            <a:lvl5pPr>
              <a:defRPr>
                <a:solidFill>
                  <a:schemeClr val="lt1"/>
                </a:solidFill>
                <a:latin typeface="+mn-lt"/>
                <a:ea typeface="+mn-ea"/>
              </a:defRPr>
            </a:lvl5pPr>
            <a:lvl6pPr>
              <a:defRPr>
                <a:solidFill>
                  <a:schemeClr val="lt1"/>
                </a:solidFill>
                <a:latin typeface="+mn-lt"/>
                <a:ea typeface="+mn-ea"/>
              </a:defRPr>
            </a:lvl6pPr>
            <a:lvl7pPr>
              <a:defRPr>
                <a:solidFill>
                  <a:schemeClr val="lt1"/>
                </a:solidFill>
                <a:latin typeface="+mn-lt"/>
                <a:ea typeface="+mn-ea"/>
              </a:defRPr>
            </a:lvl7pPr>
            <a:lvl8pPr>
              <a:defRPr>
                <a:solidFill>
                  <a:schemeClr val="lt1"/>
                </a:solidFill>
                <a:latin typeface="+mn-lt"/>
                <a:ea typeface="+mn-ea"/>
              </a:defRPr>
            </a:lvl8pPr>
            <a:lvl9pPr>
              <a:defRPr>
                <a:solidFill>
                  <a:schemeClr val="lt1"/>
                </a:solidFill>
                <a:latin typeface="+mn-lt"/>
                <a:ea typeface="+mn-ea"/>
              </a:defRPr>
            </a:lvl9pPr>
          </a:lstStyle>
          <a:p>
            <a:r>
              <a:rPr lang="ja-JP" altLang="en-US" sz="1600" dirty="0" smtClean="0">
                <a:solidFill>
                  <a:schemeClr val="tx1"/>
                </a:solidFill>
              </a:rPr>
              <a:t>◆その他</a:t>
            </a:r>
            <a:endParaRPr lang="en-US" altLang="ja-JP" sz="1600" dirty="0">
              <a:solidFill>
                <a:schemeClr val="tx1"/>
              </a:solidFill>
            </a:endParaRPr>
          </a:p>
        </p:txBody>
      </p:sp>
      <p:sp>
        <p:nvSpPr>
          <p:cNvPr id="10" name="コンテンツ プレースホルダー 2"/>
          <p:cNvSpPr txBox="1">
            <a:spLocks/>
          </p:cNvSpPr>
          <p:nvPr/>
        </p:nvSpPr>
        <p:spPr>
          <a:xfrm>
            <a:off x="322137" y="5517232"/>
            <a:ext cx="8642351" cy="93610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ja-JP"/>
            </a:defPPr>
            <a:lvl1pPr marL="0" indent="0" algn="just" eaLnBrk="1" hangingPunct="1">
              <a:lnSpc>
                <a:spcPct val="120000"/>
              </a:lnSpc>
              <a:spcBef>
                <a:spcPts val="1200"/>
              </a:spcBef>
              <a:buNone/>
              <a:defRPr sz="1800" kern="0">
                <a:latin typeface="メイリオ" panose="020B0604030504040204" pitchFamily="50" charset="-128"/>
                <a:ea typeface="メイリオ" panose="020B0604030504040204" pitchFamily="50" charset="-128"/>
                <a:cs typeface="メイリオ" panose="020B0604030504040204" pitchFamily="50" charset="-128"/>
              </a:defRPr>
            </a:lvl1pPr>
            <a:lvl2pPr>
              <a:defRPr>
                <a:solidFill>
                  <a:schemeClr val="lt1"/>
                </a:solidFill>
                <a:latin typeface="+mn-lt"/>
                <a:ea typeface="+mn-ea"/>
              </a:defRPr>
            </a:lvl2pPr>
            <a:lvl3pPr>
              <a:defRPr>
                <a:solidFill>
                  <a:schemeClr val="lt1"/>
                </a:solidFill>
                <a:latin typeface="+mn-lt"/>
                <a:ea typeface="+mn-ea"/>
              </a:defRPr>
            </a:lvl3pPr>
            <a:lvl4pPr>
              <a:defRPr>
                <a:solidFill>
                  <a:schemeClr val="lt1"/>
                </a:solidFill>
                <a:latin typeface="+mn-lt"/>
                <a:ea typeface="+mn-ea"/>
              </a:defRPr>
            </a:lvl4pPr>
            <a:lvl5pPr>
              <a:defRPr>
                <a:solidFill>
                  <a:schemeClr val="lt1"/>
                </a:solidFill>
                <a:latin typeface="+mn-lt"/>
                <a:ea typeface="+mn-ea"/>
              </a:defRPr>
            </a:lvl5pPr>
            <a:lvl6pPr>
              <a:defRPr>
                <a:solidFill>
                  <a:schemeClr val="lt1"/>
                </a:solidFill>
                <a:latin typeface="+mn-lt"/>
                <a:ea typeface="+mn-ea"/>
              </a:defRPr>
            </a:lvl6pPr>
            <a:lvl7pPr>
              <a:defRPr>
                <a:solidFill>
                  <a:schemeClr val="lt1"/>
                </a:solidFill>
                <a:latin typeface="+mn-lt"/>
                <a:ea typeface="+mn-ea"/>
              </a:defRPr>
            </a:lvl7pPr>
            <a:lvl8pPr>
              <a:defRPr>
                <a:solidFill>
                  <a:schemeClr val="lt1"/>
                </a:solidFill>
                <a:latin typeface="+mn-lt"/>
                <a:ea typeface="+mn-ea"/>
              </a:defRPr>
            </a:lvl8pPr>
            <a:lvl9pPr>
              <a:defRPr>
                <a:solidFill>
                  <a:schemeClr val="lt1"/>
                </a:solidFill>
                <a:latin typeface="+mn-lt"/>
                <a:ea typeface="+mn-ea"/>
              </a:defRPr>
            </a:lvl9pPr>
          </a:lstStyle>
          <a:p>
            <a:pPr marL="285750" indent="-285750">
              <a:buFont typeface="Arial" panose="020B0604020202020204" pitchFamily="34" charset="0"/>
              <a:buChar char="•"/>
            </a:pPr>
            <a:r>
              <a:rPr lang="ja-JP" altLang="en-US" sz="1400" dirty="0" smtClean="0">
                <a:solidFill>
                  <a:schemeClr val="tx1"/>
                </a:solidFill>
              </a:rPr>
              <a:t>マトリクスウィンドウ専用コールアウトの実装例として、</a:t>
            </a:r>
            <a:r>
              <a:rPr lang="en-US" altLang="ja-JP" sz="1400" dirty="0" err="1" smtClean="0">
                <a:solidFill>
                  <a:schemeClr val="tx1"/>
                </a:solidFill>
              </a:rPr>
              <a:t>jpiere.plugin.matrixwindow.callout</a:t>
            </a:r>
            <a:r>
              <a:rPr lang="en-US" altLang="ja-JP" sz="1400" dirty="0">
                <a:solidFill>
                  <a:schemeClr val="tx1"/>
                </a:solidFill>
              </a:rPr>
              <a:t>. </a:t>
            </a:r>
            <a:r>
              <a:rPr lang="en-US" altLang="ja-JP" sz="1400" dirty="0" err="1" smtClean="0">
                <a:solidFill>
                  <a:schemeClr val="tx1"/>
                </a:solidFill>
              </a:rPr>
              <a:t>MatrixWindowSampleCallout</a:t>
            </a:r>
            <a:r>
              <a:rPr lang="ja-JP" altLang="en-US" sz="1400" dirty="0" smtClean="0">
                <a:solidFill>
                  <a:schemeClr val="tx1"/>
                </a:solidFill>
              </a:rPr>
              <a:t>クラスを用意しています。</a:t>
            </a:r>
            <a:endParaRPr lang="en-US" altLang="ja-JP" sz="1400" dirty="0">
              <a:solidFill>
                <a:schemeClr val="tx1"/>
              </a:solidFill>
            </a:endParaRPr>
          </a:p>
        </p:txBody>
      </p:sp>
    </p:spTree>
    <p:extLst>
      <p:ext uri="{BB962C8B-B14F-4D97-AF65-F5344CB8AC3E}">
        <p14:creationId xmlns:p14="http://schemas.microsoft.com/office/powerpoint/2010/main" val="261827948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図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09762" y="2127126"/>
            <a:ext cx="5324475" cy="1085850"/>
          </a:xfrm>
          <a:prstGeom prst="rect">
            <a:avLst/>
          </a:prstGeom>
        </p:spPr>
      </p:pic>
      <p:sp>
        <p:nvSpPr>
          <p:cNvPr id="6" name="Rectangle 17" descr="横線 (反転)"/>
          <p:cNvSpPr>
            <a:spLocks noChangeArrowheads="1"/>
          </p:cNvSpPr>
          <p:nvPr/>
        </p:nvSpPr>
        <p:spPr bwMode="auto">
          <a:xfrm>
            <a:off x="-36512" y="0"/>
            <a:ext cx="9180512" cy="432000"/>
          </a:xfrm>
          <a:prstGeom prst="rect">
            <a:avLst/>
          </a:prstGeom>
          <a:pattFill prst="ltHorz">
            <a:fgClr>
              <a:schemeClr val="bg1">
                <a:lumMod val="85000"/>
              </a:schemeClr>
            </a:fgClr>
            <a:bgClr>
              <a:srgbClr val="91BEE6"/>
            </a:bgClr>
          </a:pattFill>
          <a:ln w="15875" algn="ctr">
            <a:noFill/>
            <a:miter lim="800000"/>
            <a:headEnd/>
            <a:tailEnd/>
          </a:ln>
          <a:effectLst/>
        </p:spPr>
        <p:txBody>
          <a:bodyPr wrap="none" anchor="ctr"/>
          <a:lstStyle/>
          <a:p>
            <a:pPr>
              <a:defRPr/>
            </a:pPr>
            <a:endParaRPr lang="ja-JP" altLang="en-US">
              <a:ea typeface="ＭＳ Ｐゴシック" pitchFamily="50" charset="-128"/>
            </a:endParaRPr>
          </a:p>
        </p:txBody>
      </p:sp>
      <p:pic>
        <p:nvPicPr>
          <p:cNvPr id="7" name="Picture 2" descr="Compiere logo"/>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5497" y="5927580"/>
            <a:ext cx="2376264" cy="669772"/>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6" descr="iDempiere logo アイデンピエレ　ロゴ"/>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240570" y="4425486"/>
            <a:ext cx="2665078" cy="2132062"/>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4" descr="ADempiere logo"/>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29630" y="5301208"/>
            <a:ext cx="2634258" cy="534904"/>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8" descr="http://u.jimdo.com/www56/o/sfe3be30db12270da/img/ib8ba5530b96dd1d3/1371291492/std/image.pn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188713" y="5832075"/>
            <a:ext cx="2955287" cy="720048"/>
          </a:xfrm>
          <a:prstGeom prst="rect">
            <a:avLst/>
          </a:prstGeom>
          <a:noFill/>
          <a:extLst>
            <a:ext uri="{909E8E84-426E-40DD-AFC4-6F175D3DCCD1}">
              <a14:hiddenFill xmlns:a14="http://schemas.microsoft.com/office/drawing/2010/main">
                <a:solidFill>
                  <a:srgbClr val="FFFFFF"/>
                </a:solidFill>
              </a14:hiddenFill>
            </a:ext>
          </a:extLst>
        </p:spPr>
      </p:pic>
      <p:pic>
        <p:nvPicPr>
          <p:cNvPr id="11" name="図 10"/>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474121" y="5053888"/>
            <a:ext cx="2554263" cy="535352"/>
          </a:xfrm>
          <a:prstGeom prst="rect">
            <a:avLst/>
          </a:prstGeom>
        </p:spPr>
      </p:pic>
      <p:sp>
        <p:nvSpPr>
          <p:cNvPr id="12" name="正方形/長方形 11"/>
          <p:cNvSpPr/>
          <p:nvPr/>
        </p:nvSpPr>
        <p:spPr>
          <a:xfrm>
            <a:off x="1115616" y="3356992"/>
            <a:ext cx="6912768" cy="50405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2800" b="1"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hlinkClick r:id="rId8"/>
              </a:rPr>
              <a:t>http://www.oss-erp.co.jp/</a:t>
            </a:r>
            <a:endParaRPr kumimoji="1" lang="ja-JP" altLang="en-US" sz="2800" b="1"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3" name="AutoShape 88"/>
          <p:cNvSpPr>
            <a:spLocks noChangeArrowheads="1"/>
          </p:cNvSpPr>
          <p:nvPr/>
        </p:nvSpPr>
        <p:spPr bwMode="auto">
          <a:xfrm>
            <a:off x="972400" y="642294"/>
            <a:ext cx="7200000" cy="1471102"/>
          </a:xfrm>
          <a:prstGeom prst="roundRect">
            <a:avLst>
              <a:gd name="adj" fmla="val 16667"/>
            </a:avLst>
          </a:prstGeom>
          <a:noFill/>
          <a:ln w="25400">
            <a:noFill/>
            <a:round/>
            <a:headEnd/>
            <a:tailEnd/>
          </a:ln>
          <a:effectLst/>
        </p:spPr>
        <p:txBody>
          <a:bodyPr wrap="none" anchor="ctr"/>
          <a:lstStyle/>
          <a:p>
            <a:pPr algn="ctr">
              <a:lnSpc>
                <a:spcPct val="120000"/>
              </a:lnSpc>
              <a:defRPr/>
            </a:pPr>
            <a:r>
              <a:rPr lang="ja-JP" altLang="en-US" b="1" dirty="0" smtClean="0">
                <a:latin typeface="メイリオ" panose="020B0604030504040204" pitchFamily="50" charset="-128"/>
                <a:ea typeface="メイリオ" panose="020B0604030504040204" pitchFamily="50" charset="-128"/>
                <a:cs typeface="メイリオ" panose="020B0604030504040204" pitchFamily="50" charset="-128"/>
              </a:rPr>
              <a:t>オープンソースの</a:t>
            </a:r>
            <a:r>
              <a:rPr lang="en-US" altLang="ja-JP" b="1" dirty="0" smtClean="0">
                <a:latin typeface="メイリオ" panose="020B0604030504040204" pitchFamily="50" charset="-128"/>
                <a:ea typeface="メイリオ" panose="020B0604030504040204" pitchFamily="50" charset="-128"/>
                <a:cs typeface="メイリオ" panose="020B0604030504040204" pitchFamily="50" charset="-128"/>
              </a:rPr>
              <a:t>ERP</a:t>
            </a:r>
            <a:r>
              <a:rPr lang="ja-JP" altLang="en-US" b="1" dirty="0" smtClean="0">
                <a:latin typeface="メイリオ" panose="020B0604030504040204" pitchFamily="50" charset="-128"/>
                <a:ea typeface="メイリオ" panose="020B0604030504040204" pitchFamily="50" charset="-128"/>
                <a:cs typeface="メイリオ" panose="020B0604030504040204" pitchFamily="50" charset="-128"/>
              </a:rPr>
              <a:t>を活用し、</a:t>
            </a:r>
            <a:endParaRPr lang="en-US" altLang="ja-JP" b="1" dirty="0" smtClean="0">
              <a:latin typeface="メイリオ" panose="020B0604030504040204" pitchFamily="50" charset="-128"/>
              <a:ea typeface="メイリオ" panose="020B0604030504040204" pitchFamily="50" charset="-128"/>
              <a:cs typeface="メイリオ" panose="020B0604030504040204" pitchFamily="50" charset="-128"/>
            </a:endParaRPr>
          </a:p>
          <a:p>
            <a:pPr algn="ctr">
              <a:lnSpc>
                <a:spcPct val="120000"/>
              </a:lnSpc>
              <a:defRPr/>
            </a:pPr>
            <a:r>
              <a:rPr lang="ja-JP" altLang="en-US" b="1" dirty="0" smtClean="0">
                <a:latin typeface="メイリオ" panose="020B0604030504040204" pitchFamily="50" charset="-128"/>
                <a:ea typeface="メイリオ" panose="020B0604030504040204" pitchFamily="50" charset="-128"/>
                <a:cs typeface="メイリオ" panose="020B0604030504040204" pitchFamily="50" charset="-128"/>
              </a:rPr>
              <a:t>企業が抱えている課題を</a:t>
            </a:r>
            <a:endParaRPr lang="en-US" altLang="ja-JP" b="1" dirty="0" smtClean="0">
              <a:latin typeface="メイリオ" panose="020B0604030504040204" pitchFamily="50" charset="-128"/>
              <a:ea typeface="メイリオ" panose="020B0604030504040204" pitchFamily="50" charset="-128"/>
              <a:cs typeface="メイリオ" panose="020B0604030504040204" pitchFamily="50" charset="-128"/>
            </a:endParaRPr>
          </a:p>
          <a:p>
            <a:pPr algn="ctr">
              <a:lnSpc>
                <a:spcPct val="120000"/>
              </a:lnSpc>
              <a:defRPr/>
            </a:pPr>
            <a:r>
              <a:rPr lang="ja-JP" altLang="en-US" b="1" dirty="0" smtClean="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素早く低コスト</a:t>
            </a:r>
            <a:r>
              <a:rPr lang="ja-JP" altLang="en-US" b="1" dirty="0" smtClean="0">
                <a:latin typeface="メイリオ" panose="020B0604030504040204" pitchFamily="50" charset="-128"/>
                <a:ea typeface="メイリオ" panose="020B0604030504040204" pitchFamily="50" charset="-128"/>
                <a:cs typeface="メイリオ" panose="020B0604030504040204" pitchFamily="50" charset="-128"/>
              </a:rPr>
              <a:t>で解決します</a:t>
            </a:r>
            <a:r>
              <a:rPr lang="en-US" altLang="ja-JP" b="1" dirty="0" smtClean="0">
                <a:latin typeface="メイリオ" panose="020B0604030504040204" pitchFamily="50" charset="-128"/>
                <a:ea typeface="メイリオ" panose="020B0604030504040204" pitchFamily="50" charset="-128"/>
                <a:cs typeface="メイリオ" panose="020B0604030504040204" pitchFamily="50" charset="-128"/>
              </a:rPr>
              <a:t>!</a:t>
            </a:r>
            <a:endParaRPr lang="ja-JP" altLang="en-US" b="1" dirty="0">
              <a:latin typeface="メイリオ" panose="020B0604030504040204" pitchFamily="50" charset="-128"/>
              <a:ea typeface="メイリオ" panose="020B0604030504040204" pitchFamily="50" charset="-128"/>
              <a:cs typeface="メイリオ" panose="020B0604030504040204" pitchFamily="50" charset="-128"/>
            </a:endParaRPr>
          </a:p>
        </p:txBody>
      </p:sp>
    </p:spTree>
    <p:extLst>
      <p:ext uri="{BB962C8B-B14F-4D97-AF65-F5344CB8AC3E}">
        <p14:creationId xmlns:p14="http://schemas.microsoft.com/office/powerpoint/2010/main" val="119811675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 name="正方形/長方形 57"/>
          <p:cNvSpPr/>
          <p:nvPr/>
        </p:nvSpPr>
        <p:spPr>
          <a:xfrm>
            <a:off x="3563888" y="2276872"/>
            <a:ext cx="5327632" cy="3717934"/>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endParaRPr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2" name="タイトル 1"/>
          <p:cNvSpPr>
            <a:spLocks noGrp="1"/>
          </p:cNvSpPr>
          <p:nvPr>
            <p:ph type="title"/>
          </p:nvPr>
        </p:nvSpPr>
        <p:spPr/>
        <p:txBody>
          <a:bodyPr/>
          <a:lstStyle/>
          <a:p>
            <a:r>
              <a:rPr lang="en-US" altLang="ja-JP" dirty="0"/>
              <a:t>【</a:t>
            </a:r>
            <a:r>
              <a:rPr lang="ja-JP" altLang="en-US" dirty="0"/>
              <a:t>マトリクスウィンドウとは</a:t>
            </a:r>
            <a:r>
              <a:rPr lang="en-US" altLang="ja-JP" dirty="0"/>
              <a:t>】</a:t>
            </a:r>
            <a:endParaRPr kumimoji="1" lang="ja-JP" altLang="en-US" dirty="0"/>
          </a:p>
        </p:txBody>
      </p:sp>
      <p:sp>
        <p:nvSpPr>
          <p:cNvPr id="59" name="正方形/長方形 58"/>
          <p:cNvSpPr/>
          <p:nvPr/>
        </p:nvSpPr>
        <p:spPr>
          <a:xfrm>
            <a:off x="3636144" y="3717032"/>
            <a:ext cx="864344" cy="288627"/>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000" dirty="0" smtClean="0">
                <a:solidFill>
                  <a:schemeClr val="tx1"/>
                </a:solidFill>
                <a:latin typeface="メイリオ" panose="020B0604030504040204" pitchFamily="50" charset="-128"/>
                <a:ea typeface="メイリオ" panose="020B0604030504040204" pitchFamily="50" charset="-128"/>
              </a:rPr>
              <a:t>納品日</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60" name="正方形/長方形 59"/>
          <p:cNvSpPr/>
          <p:nvPr/>
        </p:nvSpPr>
        <p:spPr>
          <a:xfrm>
            <a:off x="3635896" y="4005064"/>
            <a:ext cx="864344" cy="288627"/>
          </a:xfrm>
          <a:prstGeom prst="rect">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ja-JP" sz="1000" dirty="0" smtClean="0">
                <a:solidFill>
                  <a:schemeClr val="tx1"/>
                </a:solidFill>
                <a:latin typeface="メイリオ" panose="020B0604030504040204" pitchFamily="50" charset="-128"/>
                <a:ea typeface="メイリオ" panose="020B0604030504040204" pitchFamily="50" charset="-128"/>
              </a:rPr>
              <a:t>20XX/4/1</a:t>
            </a:r>
            <a:endParaRPr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61" name="正方形/長方形 60"/>
          <p:cNvSpPr/>
          <p:nvPr/>
        </p:nvSpPr>
        <p:spPr>
          <a:xfrm>
            <a:off x="3635896" y="4293096"/>
            <a:ext cx="864344" cy="288627"/>
          </a:xfrm>
          <a:prstGeom prst="rect">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ja-JP" sz="1000" dirty="0" smtClean="0">
                <a:solidFill>
                  <a:schemeClr val="tx1"/>
                </a:solidFill>
                <a:latin typeface="メイリオ" panose="020B0604030504040204" pitchFamily="50" charset="-128"/>
                <a:ea typeface="メイリオ" panose="020B0604030504040204" pitchFamily="50" charset="-128"/>
              </a:rPr>
              <a:t>20XX/4/2</a:t>
            </a:r>
            <a:endParaRPr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62" name="正方形/長方形 61"/>
          <p:cNvSpPr/>
          <p:nvPr/>
        </p:nvSpPr>
        <p:spPr>
          <a:xfrm>
            <a:off x="3636144" y="4580533"/>
            <a:ext cx="864344" cy="288627"/>
          </a:xfrm>
          <a:prstGeom prst="rect">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ja-JP" sz="1000" dirty="0" smtClean="0">
                <a:solidFill>
                  <a:schemeClr val="tx1"/>
                </a:solidFill>
                <a:latin typeface="メイリオ" panose="020B0604030504040204" pitchFamily="50" charset="-128"/>
                <a:ea typeface="メイリオ" panose="020B0604030504040204" pitchFamily="50" charset="-128"/>
              </a:rPr>
              <a:t>20XX/4/3</a:t>
            </a:r>
            <a:endParaRPr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63" name="正方形/長方形 62"/>
          <p:cNvSpPr/>
          <p:nvPr/>
        </p:nvSpPr>
        <p:spPr>
          <a:xfrm>
            <a:off x="3636144" y="4869160"/>
            <a:ext cx="864344" cy="288627"/>
          </a:xfrm>
          <a:prstGeom prst="rect">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ja-JP" sz="1000" dirty="0" smtClean="0">
                <a:solidFill>
                  <a:schemeClr val="tx1"/>
                </a:solidFill>
                <a:latin typeface="メイリオ" panose="020B0604030504040204" pitchFamily="50" charset="-128"/>
                <a:ea typeface="メイリオ" panose="020B0604030504040204" pitchFamily="50" charset="-128"/>
              </a:rPr>
              <a:t>20XX/4/4</a:t>
            </a:r>
            <a:endParaRPr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64" name="正方形/長方形 63"/>
          <p:cNvSpPr/>
          <p:nvPr/>
        </p:nvSpPr>
        <p:spPr>
          <a:xfrm>
            <a:off x="3636144" y="5156597"/>
            <a:ext cx="864344" cy="288627"/>
          </a:xfrm>
          <a:prstGeom prst="rect">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ja-JP" sz="1000" dirty="0" smtClean="0">
                <a:solidFill>
                  <a:schemeClr val="tx1"/>
                </a:solidFill>
                <a:latin typeface="メイリオ" panose="020B0604030504040204" pitchFamily="50" charset="-128"/>
                <a:ea typeface="メイリオ" panose="020B0604030504040204" pitchFamily="50" charset="-128"/>
              </a:rPr>
              <a:t>20XX/4/5</a:t>
            </a:r>
            <a:endParaRPr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65" name="正方形/長方形 64"/>
          <p:cNvSpPr/>
          <p:nvPr/>
        </p:nvSpPr>
        <p:spPr>
          <a:xfrm>
            <a:off x="3636393" y="5445224"/>
            <a:ext cx="863847" cy="286216"/>
          </a:xfrm>
          <a:prstGeom prst="rect">
            <a:avLst/>
          </a:prstGeom>
          <a:noFill/>
          <a:ln>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lang="en-US" altLang="ja-JP" sz="1200" dirty="0">
                <a:solidFill>
                  <a:schemeClr val="tx1"/>
                </a:solidFill>
                <a:latin typeface="メイリオ" panose="020B0604030504040204" pitchFamily="50" charset="-128"/>
                <a:ea typeface="メイリオ" panose="020B0604030504040204" pitchFamily="50" charset="-128"/>
              </a:rPr>
              <a:t>…</a:t>
            </a:r>
            <a:endParaRPr kumimoji="1" lang="ja-JP" altLang="en-US" sz="1200" dirty="0">
              <a:solidFill>
                <a:schemeClr val="tx1"/>
              </a:solidFill>
              <a:latin typeface="メイリオ" panose="020B0604030504040204" pitchFamily="50" charset="-128"/>
              <a:ea typeface="メイリオ" panose="020B0604030504040204" pitchFamily="50" charset="-128"/>
            </a:endParaRPr>
          </a:p>
        </p:txBody>
      </p:sp>
      <p:sp>
        <p:nvSpPr>
          <p:cNvPr id="68" name="正方形/長方形 67"/>
          <p:cNvSpPr/>
          <p:nvPr/>
        </p:nvSpPr>
        <p:spPr>
          <a:xfrm>
            <a:off x="4500240" y="3427810"/>
            <a:ext cx="1440160" cy="288030"/>
          </a:xfrm>
          <a:prstGeom prst="rect">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000" dirty="0" smtClean="0">
                <a:solidFill>
                  <a:schemeClr val="tx1"/>
                </a:solidFill>
                <a:latin typeface="メイリオ" panose="020B0604030504040204" pitchFamily="50" charset="-128"/>
                <a:ea typeface="メイリオ" panose="020B0604030504040204" pitchFamily="50" charset="-128"/>
              </a:rPr>
              <a:t>品目</a:t>
            </a:r>
            <a:r>
              <a:rPr lang="en-US" altLang="ja-JP" sz="1000" dirty="0" smtClean="0">
                <a:solidFill>
                  <a:schemeClr val="tx1"/>
                </a:solidFill>
                <a:latin typeface="メイリオ" panose="020B0604030504040204" pitchFamily="50" charset="-128"/>
                <a:ea typeface="メイリオ" panose="020B0604030504040204" pitchFamily="50" charset="-128"/>
              </a:rPr>
              <a:t>A</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84" name="正方形/長方形 83"/>
          <p:cNvSpPr/>
          <p:nvPr/>
        </p:nvSpPr>
        <p:spPr>
          <a:xfrm>
            <a:off x="4500488" y="4006252"/>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10</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85" name="正方形/長方形 84"/>
          <p:cNvSpPr/>
          <p:nvPr/>
        </p:nvSpPr>
        <p:spPr>
          <a:xfrm>
            <a:off x="4500488" y="3717625"/>
            <a:ext cx="720000" cy="288627"/>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000" dirty="0" smtClean="0">
                <a:solidFill>
                  <a:schemeClr val="tx1"/>
                </a:solidFill>
                <a:latin typeface="メイリオ" panose="020B0604030504040204" pitchFamily="50" charset="-128"/>
                <a:ea typeface="メイリオ" panose="020B0604030504040204" pitchFamily="50" charset="-128"/>
              </a:rPr>
              <a:t>納品</a:t>
            </a:r>
            <a:r>
              <a:rPr lang="ja-JP" altLang="en-US" sz="1000" dirty="0">
                <a:solidFill>
                  <a:schemeClr val="tx1"/>
                </a:solidFill>
                <a:latin typeface="メイリオ" panose="020B0604030504040204" pitchFamily="50" charset="-128"/>
                <a:ea typeface="メイリオ" panose="020B0604030504040204" pitchFamily="50" charset="-128"/>
              </a:rPr>
              <a:t>数量</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86" name="正方形/長方形 85"/>
          <p:cNvSpPr/>
          <p:nvPr/>
        </p:nvSpPr>
        <p:spPr>
          <a:xfrm>
            <a:off x="5220400" y="3717032"/>
            <a:ext cx="720000" cy="290412"/>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000" dirty="0">
                <a:solidFill>
                  <a:schemeClr val="tx1"/>
                </a:solidFill>
                <a:latin typeface="メイリオ" panose="020B0604030504040204" pitchFamily="50" charset="-128"/>
                <a:ea typeface="メイリオ" panose="020B0604030504040204" pitchFamily="50" charset="-128"/>
              </a:rPr>
              <a:t>返品</a:t>
            </a:r>
            <a:r>
              <a:rPr lang="ja-JP" altLang="en-US" sz="1000" dirty="0" smtClean="0">
                <a:solidFill>
                  <a:schemeClr val="tx1"/>
                </a:solidFill>
                <a:latin typeface="メイリオ" panose="020B0604030504040204" pitchFamily="50" charset="-128"/>
                <a:ea typeface="メイリオ" panose="020B0604030504040204" pitchFamily="50" charset="-128"/>
              </a:rPr>
              <a:t>数量</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87" name="正方形/長方形 86"/>
          <p:cNvSpPr/>
          <p:nvPr/>
        </p:nvSpPr>
        <p:spPr>
          <a:xfrm>
            <a:off x="5220400" y="4006848"/>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2</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88" name="正方形/長方形 87"/>
          <p:cNvSpPr/>
          <p:nvPr/>
        </p:nvSpPr>
        <p:spPr>
          <a:xfrm>
            <a:off x="5940648" y="3429000"/>
            <a:ext cx="1440160" cy="288030"/>
          </a:xfrm>
          <a:prstGeom prst="rect">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000" dirty="0" smtClean="0">
                <a:solidFill>
                  <a:schemeClr val="tx1"/>
                </a:solidFill>
                <a:latin typeface="メイリオ" panose="020B0604030504040204" pitchFamily="50" charset="-128"/>
                <a:ea typeface="メイリオ" panose="020B0604030504040204" pitchFamily="50" charset="-128"/>
              </a:rPr>
              <a:t>品目</a:t>
            </a:r>
            <a:r>
              <a:rPr lang="en-US" altLang="ja-JP" sz="1000" dirty="0" smtClean="0">
                <a:solidFill>
                  <a:schemeClr val="tx1"/>
                </a:solidFill>
                <a:latin typeface="メイリオ" panose="020B0604030504040204" pitchFamily="50" charset="-128"/>
                <a:ea typeface="メイリオ" panose="020B0604030504040204" pitchFamily="50" charset="-128"/>
              </a:rPr>
              <a:t>B</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89" name="正方形/長方形 88"/>
          <p:cNvSpPr/>
          <p:nvPr/>
        </p:nvSpPr>
        <p:spPr>
          <a:xfrm>
            <a:off x="5940896" y="4007442"/>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20</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90" name="正方形/長方形 89"/>
          <p:cNvSpPr/>
          <p:nvPr/>
        </p:nvSpPr>
        <p:spPr>
          <a:xfrm>
            <a:off x="5940896" y="3718815"/>
            <a:ext cx="720000" cy="288627"/>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000" dirty="0" smtClean="0">
                <a:solidFill>
                  <a:schemeClr val="tx1"/>
                </a:solidFill>
                <a:latin typeface="メイリオ" panose="020B0604030504040204" pitchFamily="50" charset="-128"/>
                <a:ea typeface="メイリオ" panose="020B0604030504040204" pitchFamily="50" charset="-128"/>
              </a:rPr>
              <a:t>納品</a:t>
            </a:r>
            <a:r>
              <a:rPr lang="ja-JP" altLang="en-US" sz="1000" dirty="0">
                <a:solidFill>
                  <a:schemeClr val="tx1"/>
                </a:solidFill>
                <a:latin typeface="メイリオ" panose="020B0604030504040204" pitchFamily="50" charset="-128"/>
                <a:ea typeface="メイリオ" panose="020B0604030504040204" pitchFamily="50" charset="-128"/>
              </a:rPr>
              <a:t>数量</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91" name="正方形/長方形 90"/>
          <p:cNvSpPr/>
          <p:nvPr/>
        </p:nvSpPr>
        <p:spPr>
          <a:xfrm>
            <a:off x="6660808" y="3718222"/>
            <a:ext cx="720000" cy="290412"/>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000" dirty="0">
                <a:solidFill>
                  <a:schemeClr val="tx1"/>
                </a:solidFill>
                <a:latin typeface="メイリオ" panose="020B0604030504040204" pitchFamily="50" charset="-128"/>
                <a:ea typeface="メイリオ" panose="020B0604030504040204" pitchFamily="50" charset="-128"/>
              </a:rPr>
              <a:t>返品</a:t>
            </a:r>
            <a:r>
              <a:rPr lang="ja-JP" altLang="en-US" sz="1000" dirty="0" smtClean="0">
                <a:solidFill>
                  <a:schemeClr val="tx1"/>
                </a:solidFill>
                <a:latin typeface="メイリオ" panose="020B0604030504040204" pitchFamily="50" charset="-128"/>
                <a:ea typeface="メイリオ" panose="020B0604030504040204" pitchFamily="50" charset="-128"/>
              </a:rPr>
              <a:t>数量</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92" name="正方形/長方形 91"/>
          <p:cNvSpPr/>
          <p:nvPr/>
        </p:nvSpPr>
        <p:spPr>
          <a:xfrm>
            <a:off x="6660808" y="4008038"/>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4</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93" name="正方形/長方形 92"/>
          <p:cNvSpPr/>
          <p:nvPr/>
        </p:nvSpPr>
        <p:spPr>
          <a:xfrm>
            <a:off x="7380808" y="3429000"/>
            <a:ext cx="1440160" cy="288030"/>
          </a:xfrm>
          <a:prstGeom prst="rect">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000" dirty="0" smtClean="0">
                <a:solidFill>
                  <a:schemeClr val="tx1"/>
                </a:solidFill>
                <a:latin typeface="メイリオ" panose="020B0604030504040204" pitchFamily="50" charset="-128"/>
                <a:ea typeface="メイリオ" panose="020B0604030504040204" pitchFamily="50" charset="-128"/>
              </a:rPr>
              <a:t>品目</a:t>
            </a:r>
            <a:r>
              <a:rPr lang="en-US" altLang="ja-JP" sz="1000" dirty="0" smtClean="0">
                <a:solidFill>
                  <a:schemeClr val="tx1"/>
                </a:solidFill>
                <a:latin typeface="メイリオ" panose="020B0604030504040204" pitchFamily="50" charset="-128"/>
                <a:ea typeface="メイリオ" panose="020B0604030504040204" pitchFamily="50" charset="-128"/>
              </a:rPr>
              <a:t>C</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94" name="正方形/長方形 93"/>
          <p:cNvSpPr/>
          <p:nvPr/>
        </p:nvSpPr>
        <p:spPr>
          <a:xfrm>
            <a:off x="7381056" y="4007442"/>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12</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95" name="正方形/長方形 94"/>
          <p:cNvSpPr/>
          <p:nvPr/>
        </p:nvSpPr>
        <p:spPr>
          <a:xfrm>
            <a:off x="7381056" y="3718815"/>
            <a:ext cx="720000" cy="288627"/>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000" dirty="0" smtClean="0">
                <a:solidFill>
                  <a:schemeClr val="tx1"/>
                </a:solidFill>
                <a:latin typeface="メイリオ" panose="020B0604030504040204" pitchFamily="50" charset="-128"/>
                <a:ea typeface="メイリオ" panose="020B0604030504040204" pitchFamily="50" charset="-128"/>
              </a:rPr>
              <a:t>納品</a:t>
            </a:r>
            <a:r>
              <a:rPr lang="ja-JP" altLang="en-US" sz="1000" dirty="0">
                <a:solidFill>
                  <a:schemeClr val="tx1"/>
                </a:solidFill>
                <a:latin typeface="メイリオ" panose="020B0604030504040204" pitchFamily="50" charset="-128"/>
                <a:ea typeface="メイリオ" panose="020B0604030504040204" pitchFamily="50" charset="-128"/>
              </a:rPr>
              <a:t>数量</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96" name="正方形/長方形 95"/>
          <p:cNvSpPr/>
          <p:nvPr/>
        </p:nvSpPr>
        <p:spPr>
          <a:xfrm>
            <a:off x="8100968" y="3718222"/>
            <a:ext cx="720000" cy="290412"/>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000" dirty="0">
                <a:solidFill>
                  <a:schemeClr val="tx1"/>
                </a:solidFill>
                <a:latin typeface="メイリオ" panose="020B0604030504040204" pitchFamily="50" charset="-128"/>
                <a:ea typeface="メイリオ" panose="020B0604030504040204" pitchFamily="50" charset="-128"/>
              </a:rPr>
              <a:t>返品</a:t>
            </a:r>
            <a:r>
              <a:rPr lang="ja-JP" altLang="en-US" sz="1000" dirty="0" smtClean="0">
                <a:solidFill>
                  <a:schemeClr val="tx1"/>
                </a:solidFill>
                <a:latin typeface="メイリオ" panose="020B0604030504040204" pitchFamily="50" charset="-128"/>
                <a:ea typeface="メイリオ" panose="020B0604030504040204" pitchFamily="50" charset="-128"/>
              </a:rPr>
              <a:t>数量</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97" name="正方形/長方形 96"/>
          <p:cNvSpPr/>
          <p:nvPr/>
        </p:nvSpPr>
        <p:spPr>
          <a:xfrm>
            <a:off x="8100968" y="4008038"/>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1000" dirty="0">
                <a:solidFill>
                  <a:schemeClr val="tx1"/>
                </a:solidFill>
                <a:latin typeface="メイリオ" panose="020B0604030504040204" pitchFamily="50" charset="-128"/>
                <a:ea typeface="メイリオ" panose="020B0604030504040204" pitchFamily="50" charset="-128"/>
              </a:rPr>
              <a:t>3</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98" name="正方形/長方形 97"/>
          <p:cNvSpPr/>
          <p:nvPr/>
        </p:nvSpPr>
        <p:spPr>
          <a:xfrm>
            <a:off x="4499992" y="4293096"/>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14</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99" name="正方形/長方形 98"/>
          <p:cNvSpPr/>
          <p:nvPr/>
        </p:nvSpPr>
        <p:spPr>
          <a:xfrm>
            <a:off x="5219904" y="4293692"/>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5</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100" name="正方形/長方形 99"/>
          <p:cNvSpPr/>
          <p:nvPr/>
        </p:nvSpPr>
        <p:spPr>
          <a:xfrm>
            <a:off x="5940400" y="4294286"/>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104" name="正方形/長方形 103"/>
          <p:cNvSpPr/>
          <p:nvPr/>
        </p:nvSpPr>
        <p:spPr>
          <a:xfrm>
            <a:off x="6660232" y="4293096"/>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105" name="正方形/長方形 104"/>
          <p:cNvSpPr/>
          <p:nvPr/>
        </p:nvSpPr>
        <p:spPr>
          <a:xfrm>
            <a:off x="7380312" y="4293096"/>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106" name="正方形/長方形 105"/>
          <p:cNvSpPr/>
          <p:nvPr/>
        </p:nvSpPr>
        <p:spPr>
          <a:xfrm>
            <a:off x="8100392" y="4293096"/>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107" name="正方形/長方形 106"/>
          <p:cNvSpPr/>
          <p:nvPr/>
        </p:nvSpPr>
        <p:spPr>
          <a:xfrm>
            <a:off x="4499992" y="4581128"/>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108" name="正方形/長方形 107"/>
          <p:cNvSpPr/>
          <p:nvPr/>
        </p:nvSpPr>
        <p:spPr>
          <a:xfrm>
            <a:off x="5220072" y="4581128"/>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109" name="正方形/長方形 108"/>
          <p:cNvSpPr/>
          <p:nvPr/>
        </p:nvSpPr>
        <p:spPr>
          <a:xfrm>
            <a:off x="5940152" y="4580533"/>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110" name="正方形/長方形 109"/>
          <p:cNvSpPr/>
          <p:nvPr/>
        </p:nvSpPr>
        <p:spPr>
          <a:xfrm>
            <a:off x="6659984" y="4579343"/>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111" name="正方形/長方形 110"/>
          <p:cNvSpPr/>
          <p:nvPr/>
        </p:nvSpPr>
        <p:spPr>
          <a:xfrm>
            <a:off x="7380064" y="4579343"/>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112" name="正方形/長方形 111"/>
          <p:cNvSpPr/>
          <p:nvPr/>
        </p:nvSpPr>
        <p:spPr>
          <a:xfrm>
            <a:off x="8100144" y="4579343"/>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113" name="正方形/長方形 112"/>
          <p:cNvSpPr/>
          <p:nvPr/>
        </p:nvSpPr>
        <p:spPr>
          <a:xfrm>
            <a:off x="4499992" y="4868565"/>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114" name="正方形/長方形 113"/>
          <p:cNvSpPr/>
          <p:nvPr/>
        </p:nvSpPr>
        <p:spPr>
          <a:xfrm>
            <a:off x="5220072" y="4868565"/>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115" name="正方形/長方形 114"/>
          <p:cNvSpPr/>
          <p:nvPr/>
        </p:nvSpPr>
        <p:spPr>
          <a:xfrm>
            <a:off x="5940152" y="4867970"/>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116" name="正方形/長方形 115"/>
          <p:cNvSpPr/>
          <p:nvPr/>
        </p:nvSpPr>
        <p:spPr>
          <a:xfrm>
            <a:off x="6659984" y="4866780"/>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117" name="正方形/長方形 116"/>
          <p:cNvSpPr/>
          <p:nvPr/>
        </p:nvSpPr>
        <p:spPr>
          <a:xfrm>
            <a:off x="7380064" y="4866780"/>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118" name="正方形/長方形 117"/>
          <p:cNvSpPr/>
          <p:nvPr/>
        </p:nvSpPr>
        <p:spPr>
          <a:xfrm>
            <a:off x="8100144" y="4866780"/>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119" name="正方形/長方形 118"/>
          <p:cNvSpPr/>
          <p:nvPr/>
        </p:nvSpPr>
        <p:spPr>
          <a:xfrm>
            <a:off x="4499992" y="5156597"/>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120" name="正方形/長方形 119"/>
          <p:cNvSpPr/>
          <p:nvPr/>
        </p:nvSpPr>
        <p:spPr>
          <a:xfrm>
            <a:off x="5220072" y="5156597"/>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121" name="正方形/長方形 120"/>
          <p:cNvSpPr/>
          <p:nvPr/>
        </p:nvSpPr>
        <p:spPr>
          <a:xfrm>
            <a:off x="5940152" y="5156002"/>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122" name="正方形/長方形 121"/>
          <p:cNvSpPr/>
          <p:nvPr/>
        </p:nvSpPr>
        <p:spPr>
          <a:xfrm>
            <a:off x="6659984" y="5154812"/>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123" name="正方形/長方形 122"/>
          <p:cNvSpPr/>
          <p:nvPr/>
        </p:nvSpPr>
        <p:spPr>
          <a:xfrm>
            <a:off x="7380064" y="5154812"/>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124" name="正方形/長方形 123"/>
          <p:cNvSpPr/>
          <p:nvPr/>
        </p:nvSpPr>
        <p:spPr>
          <a:xfrm>
            <a:off x="8100144" y="5154812"/>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125" name="正方形/長方形 124"/>
          <p:cNvSpPr/>
          <p:nvPr/>
        </p:nvSpPr>
        <p:spPr>
          <a:xfrm>
            <a:off x="4499992" y="5444629"/>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126" name="正方形/長方形 125"/>
          <p:cNvSpPr/>
          <p:nvPr/>
        </p:nvSpPr>
        <p:spPr>
          <a:xfrm>
            <a:off x="5220072" y="5444629"/>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127" name="正方形/長方形 126"/>
          <p:cNvSpPr/>
          <p:nvPr/>
        </p:nvSpPr>
        <p:spPr>
          <a:xfrm>
            <a:off x="5940152" y="5444034"/>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128" name="正方形/長方形 127"/>
          <p:cNvSpPr/>
          <p:nvPr/>
        </p:nvSpPr>
        <p:spPr>
          <a:xfrm>
            <a:off x="6659984" y="5442844"/>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129" name="正方形/長方形 128"/>
          <p:cNvSpPr/>
          <p:nvPr/>
        </p:nvSpPr>
        <p:spPr>
          <a:xfrm>
            <a:off x="7380064" y="5442844"/>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130" name="正方形/長方形 129"/>
          <p:cNvSpPr/>
          <p:nvPr/>
        </p:nvSpPr>
        <p:spPr>
          <a:xfrm>
            <a:off x="8100144" y="5442844"/>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131" name="1 つの角を丸めた四角形 130"/>
          <p:cNvSpPr/>
          <p:nvPr/>
        </p:nvSpPr>
        <p:spPr>
          <a:xfrm>
            <a:off x="3564048" y="1988872"/>
            <a:ext cx="1440000" cy="288000"/>
          </a:xfrm>
          <a:prstGeom prst="snipRoundRect">
            <a:avLst/>
          </a:prstGeom>
          <a:solidFill>
            <a:schemeClr val="bg1"/>
          </a:solidFill>
          <a:ln w="254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26" tIns="45713" rIns="91426" bIns="45713" rtlCol="0" anchor="ctr"/>
          <a:lstStyle/>
          <a:p>
            <a:pPr algn="ctr"/>
            <a:r>
              <a:rPr lang="ja-JP" altLang="en-US" sz="1050" dirty="0" smtClean="0">
                <a:solidFill>
                  <a:schemeClr val="tx1"/>
                </a:solidFill>
                <a:latin typeface="HGPｺﾞｼｯｸM" pitchFamily="50" charset="-128"/>
                <a:ea typeface="HGPｺﾞｼｯｸM" pitchFamily="50" charset="-128"/>
              </a:rPr>
              <a:t>マトリクスウィンドウ</a:t>
            </a:r>
            <a:endParaRPr lang="ja-JP" altLang="en-US" sz="1050" dirty="0">
              <a:solidFill>
                <a:schemeClr val="tx1"/>
              </a:solidFill>
              <a:latin typeface="HGPｺﾞｼｯｸM" pitchFamily="50" charset="-128"/>
              <a:ea typeface="HGPｺﾞｼｯｸM" pitchFamily="50" charset="-128"/>
            </a:endParaRPr>
          </a:p>
        </p:txBody>
      </p:sp>
      <p:sp>
        <p:nvSpPr>
          <p:cNvPr id="136" name="正方形/長方形 135"/>
          <p:cNvSpPr/>
          <p:nvPr/>
        </p:nvSpPr>
        <p:spPr>
          <a:xfrm>
            <a:off x="3635896" y="2505577"/>
            <a:ext cx="5184248" cy="493754"/>
          </a:xfrm>
          <a:prstGeom prst="rect">
            <a:avLst/>
          </a:prstGeom>
          <a:solidFill>
            <a:schemeClr val="bg1"/>
          </a:solidFill>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137" name="正方形/長方形 136"/>
          <p:cNvSpPr/>
          <p:nvPr/>
        </p:nvSpPr>
        <p:spPr>
          <a:xfrm>
            <a:off x="4291884" y="2639314"/>
            <a:ext cx="1440000" cy="216000"/>
          </a:xfrm>
          <a:prstGeom prst="rect">
            <a:avLst/>
          </a:prstGeom>
          <a:solidFill>
            <a:schemeClr val="bg1"/>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l"/>
            <a:r>
              <a:rPr lang="ja-JP" altLang="en-US" sz="800" dirty="0" smtClean="0">
                <a:solidFill>
                  <a:schemeClr val="tx1"/>
                </a:solidFill>
                <a:latin typeface="Meiryo UI" pitchFamily="50" charset="-128"/>
                <a:ea typeface="Meiryo UI" pitchFamily="50" charset="-128"/>
                <a:cs typeface="Meiryo UI" pitchFamily="50" charset="-128"/>
              </a:rPr>
              <a:t>本社</a:t>
            </a:r>
            <a:endParaRPr lang="ja-JP" altLang="en-US" sz="800" dirty="0">
              <a:solidFill>
                <a:schemeClr val="tx1"/>
              </a:solidFill>
              <a:latin typeface="Meiryo UI" pitchFamily="50" charset="-128"/>
              <a:ea typeface="Meiryo UI" pitchFamily="50" charset="-128"/>
              <a:cs typeface="Meiryo UI" pitchFamily="50" charset="-128"/>
            </a:endParaRPr>
          </a:p>
        </p:txBody>
      </p:sp>
      <p:sp>
        <p:nvSpPr>
          <p:cNvPr id="138" name="正方形/長方形 137"/>
          <p:cNvSpPr/>
          <p:nvPr/>
        </p:nvSpPr>
        <p:spPr>
          <a:xfrm>
            <a:off x="3203848" y="2636936"/>
            <a:ext cx="1080000" cy="21600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r"/>
            <a:r>
              <a:rPr lang="ja-JP" altLang="en-US" sz="800" dirty="0" smtClean="0">
                <a:solidFill>
                  <a:schemeClr val="tx1"/>
                </a:solidFill>
                <a:latin typeface="HGPｺﾞｼｯｸM" pitchFamily="50" charset="-128"/>
                <a:ea typeface="HGPｺﾞｼｯｸM" pitchFamily="50" charset="-128"/>
              </a:rPr>
              <a:t>組織</a:t>
            </a:r>
            <a:endParaRPr lang="ja-JP" altLang="en-US" sz="800" dirty="0">
              <a:solidFill>
                <a:schemeClr val="tx1"/>
              </a:solidFill>
              <a:latin typeface="HGPｺﾞｼｯｸM" pitchFamily="50" charset="-128"/>
              <a:ea typeface="HGPｺﾞｼｯｸM" pitchFamily="50" charset="-128"/>
            </a:endParaRPr>
          </a:p>
        </p:txBody>
      </p:sp>
      <p:sp>
        <p:nvSpPr>
          <p:cNvPr id="139" name="正方形/長方形 138"/>
          <p:cNvSpPr/>
          <p:nvPr/>
        </p:nvSpPr>
        <p:spPr>
          <a:xfrm>
            <a:off x="5515438" y="2639338"/>
            <a:ext cx="216000" cy="216000"/>
          </a:xfrm>
          <a:prstGeom prst="rect">
            <a:avLst/>
          </a:prstGeom>
          <a:solidFill>
            <a:schemeClr val="bg1"/>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ctr"/>
            <a:r>
              <a:rPr lang="ja-JP" altLang="en-US" sz="800" dirty="0">
                <a:solidFill>
                  <a:schemeClr val="tx1"/>
                </a:solidFill>
                <a:latin typeface="Meiryo UI" pitchFamily="50" charset="-128"/>
                <a:ea typeface="Meiryo UI" pitchFamily="50" charset="-128"/>
                <a:cs typeface="Meiryo UI" pitchFamily="50" charset="-128"/>
              </a:rPr>
              <a:t>▼</a:t>
            </a:r>
          </a:p>
        </p:txBody>
      </p:sp>
      <p:sp>
        <p:nvSpPr>
          <p:cNvPr id="140" name="正方形/長方形 139"/>
          <p:cNvSpPr/>
          <p:nvPr/>
        </p:nvSpPr>
        <p:spPr>
          <a:xfrm>
            <a:off x="7020432" y="2639314"/>
            <a:ext cx="1440000" cy="216000"/>
          </a:xfrm>
          <a:prstGeom prst="rect">
            <a:avLst/>
          </a:prstGeom>
          <a:solidFill>
            <a:schemeClr val="bg1"/>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l"/>
            <a:endParaRPr lang="ja-JP" altLang="en-US" sz="800" dirty="0">
              <a:solidFill>
                <a:schemeClr val="tx1"/>
              </a:solidFill>
              <a:latin typeface="Meiryo UI" pitchFamily="50" charset="-128"/>
              <a:ea typeface="Meiryo UI" pitchFamily="50" charset="-128"/>
              <a:cs typeface="Meiryo UI" pitchFamily="50" charset="-128"/>
            </a:endParaRPr>
          </a:p>
        </p:txBody>
      </p:sp>
      <p:sp>
        <p:nvSpPr>
          <p:cNvPr id="141" name="正方形/長方形 140"/>
          <p:cNvSpPr/>
          <p:nvPr/>
        </p:nvSpPr>
        <p:spPr>
          <a:xfrm>
            <a:off x="5932396" y="2639314"/>
            <a:ext cx="1080000" cy="21600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r"/>
            <a:r>
              <a:rPr lang="ja-JP" altLang="en-US" sz="800" dirty="0" smtClean="0">
                <a:solidFill>
                  <a:schemeClr val="tx1"/>
                </a:solidFill>
                <a:latin typeface="HGPｺﾞｼｯｸM" pitchFamily="50" charset="-128"/>
                <a:ea typeface="HGPｺﾞｼｯｸM" pitchFamily="50" charset="-128"/>
              </a:rPr>
              <a:t>納品実績</a:t>
            </a:r>
            <a:endParaRPr lang="ja-JP" altLang="en-US" sz="800" dirty="0">
              <a:solidFill>
                <a:schemeClr val="tx1"/>
              </a:solidFill>
              <a:latin typeface="HGPｺﾞｼｯｸM" pitchFamily="50" charset="-128"/>
              <a:ea typeface="HGPｺﾞｼｯｸM" pitchFamily="50" charset="-128"/>
            </a:endParaRPr>
          </a:p>
        </p:txBody>
      </p:sp>
      <p:sp>
        <p:nvSpPr>
          <p:cNvPr id="143" name="角丸四角形 142"/>
          <p:cNvSpPr/>
          <p:nvPr/>
        </p:nvSpPr>
        <p:spPr>
          <a:xfrm>
            <a:off x="3651821" y="3084022"/>
            <a:ext cx="488131" cy="200962"/>
          </a:xfrm>
          <a:prstGeom prst="roundRect">
            <a:avLst/>
          </a:prstGeom>
          <a:gradFill flip="none" rotWithShape="1">
            <a:gsLst>
              <a:gs pos="19000">
                <a:schemeClr val="bg1">
                  <a:lumMod val="95000"/>
                  <a:alpha val="80000"/>
                </a:schemeClr>
              </a:gs>
              <a:gs pos="50000">
                <a:schemeClr val="accent1">
                  <a:tint val="44500"/>
                  <a:satMod val="160000"/>
                </a:schemeClr>
              </a:gs>
              <a:gs pos="100000">
                <a:schemeClr val="accent1">
                  <a:tint val="23500"/>
                  <a:satMod val="160000"/>
                </a:schemeClr>
              </a:gs>
            </a:gsLst>
            <a:lin ang="5400000" scaled="1"/>
            <a:tileRect/>
          </a:gradFill>
          <a:ln w="127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tIns="0" bIns="0" rtlCol="0" anchor="ctr"/>
          <a:lstStyle/>
          <a:p>
            <a:pPr algn="ctr"/>
            <a:r>
              <a:rPr lang="ja-JP" altLang="en-US" sz="800" dirty="0">
                <a:solidFill>
                  <a:schemeClr val="tx1"/>
                </a:solidFill>
                <a:latin typeface="HGPｺﾞｼｯｸM" pitchFamily="50" charset="-128"/>
                <a:ea typeface="HGPｺﾞｼｯｸM" pitchFamily="50" charset="-128"/>
              </a:rPr>
              <a:t>検索</a:t>
            </a:r>
            <a:endParaRPr kumimoji="1" lang="ja-JP" altLang="en-US" sz="800" dirty="0">
              <a:solidFill>
                <a:schemeClr val="tx1"/>
              </a:solidFill>
              <a:latin typeface="HGPｺﾞｼｯｸM" pitchFamily="50" charset="-128"/>
              <a:ea typeface="HGPｺﾞｼｯｸM" pitchFamily="50" charset="-128"/>
            </a:endParaRPr>
          </a:p>
        </p:txBody>
      </p:sp>
      <p:sp>
        <p:nvSpPr>
          <p:cNvPr id="144" name="角丸四角形 143"/>
          <p:cNvSpPr/>
          <p:nvPr/>
        </p:nvSpPr>
        <p:spPr>
          <a:xfrm>
            <a:off x="4299893" y="3071362"/>
            <a:ext cx="488131" cy="200962"/>
          </a:xfrm>
          <a:prstGeom prst="roundRect">
            <a:avLst/>
          </a:prstGeom>
          <a:gradFill flip="none" rotWithShape="1">
            <a:gsLst>
              <a:gs pos="19000">
                <a:schemeClr val="bg1">
                  <a:lumMod val="95000"/>
                  <a:alpha val="80000"/>
                </a:schemeClr>
              </a:gs>
              <a:gs pos="50000">
                <a:schemeClr val="accent1">
                  <a:tint val="44500"/>
                  <a:satMod val="160000"/>
                </a:schemeClr>
              </a:gs>
              <a:gs pos="100000">
                <a:schemeClr val="accent1">
                  <a:tint val="23500"/>
                  <a:satMod val="160000"/>
                </a:schemeClr>
              </a:gs>
            </a:gsLst>
            <a:lin ang="5400000" scaled="1"/>
            <a:tileRect/>
          </a:gradFill>
          <a:ln w="127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tIns="0" bIns="0" rtlCol="0" anchor="ctr"/>
          <a:lstStyle/>
          <a:p>
            <a:pPr algn="ctr"/>
            <a:r>
              <a:rPr kumimoji="1" lang="ja-JP" altLang="en-US" sz="800" dirty="0" smtClean="0">
                <a:solidFill>
                  <a:schemeClr val="tx1"/>
                </a:solidFill>
                <a:latin typeface="HGPｺﾞｼｯｸM" pitchFamily="50" charset="-128"/>
                <a:ea typeface="HGPｺﾞｼｯｸM" pitchFamily="50" charset="-128"/>
              </a:rPr>
              <a:t>保存</a:t>
            </a:r>
            <a:endParaRPr kumimoji="1" lang="ja-JP" altLang="en-US" sz="800" dirty="0">
              <a:solidFill>
                <a:schemeClr val="tx1"/>
              </a:solidFill>
              <a:latin typeface="HGPｺﾞｼｯｸM" pitchFamily="50" charset="-128"/>
              <a:ea typeface="HGPｺﾞｼｯｸM" pitchFamily="50" charset="-128"/>
            </a:endParaRPr>
          </a:p>
        </p:txBody>
      </p:sp>
      <p:pic>
        <p:nvPicPr>
          <p:cNvPr id="146" name="図 14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268592" y="2652806"/>
            <a:ext cx="209550" cy="209550"/>
          </a:xfrm>
          <a:prstGeom prst="rect">
            <a:avLst/>
          </a:prstGeom>
        </p:spPr>
      </p:pic>
      <p:sp>
        <p:nvSpPr>
          <p:cNvPr id="147" name="コンテンツ プレースホルダー 2"/>
          <p:cNvSpPr txBox="1">
            <a:spLocks/>
          </p:cNvSpPr>
          <p:nvPr/>
        </p:nvSpPr>
        <p:spPr>
          <a:xfrm>
            <a:off x="250129" y="476672"/>
            <a:ext cx="8642351" cy="129973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ja-JP"/>
            </a:defPPr>
            <a:lvl1pPr marL="0" indent="0" algn="just" eaLnBrk="1" hangingPunct="1">
              <a:lnSpc>
                <a:spcPct val="120000"/>
              </a:lnSpc>
              <a:spcBef>
                <a:spcPts val="1200"/>
              </a:spcBef>
              <a:buNone/>
              <a:defRPr sz="1800" kern="0">
                <a:latin typeface="メイリオ" panose="020B0604030504040204" pitchFamily="50" charset="-128"/>
                <a:ea typeface="メイリオ" panose="020B0604030504040204" pitchFamily="50" charset="-128"/>
                <a:cs typeface="メイリオ" panose="020B0604030504040204" pitchFamily="50" charset="-128"/>
              </a:defRPr>
            </a:lvl1pPr>
            <a:lvl2pPr>
              <a:defRPr>
                <a:solidFill>
                  <a:schemeClr val="lt1"/>
                </a:solidFill>
                <a:latin typeface="+mn-lt"/>
                <a:ea typeface="+mn-ea"/>
              </a:defRPr>
            </a:lvl2pPr>
            <a:lvl3pPr>
              <a:defRPr>
                <a:solidFill>
                  <a:schemeClr val="lt1"/>
                </a:solidFill>
                <a:latin typeface="+mn-lt"/>
                <a:ea typeface="+mn-ea"/>
              </a:defRPr>
            </a:lvl3pPr>
            <a:lvl4pPr>
              <a:defRPr>
                <a:solidFill>
                  <a:schemeClr val="lt1"/>
                </a:solidFill>
                <a:latin typeface="+mn-lt"/>
                <a:ea typeface="+mn-ea"/>
              </a:defRPr>
            </a:lvl4pPr>
            <a:lvl5pPr>
              <a:defRPr>
                <a:solidFill>
                  <a:schemeClr val="lt1"/>
                </a:solidFill>
                <a:latin typeface="+mn-lt"/>
                <a:ea typeface="+mn-ea"/>
              </a:defRPr>
            </a:lvl5pPr>
            <a:lvl6pPr>
              <a:defRPr>
                <a:solidFill>
                  <a:schemeClr val="lt1"/>
                </a:solidFill>
                <a:latin typeface="+mn-lt"/>
                <a:ea typeface="+mn-ea"/>
              </a:defRPr>
            </a:lvl6pPr>
            <a:lvl7pPr>
              <a:defRPr>
                <a:solidFill>
                  <a:schemeClr val="lt1"/>
                </a:solidFill>
                <a:latin typeface="+mn-lt"/>
                <a:ea typeface="+mn-ea"/>
              </a:defRPr>
            </a:lvl7pPr>
            <a:lvl8pPr>
              <a:defRPr>
                <a:solidFill>
                  <a:schemeClr val="lt1"/>
                </a:solidFill>
                <a:latin typeface="+mn-lt"/>
                <a:ea typeface="+mn-ea"/>
              </a:defRPr>
            </a:lvl8pPr>
            <a:lvl9pPr>
              <a:defRPr>
                <a:solidFill>
                  <a:schemeClr val="lt1"/>
                </a:solidFill>
                <a:latin typeface="+mn-lt"/>
                <a:ea typeface="+mn-ea"/>
              </a:defRPr>
            </a:lvl9pPr>
          </a:lstStyle>
          <a:p>
            <a:r>
              <a:rPr lang="ja-JP" altLang="en-US" dirty="0">
                <a:solidFill>
                  <a:schemeClr val="tx1"/>
                </a:solidFill>
              </a:rPr>
              <a:t>　</a:t>
            </a:r>
            <a:r>
              <a:rPr lang="ja-JP" altLang="en-US" dirty="0" smtClean="0">
                <a:solidFill>
                  <a:schemeClr val="tx1"/>
                </a:solidFill>
              </a:rPr>
              <a:t>マトリクスウィンドウは、正規化されていない表形式の画面を汎用的に作成する事ができます。マトリクスウィンドウは、正規化</a:t>
            </a:r>
            <a:r>
              <a:rPr lang="ja-JP" altLang="en-US" dirty="0">
                <a:solidFill>
                  <a:schemeClr val="tx1"/>
                </a:solidFill>
              </a:rPr>
              <a:t>されているテーブルに対して、 </a:t>
            </a:r>
            <a:r>
              <a:rPr lang="ja-JP" altLang="en-US" dirty="0" smtClean="0">
                <a:solidFill>
                  <a:schemeClr val="tx1"/>
                </a:solidFill>
              </a:rPr>
              <a:t>縦軸</a:t>
            </a:r>
            <a:r>
              <a:rPr lang="en-US" altLang="ja-JP" dirty="0" smtClean="0">
                <a:solidFill>
                  <a:schemeClr val="tx1"/>
                </a:solidFill>
              </a:rPr>
              <a:t>(X</a:t>
            </a:r>
            <a:r>
              <a:rPr lang="ja-JP" altLang="en-US" dirty="0" smtClean="0">
                <a:solidFill>
                  <a:schemeClr val="tx1"/>
                </a:solidFill>
              </a:rPr>
              <a:t>軸</a:t>
            </a:r>
            <a:r>
              <a:rPr lang="en-US" altLang="ja-JP" dirty="0" smtClean="0">
                <a:solidFill>
                  <a:schemeClr val="tx1"/>
                </a:solidFill>
              </a:rPr>
              <a:t>/</a:t>
            </a:r>
            <a:r>
              <a:rPr lang="ja-JP" altLang="en-US" dirty="0" smtClean="0">
                <a:solidFill>
                  <a:schemeClr val="tx1"/>
                </a:solidFill>
              </a:rPr>
              <a:t>列</a:t>
            </a:r>
            <a:r>
              <a:rPr lang="en-US" altLang="ja-JP" dirty="0" smtClean="0">
                <a:solidFill>
                  <a:schemeClr val="tx1"/>
                </a:solidFill>
              </a:rPr>
              <a:t>)</a:t>
            </a:r>
            <a:r>
              <a:rPr lang="ja-JP" altLang="en-US" dirty="0" smtClean="0">
                <a:solidFill>
                  <a:schemeClr val="tx1"/>
                </a:solidFill>
              </a:rPr>
              <a:t>と横軸</a:t>
            </a:r>
            <a:r>
              <a:rPr lang="en-US" altLang="ja-JP" dirty="0" smtClean="0">
                <a:solidFill>
                  <a:schemeClr val="tx1"/>
                </a:solidFill>
              </a:rPr>
              <a:t>(Y</a:t>
            </a:r>
            <a:r>
              <a:rPr lang="ja-JP" altLang="en-US" dirty="0" smtClean="0">
                <a:solidFill>
                  <a:schemeClr val="tx1"/>
                </a:solidFill>
              </a:rPr>
              <a:t>軸</a:t>
            </a:r>
            <a:r>
              <a:rPr lang="en-US" altLang="ja-JP" dirty="0" smtClean="0">
                <a:solidFill>
                  <a:schemeClr val="tx1"/>
                </a:solidFill>
              </a:rPr>
              <a:t>/</a:t>
            </a:r>
            <a:r>
              <a:rPr lang="ja-JP" altLang="en-US" dirty="0" smtClean="0">
                <a:solidFill>
                  <a:schemeClr val="tx1"/>
                </a:solidFill>
              </a:rPr>
              <a:t>行</a:t>
            </a:r>
            <a:r>
              <a:rPr lang="en-US" altLang="ja-JP" dirty="0" smtClean="0">
                <a:solidFill>
                  <a:schemeClr val="tx1"/>
                </a:solidFill>
              </a:rPr>
              <a:t>)</a:t>
            </a:r>
            <a:r>
              <a:rPr lang="ja-JP" altLang="en-US" dirty="0" err="1" smtClean="0">
                <a:solidFill>
                  <a:schemeClr val="tx1"/>
                </a:solidFill>
              </a:rPr>
              <a:t>、</a:t>
            </a:r>
            <a:r>
              <a:rPr lang="ja-JP" altLang="en-US" dirty="0" smtClean="0">
                <a:solidFill>
                  <a:schemeClr val="tx1"/>
                </a:solidFill>
              </a:rPr>
              <a:t>そして編集する対象となるカラムを選択する事でパラメータ設定のみで作成する事ができます。</a:t>
            </a:r>
            <a:endParaRPr lang="en-US" altLang="ja-JP" dirty="0">
              <a:solidFill>
                <a:schemeClr val="tx1"/>
              </a:solidFill>
            </a:endParaRPr>
          </a:p>
        </p:txBody>
      </p:sp>
      <p:sp>
        <p:nvSpPr>
          <p:cNvPr id="103" name="正方形/長方形 102"/>
          <p:cNvSpPr/>
          <p:nvPr/>
        </p:nvSpPr>
        <p:spPr>
          <a:xfrm>
            <a:off x="3995936" y="2420888"/>
            <a:ext cx="648072" cy="196832"/>
          </a:xfrm>
          <a:prstGeom prst="rect">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r>
              <a:rPr lang="ja-JP" altLang="en-US" sz="800" dirty="0" smtClean="0">
                <a:solidFill>
                  <a:schemeClr val="tx1"/>
                </a:solidFill>
                <a:latin typeface="HGPｺﾞｼｯｸM" pitchFamily="50" charset="-128"/>
                <a:ea typeface="HGPｺﾞｼｯｸM" pitchFamily="50" charset="-128"/>
              </a:rPr>
              <a:t>検索条件</a:t>
            </a:r>
            <a:endParaRPr lang="ja-JP" altLang="en-US" sz="800" dirty="0">
              <a:solidFill>
                <a:schemeClr val="tx1"/>
              </a:solidFill>
              <a:latin typeface="HGPｺﾞｼｯｸM" pitchFamily="50" charset="-128"/>
              <a:ea typeface="HGPｺﾞｼｯｸM" pitchFamily="50" charset="-128"/>
            </a:endParaRPr>
          </a:p>
        </p:txBody>
      </p:sp>
      <p:sp>
        <p:nvSpPr>
          <p:cNvPr id="132" name="角丸四角形 131"/>
          <p:cNvSpPr/>
          <p:nvPr/>
        </p:nvSpPr>
        <p:spPr>
          <a:xfrm>
            <a:off x="4947965" y="3068960"/>
            <a:ext cx="488131" cy="200962"/>
          </a:xfrm>
          <a:prstGeom prst="roundRect">
            <a:avLst/>
          </a:prstGeom>
          <a:gradFill flip="none" rotWithShape="1">
            <a:gsLst>
              <a:gs pos="19000">
                <a:schemeClr val="bg1">
                  <a:lumMod val="95000"/>
                  <a:alpha val="80000"/>
                </a:schemeClr>
              </a:gs>
              <a:gs pos="50000">
                <a:schemeClr val="accent1">
                  <a:tint val="44500"/>
                  <a:satMod val="160000"/>
                </a:schemeClr>
              </a:gs>
              <a:gs pos="100000">
                <a:schemeClr val="accent1">
                  <a:tint val="23500"/>
                  <a:satMod val="160000"/>
                </a:schemeClr>
              </a:gs>
            </a:gsLst>
            <a:lin ang="5400000" scaled="1"/>
            <a:tileRect/>
          </a:gradFill>
          <a:ln w="127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tIns="0" bIns="0" rtlCol="0" anchor="ctr"/>
          <a:lstStyle/>
          <a:p>
            <a:pPr algn="ctr"/>
            <a:r>
              <a:rPr lang="ja-JP" altLang="en-US" sz="800" dirty="0">
                <a:solidFill>
                  <a:schemeClr val="tx1"/>
                </a:solidFill>
                <a:latin typeface="HGPｺﾞｼｯｸM" pitchFamily="50" charset="-128"/>
                <a:ea typeface="HGPｺﾞｼｯｸM" pitchFamily="50" charset="-128"/>
              </a:rPr>
              <a:t>登録</a:t>
            </a:r>
            <a:endParaRPr kumimoji="1" lang="ja-JP" altLang="en-US" sz="800" dirty="0">
              <a:solidFill>
                <a:schemeClr val="tx1"/>
              </a:solidFill>
              <a:latin typeface="HGPｺﾞｼｯｸM" pitchFamily="50" charset="-128"/>
              <a:ea typeface="HGPｺﾞｼｯｸM" pitchFamily="50" charset="-128"/>
            </a:endParaRPr>
          </a:p>
        </p:txBody>
      </p:sp>
      <p:sp>
        <p:nvSpPr>
          <p:cNvPr id="142" name="角丸四角形 141"/>
          <p:cNvSpPr/>
          <p:nvPr/>
        </p:nvSpPr>
        <p:spPr>
          <a:xfrm>
            <a:off x="5580112" y="3068960"/>
            <a:ext cx="488131" cy="200962"/>
          </a:xfrm>
          <a:prstGeom prst="roundRect">
            <a:avLst/>
          </a:prstGeom>
          <a:gradFill flip="none" rotWithShape="1">
            <a:gsLst>
              <a:gs pos="19000">
                <a:schemeClr val="bg1">
                  <a:lumMod val="95000"/>
                  <a:alpha val="80000"/>
                </a:schemeClr>
              </a:gs>
              <a:gs pos="50000">
                <a:schemeClr val="accent1">
                  <a:tint val="44500"/>
                  <a:satMod val="160000"/>
                </a:schemeClr>
              </a:gs>
              <a:gs pos="100000">
                <a:schemeClr val="accent1">
                  <a:tint val="23500"/>
                  <a:satMod val="160000"/>
                </a:schemeClr>
              </a:gs>
            </a:gsLst>
            <a:lin ang="5400000" scaled="1"/>
            <a:tileRect/>
          </a:gradFill>
          <a:ln w="127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tIns="0" bIns="0" rtlCol="0" anchor="ctr"/>
          <a:lstStyle/>
          <a:p>
            <a:pPr algn="ctr"/>
            <a:r>
              <a:rPr kumimoji="1" lang="ja-JP" altLang="en-US" sz="600" dirty="0" smtClean="0">
                <a:solidFill>
                  <a:schemeClr val="tx1"/>
                </a:solidFill>
                <a:latin typeface="HGPｺﾞｼｯｸM" pitchFamily="50" charset="-128"/>
                <a:ea typeface="HGPｺﾞｼｯｸM" pitchFamily="50" charset="-128"/>
              </a:rPr>
              <a:t>プロセス</a:t>
            </a:r>
            <a:endParaRPr kumimoji="1" lang="ja-JP" altLang="en-US" sz="600" dirty="0">
              <a:solidFill>
                <a:schemeClr val="tx1"/>
              </a:solidFill>
              <a:latin typeface="HGPｺﾞｼｯｸM" pitchFamily="50" charset="-128"/>
              <a:ea typeface="HGPｺﾞｼｯｸM" pitchFamily="50" charset="-128"/>
            </a:endParaRPr>
          </a:p>
        </p:txBody>
      </p:sp>
      <p:sp>
        <p:nvSpPr>
          <p:cNvPr id="148" name="角丸四角形 147"/>
          <p:cNvSpPr/>
          <p:nvPr/>
        </p:nvSpPr>
        <p:spPr>
          <a:xfrm>
            <a:off x="3491880" y="3645024"/>
            <a:ext cx="1007536" cy="2159050"/>
          </a:xfrm>
          <a:prstGeom prst="roundRect">
            <a:avLst>
              <a:gd name="adj" fmla="val 2592"/>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 name="正方形/長方形 4"/>
          <p:cNvSpPr/>
          <p:nvPr/>
        </p:nvSpPr>
        <p:spPr>
          <a:xfrm>
            <a:off x="107752" y="4940572"/>
            <a:ext cx="864344" cy="288627"/>
          </a:xfrm>
          <a:prstGeom prst="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000" dirty="0" smtClean="0">
                <a:solidFill>
                  <a:schemeClr val="tx1"/>
                </a:solidFill>
                <a:latin typeface="メイリオ" panose="020B0604030504040204" pitchFamily="50" charset="-128"/>
                <a:ea typeface="メイリオ" panose="020B0604030504040204" pitchFamily="50" charset="-128"/>
              </a:rPr>
              <a:t>レコード</a:t>
            </a:r>
            <a:r>
              <a:rPr kumimoji="1" lang="en-US" altLang="ja-JP" sz="1000" dirty="0" smtClean="0">
                <a:solidFill>
                  <a:schemeClr val="tx1"/>
                </a:solidFill>
                <a:latin typeface="メイリオ" panose="020B0604030504040204" pitchFamily="50" charset="-128"/>
                <a:ea typeface="メイリオ" panose="020B0604030504040204" pitchFamily="50" charset="-128"/>
              </a:rPr>
              <a:t>1</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6" name="正方形/長方形 5"/>
          <p:cNvSpPr/>
          <p:nvPr/>
        </p:nvSpPr>
        <p:spPr>
          <a:xfrm>
            <a:off x="107752" y="5228009"/>
            <a:ext cx="864344" cy="288627"/>
          </a:xfrm>
          <a:prstGeom prst="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000" dirty="0" smtClean="0">
                <a:solidFill>
                  <a:schemeClr val="tx1"/>
                </a:solidFill>
                <a:latin typeface="メイリオ" panose="020B0604030504040204" pitchFamily="50" charset="-128"/>
                <a:ea typeface="メイリオ" panose="020B0604030504040204" pitchFamily="50" charset="-128"/>
              </a:rPr>
              <a:t>レコード</a:t>
            </a:r>
            <a:r>
              <a:rPr kumimoji="1" lang="en-US" altLang="ja-JP" sz="1000" dirty="0" smtClean="0">
                <a:solidFill>
                  <a:schemeClr val="tx1"/>
                </a:solidFill>
                <a:latin typeface="メイリオ" panose="020B0604030504040204" pitchFamily="50" charset="-128"/>
                <a:ea typeface="メイリオ" panose="020B0604030504040204" pitchFamily="50" charset="-128"/>
              </a:rPr>
              <a:t>2</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7" name="正方形/長方形 6"/>
          <p:cNvSpPr/>
          <p:nvPr/>
        </p:nvSpPr>
        <p:spPr>
          <a:xfrm>
            <a:off x="107752" y="5516636"/>
            <a:ext cx="864344" cy="288627"/>
          </a:xfrm>
          <a:prstGeom prst="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000" dirty="0" smtClean="0">
                <a:solidFill>
                  <a:schemeClr val="tx1"/>
                </a:solidFill>
                <a:latin typeface="メイリオ" panose="020B0604030504040204" pitchFamily="50" charset="-128"/>
                <a:ea typeface="メイリオ" panose="020B0604030504040204" pitchFamily="50" charset="-128"/>
              </a:rPr>
              <a:t>レコード</a:t>
            </a:r>
            <a:r>
              <a:rPr kumimoji="1" lang="en-US" altLang="ja-JP" sz="1000" dirty="0" smtClean="0">
                <a:solidFill>
                  <a:schemeClr val="tx1"/>
                </a:solidFill>
                <a:latin typeface="メイリオ" panose="020B0604030504040204" pitchFamily="50" charset="-128"/>
                <a:ea typeface="メイリオ" panose="020B0604030504040204" pitchFamily="50" charset="-128"/>
              </a:rPr>
              <a:t>3</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8" name="正方形/長方形 7"/>
          <p:cNvSpPr/>
          <p:nvPr/>
        </p:nvSpPr>
        <p:spPr>
          <a:xfrm>
            <a:off x="107752" y="5804668"/>
            <a:ext cx="864344" cy="288627"/>
          </a:xfrm>
          <a:prstGeom prst="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000" dirty="0" smtClean="0">
                <a:solidFill>
                  <a:schemeClr val="tx1"/>
                </a:solidFill>
                <a:latin typeface="メイリオ" panose="020B0604030504040204" pitchFamily="50" charset="-128"/>
                <a:ea typeface="メイリオ" panose="020B0604030504040204" pitchFamily="50" charset="-128"/>
              </a:rPr>
              <a:t>レコード</a:t>
            </a:r>
            <a:r>
              <a:rPr kumimoji="1" lang="en-US" altLang="ja-JP" sz="1000" dirty="0" smtClean="0">
                <a:solidFill>
                  <a:schemeClr val="tx1"/>
                </a:solidFill>
                <a:latin typeface="メイリオ" panose="020B0604030504040204" pitchFamily="50" charset="-128"/>
                <a:ea typeface="メイリオ" panose="020B0604030504040204" pitchFamily="50" charset="-128"/>
              </a:rPr>
              <a:t>4</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9" name="正方形/長方形 8"/>
          <p:cNvSpPr/>
          <p:nvPr/>
        </p:nvSpPr>
        <p:spPr>
          <a:xfrm>
            <a:off x="971848" y="4939978"/>
            <a:ext cx="720080" cy="289222"/>
          </a:xfrm>
          <a:prstGeom prst="rect">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000" dirty="0" smtClean="0">
                <a:solidFill>
                  <a:schemeClr val="tx1"/>
                </a:solidFill>
                <a:latin typeface="メイリオ" panose="020B0604030504040204" pitchFamily="50" charset="-128"/>
                <a:ea typeface="メイリオ" panose="020B0604030504040204" pitchFamily="50" charset="-128"/>
              </a:rPr>
              <a:t>品目</a:t>
            </a:r>
            <a:r>
              <a:rPr lang="en-US" altLang="ja-JP" sz="1000" dirty="0" smtClean="0">
                <a:solidFill>
                  <a:schemeClr val="tx1"/>
                </a:solidFill>
                <a:latin typeface="メイリオ" panose="020B0604030504040204" pitchFamily="50" charset="-128"/>
                <a:ea typeface="メイリオ" panose="020B0604030504040204" pitchFamily="50" charset="-128"/>
              </a:rPr>
              <a:t>A</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10" name="正方形/長方形 9"/>
          <p:cNvSpPr/>
          <p:nvPr/>
        </p:nvSpPr>
        <p:spPr>
          <a:xfrm>
            <a:off x="971848" y="5227415"/>
            <a:ext cx="720080" cy="289222"/>
          </a:xfrm>
          <a:prstGeom prst="rect">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000" dirty="0" smtClean="0">
                <a:solidFill>
                  <a:schemeClr val="tx1"/>
                </a:solidFill>
                <a:latin typeface="メイリオ" panose="020B0604030504040204" pitchFamily="50" charset="-128"/>
                <a:ea typeface="メイリオ" panose="020B0604030504040204" pitchFamily="50" charset="-128"/>
              </a:rPr>
              <a:t>品目</a:t>
            </a:r>
            <a:r>
              <a:rPr kumimoji="1" lang="en-US" altLang="ja-JP" sz="1000" dirty="0" smtClean="0">
                <a:solidFill>
                  <a:schemeClr val="tx1"/>
                </a:solidFill>
                <a:latin typeface="メイリオ" panose="020B0604030504040204" pitchFamily="50" charset="-128"/>
                <a:ea typeface="メイリオ" panose="020B0604030504040204" pitchFamily="50" charset="-128"/>
              </a:rPr>
              <a:t>B</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11" name="正方形/長方形 10"/>
          <p:cNvSpPr/>
          <p:nvPr/>
        </p:nvSpPr>
        <p:spPr>
          <a:xfrm>
            <a:off x="971848" y="5516042"/>
            <a:ext cx="720080" cy="289222"/>
          </a:xfrm>
          <a:prstGeom prst="rect">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000" dirty="0" smtClean="0">
                <a:solidFill>
                  <a:schemeClr val="tx1"/>
                </a:solidFill>
                <a:latin typeface="メイリオ" panose="020B0604030504040204" pitchFamily="50" charset="-128"/>
                <a:ea typeface="メイリオ" panose="020B0604030504040204" pitchFamily="50" charset="-128"/>
              </a:rPr>
              <a:t>品目</a:t>
            </a:r>
            <a:r>
              <a:rPr lang="en-US" altLang="ja-JP" sz="1000" dirty="0" smtClean="0">
                <a:solidFill>
                  <a:schemeClr val="tx1"/>
                </a:solidFill>
                <a:latin typeface="メイリオ" panose="020B0604030504040204" pitchFamily="50" charset="-128"/>
                <a:ea typeface="メイリオ" panose="020B0604030504040204" pitchFamily="50" charset="-128"/>
              </a:rPr>
              <a:t>C</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12" name="正方形/長方形 11"/>
          <p:cNvSpPr/>
          <p:nvPr/>
        </p:nvSpPr>
        <p:spPr>
          <a:xfrm>
            <a:off x="971848" y="5804074"/>
            <a:ext cx="720080" cy="289222"/>
          </a:xfrm>
          <a:prstGeom prst="rect">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000" dirty="0" smtClean="0">
                <a:solidFill>
                  <a:schemeClr val="tx1"/>
                </a:solidFill>
                <a:latin typeface="メイリオ" panose="020B0604030504040204" pitchFamily="50" charset="-128"/>
                <a:ea typeface="メイリオ" panose="020B0604030504040204" pitchFamily="50" charset="-128"/>
              </a:rPr>
              <a:t>品目</a:t>
            </a:r>
            <a:r>
              <a:rPr lang="en-US" altLang="ja-JP" sz="1000" dirty="0" smtClean="0">
                <a:solidFill>
                  <a:schemeClr val="tx1"/>
                </a:solidFill>
                <a:latin typeface="メイリオ" panose="020B0604030504040204" pitchFamily="50" charset="-128"/>
                <a:ea typeface="メイリオ" panose="020B0604030504040204" pitchFamily="50" charset="-128"/>
              </a:rPr>
              <a:t>A</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13" name="正方形/長方形 12"/>
          <p:cNvSpPr/>
          <p:nvPr/>
        </p:nvSpPr>
        <p:spPr>
          <a:xfrm>
            <a:off x="1691928" y="4941167"/>
            <a:ext cx="864344" cy="288627"/>
          </a:xfrm>
          <a:prstGeom prst="rect">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20XX/4/1</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14" name="正方形/長方形 13"/>
          <p:cNvSpPr/>
          <p:nvPr/>
        </p:nvSpPr>
        <p:spPr>
          <a:xfrm>
            <a:off x="1691928" y="5228604"/>
            <a:ext cx="864344" cy="288627"/>
          </a:xfrm>
          <a:prstGeom prst="rect">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ja-JP" sz="1000" dirty="0">
                <a:solidFill>
                  <a:schemeClr val="tx1"/>
                </a:solidFill>
                <a:latin typeface="メイリオ" panose="020B0604030504040204" pitchFamily="50" charset="-128"/>
                <a:ea typeface="メイリオ" panose="020B0604030504040204" pitchFamily="50" charset="-128"/>
              </a:rPr>
              <a:t>20XX/4/1</a:t>
            </a:r>
            <a:endParaRPr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15" name="正方形/長方形 14"/>
          <p:cNvSpPr/>
          <p:nvPr/>
        </p:nvSpPr>
        <p:spPr>
          <a:xfrm>
            <a:off x="1691928" y="5517231"/>
            <a:ext cx="864344" cy="288627"/>
          </a:xfrm>
          <a:prstGeom prst="rect">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ja-JP" sz="1000" dirty="0" smtClean="0">
                <a:solidFill>
                  <a:schemeClr val="tx1"/>
                </a:solidFill>
                <a:latin typeface="メイリオ" panose="020B0604030504040204" pitchFamily="50" charset="-128"/>
                <a:ea typeface="メイリオ" panose="020B0604030504040204" pitchFamily="50" charset="-128"/>
              </a:rPr>
              <a:t>20XX/4/1</a:t>
            </a:r>
            <a:endParaRPr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16" name="正方形/長方形 15"/>
          <p:cNvSpPr/>
          <p:nvPr/>
        </p:nvSpPr>
        <p:spPr>
          <a:xfrm>
            <a:off x="1691928" y="5805263"/>
            <a:ext cx="864344" cy="288627"/>
          </a:xfrm>
          <a:prstGeom prst="rect">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ja-JP" sz="1000" dirty="0" smtClean="0">
                <a:solidFill>
                  <a:schemeClr val="tx1"/>
                </a:solidFill>
                <a:latin typeface="メイリオ" panose="020B0604030504040204" pitchFamily="50" charset="-128"/>
                <a:ea typeface="メイリオ" panose="020B0604030504040204" pitchFamily="50" charset="-128"/>
              </a:rPr>
              <a:t>20XX/4/2</a:t>
            </a:r>
            <a:endParaRPr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17" name="正方形/長方形 16"/>
          <p:cNvSpPr/>
          <p:nvPr/>
        </p:nvSpPr>
        <p:spPr>
          <a:xfrm>
            <a:off x="107752" y="4651945"/>
            <a:ext cx="864344" cy="288627"/>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ID</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18" name="正方形/長方形 17"/>
          <p:cNvSpPr/>
          <p:nvPr/>
        </p:nvSpPr>
        <p:spPr>
          <a:xfrm>
            <a:off x="971848" y="4651351"/>
            <a:ext cx="720080" cy="289222"/>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000" dirty="0" smtClean="0">
                <a:solidFill>
                  <a:schemeClr val="tx1"/>
                </a:solidFill>
                <a:latin typeface="メイリオ" panose="020B0604030504040204" pitchFamily="50" charset="-128"/>
                <a:ea typeface="メイリオ" panose="020B0604030504040204" pitchFamily="50" charset="-128"/>
              </a:rPr>
              <a:t>品目</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19" name="正方形/長方形 18"/>
          <p:cNvSpPr/>
          <p:nvPr/>
        </p:nvSpPr>
        <p:spPr>
          <a:xfrm>
            <a:off x="1691928" y="4652540"/>
            <a:ext cx="864344" cy="288627"/>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000" dirty="0" smtClean="0">
                <a:solidFill>
                  <a:schemeClr val="tx1"/>
                </a:solidFill>
                <a:latin typeface="メイリオ" panose="020B0604030504040204" pitchFamily="50" charset="-128"/>
                <a:ea typeface="メイリオ" panose="020B0604030504040204" pitchFamily="50" charset="-128"/>
              </a:rPr>
              <a:t>納品日</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20" name="正方形/長方形 19"/>
          <p:cNvSpPr/>
          <p:nvPr/>
        </p:nvSpPr>
        <p:spPr>
          <a:xfrm>
            <a:off x="2556024" y="4940572"/>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10</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21" name="正方形/長方形 20"/>
          <p:cNvSpPr/>
          <p:nvPr/>
        </p:nvSpPr>
        <p:spPr>
          <a:xfrm>
            <a:off x="2556024" y="5228009"/>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ja-JP" sz="1000" dirty="0" smtClean="0">
                <a:solidFill>
                  <a:schemeClr val="tx1"/>
                </a:solidFill>
                <a:latin typeface="メイリオ" panose="020B0604030504040204" pitchFamily="50" charset="-128"/>
                <a:ea typeface="メイリオ" panose="020B0604030504040204" pitchFamily="50" charset="-128"/>
              </a:rPr>
              <a:t>20</a:t>
            </a:r>
            <a:endParaRPr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22" name="正方形/長方形 21"/>
          <p:cNvSpPr/>
          <p:nvPr/>
        </p:nvSpPr>
        <p:spPr>
          <a:xfrm>
            <a:off x="2556024" y="5516636"/>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ja-JP" sz="1000" dirty="0" smtClean="0">
                <a:solidFill>
                  <a:schemeClr val="tx1"/>
                </a:solidFill>
                <a:latin typeface="メイリオ" panose="020B0604030504040204" pitchFamily="50" charset="-128"/>
                <a:ea typeface="メイリオ" panose="020B0604030504040204" pitchFamily="50" charset="-128"/>
              </a:rPr>
              <a:t>12</a:t>
            </a:r>
            <a:endParaRPr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23" name="正方形/長方形 22"/>
          <p:cNvSpPr/>
          <p:nvPr/>
        </p:nvSpPr>
        <p:spPr>
          <a:xfrm>
            <a:off x="2556024" y="5804668"/>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ja-JP" sz="1000" dirty="0" smtClean="0">
                <a:solidFill>
                  <a:schemeClr val="tx1"/>
                </a:solidFill>
                <a:latin typeface="メイリオ" panose="020B0604030504040204" pitchFamily="50" charset="-128"/>
                <a:ea typeface="メイリオ" panose="020B0604030504040204" pitchFamily="50" charset="-128"/>
              </a:rPr>
              <a:t>14</a:t>
            </a:r>
            <a:endParaRPr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24" name="正方形/長方形 23"/>
          <p:cNvSpPr/>
          <p:nvPr/>
        </p:nvSpPr>
        <p:spPr>
          <a:xfrm>
            <a:off x="2556024" y="4651945"/>
            <a:ext cx="720000" cy="288627"/>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000" dirty="0" smtClean="0">
                <a:solidFill>
                  <a:schemeClr val="tx1"/>
                </a:solidFill>
                <a:latin typeface="メイリオ" panose="020B0604030504040204" pitchFamily="50" charset="-128"/>
                <a:ea typeface="メイリオ" panose="020B0604030504040204" pitchFamily="50" charset="-128"/>
              </a:rPr>
              <a:t>納品</a:t>
            </a:r>
            <a:r>
              <a:rPr lang="ja-JP" altLang="en-US" sz="1000" dirty="0">
                <a:solidFill>
                  <a:schemeClr val="tx1"/>
                </a:solidFill>
                <a:latin typeface="メイリオ" panose="020B0604030504040204" pitchFamily="50" charset="-128"/>
                <a:ea typeface="メイリオ" panose="020B0604030504040204" pitchFamily="50" charset="-128"/>
              </a:rPr>
              <a:t>数量</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26" name="正方形/長方形 25"/>
          <p:cNvSpPr/>
          <p:nvPr/>
        </p:nvSpPr>
        <p:spPr>
          <a:xfrm>
            <a:off x="107504" y="6092698"/>
            <a:ext cx="864343" cy="432645"/>
          </a:xfrm>
          <a:prstGeom prst="rect">
            <a:avLst/>
          </a:prstGeom>
          <a:noFill/>
          <a:ln>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lang="en-US" altLang="ja-JP" sz="1600" dirty="0">
                <a:solidFill>
                  <a:schemeClr val="tx1"/>
                </a:solidFill>
                <a:latin typeface="メイリオ" panose="020B0604030504040204" pitchFamily="50" charset="-128"/>
                <a:ea typeface="メイリオ" panose="020B0604030504040204" pitchFamily="50" charset="-128"/>
              </a:rPr>
              <a:t>…</a:t>
            </a:r>
            <a:endParaRPr kumimoji="1" lang="ja-JP" altLang="en-US" sz="1600" dirty="0">
              <a:solidFill>
                <a:schemeClr val="tx1"/>
              </a:solidFill>
              <a:latin typeface="メイリオ" panose="020B0604030504040204" pitchFamily="50" charset="-128"/>
              <a:ea typeface="メイリオ" panose="020B0604030504040204" pitchFamily="50" charset="-128"/>
            </a:endParaRPr>
          </a:p>
        </p:txBody>
      </p:sp>
      <p:sp>
        <p:nvSpPr>
          <p:cNvPr id="27" name="正方形/長方形 26"/>
          <p:cNvSpPr/>
          <p:nvPr/>
        </p:nvSpPr>
        <p:spPr>
          <a:xfrm>
            <a:off x="971848" y="6093296"/>
            <a:ext cx="719831" cy="432048"/>
          </a:xfrm>
          <a:prstGeom prst="rect">
            <a:avLst/>
          </a:prstGeom>
          <a:noFill/>
          <a:ln>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lang="en-US" altLang="ja-JP" sz="1600" dirty="0">
                <a:solidFill>
                  <a:schemeClr val="tx1"/>
                </a:solidFill>
                <a:latin typeface="メイリオ" panose="020B0604030504040204" pitchFamily="50" charset="-128"/>
                <a:ea typeface="メイリオ" panose="020B0604030504040204" pitchFamily="50" charset="-128"/>
              </a:rPr>
              <a:t>…</a:t>
            </a:r>
            <a:endParaRPr kumimoji="1" lang="ja-JP" altLang="en-US" sz="1600" dirty="0">
              <a:solidFill>
                <a:schemeClr val="tx1"/>
              </a:solidFill>
              <a:latin typeface="メイリオ" panose="020B0604030504040204" pitchFamily="50" charset="-128"/>
              <a:ea typeface="メイリオ" panose="020B0604030504040204" pitchFamily="50" charset="-128"/>
            </a:endParaRPr>
          </a:p>
        </p:txBody>
      </p:sp>
      <p:sp>
        <p:nvSpPr>
          <p:cNvPr id="28" name="正方形/長方形 27"/>
          <p:cNvSpPr/>
          <p:nvPr/>
        </p:nvSpPr>
        <p:spPr>
          <a:xfrm>
            <a:off x="1691928" y="6093295"/>
            <a:ext cx="863847" cy="432048"/>
          </a:xfrm>
          <a:prstGeom prst="rect">
            <a:avLst/>
          </a:prstGeom>
          <a:noFill/>
          <a:ln>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lang="en-US" altLang="ja-JP" sz="1600" dirty="0">
                <a:solidFill>
                  <a:schemeClr val="tx1"/>
                </a:solidFill>
                <a:latin typeface="メイリオ" panose="020B0604030504040204" pitchFamily="50" charset="-128"/>
                <a:ea typeface="メイリオ" panose="020B0604030504040204" pitchFamily="50" charset="-128"/>
              </a:rPr>
              <a:t>…</a:t>
            </a:r>
            <a:endParaRPr kumimoji="1" lang="ja-JP" altLang="en-US" sz="1600" dirty="0">
              <a:solidFill>
                <a:schemeClr val="tx1"/>
              </a:solidFill>
              <a:latin typeface="メイリオ" panose="020B0604030504040204" pitchFamily="50" charset="-128"/>
              <a:ea typeface="メイリオ" panose="020B0604030504040204" pitchFamily="50" charset="-128"/>
            </a:endParaRPr>
          </a:p>
        </p:txBody>
      </p:sp>
      <p:sp>
        <p:nvSpPr>
          <p:cNvPr id="29" name="正方形/長方形 28"/>
          <p:cNvSpPr/>
          <p:nvPr/>
        </p:nvSpPr>
        <p:spPr>
          <a:xfrm>
            <a:off x="2556274" y="6093295"/>
            <a:ext cx="719334" cy="432048"/>
          </a:xfrm>
          <a:prstGeom prst="rect">
            <a:avLst/>
          </a:prstGeom>
          <a:noFill/>
          <a:ln>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lang="en-US" altLang="ja-JP" sz="1600" dirty="0">
                <a:solidFill>
                  <a:schemeClr val="tx1"/>
                </a:solidFill>
                <a:latin typeface="メイリオ" panose="020B0604030504040204" pitchFamily="50" charset="-128"/>
                <a:ea typeface="メイリオ" panose="020B0604030504040204" pitchFamily="50" charset="-128"/>
              </a:rPr>
              <a:t>…</a:t>
            </a:r>
            <a:endParaRPr kumimoji="1" lang="ja-JP" altLang="en-US" sz="1600" dirty="0">
              <a:solidFill>
                <a:schemeClr val="tx1"/>
              </a:solidFill>
              <a:latin typeface="メイリオ" panose="020B0604030504040204" pitchFamily="50" charset="-128"/>
              <a:ea typeface="メイリオ" panose="020B0604030504040204" pitchFamily="50" charset="-128"/>
            </a:endParaRPr>
          </a:p>
        </p:txBody>
      </p:sp>
      <p:sp>
        <p:nvSpPr>
          <p:cNvPr id="78" name="正方形/長方形 77"/>
          <p:cNvSpPr/>
          <p:nvPr/>
        </p:nvSpPr>
        <p:spPr>
          <a:xfrm>
            <a:off x="3275936" y="4651352"/>
            <a:ext cx="720000" cy="290412"/>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000" dirty="0">
                <a:solidFill>
                  <a:schemeClr val="tx1"/>
                </a:solidFill>
                <a:latin typeface="メイリオ" panose="020B0604030504040204" pitchFamily="50" charset="-128"/>
                <a:ea typeface="メイリオ" panose="020B0604030504040204" pitchFamily="50" charset="-128"/>
              </a:rPr>
              <a:t>返品</a:t>
            </a:r>
            <a:r>
              <a:rPr lang="ja-JP" altLang="en-US" sz="1000" dirty="0" smtClean="0">
                <a:solidFill>
                  <a:schemeClr val="tx1"/>
                </a:solidFill>
                <a:latin typeface="メイリオ" panose="020B0604030504040204" pitchFamily="50" charset="-128"/>
                <a:ea typeface="メイリオ" panose="020B0604030504040204" pitchFamily="50" charset="-128"/>
              </a:rPr>
              <a:t>数量</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79" name="正方形/長方形 78"/>
          <p:cNvSpPr/>
          <p:nvPr/>
        </p:nvSpPr>
        <p:spPr>
          <a:xfrm>
            <a:off x="3275936" y="4941168"/>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2</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80" name="正方形/長方形 79"/>
          <p:cNvSpPr/>
          <p:nvPr/>
        </p:nvSpPr>
        <p:spPr>
          <a:xfrm>
            <a:off x="3275936" y="5228605"/>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ja-JP" sz="1000" dirty="0" smtClean="0">
                <a:solidFill>
                  <a:schemeClr val="tx1"/>
                </a:solidFill>
                <a:latin typeface="メイリオ" panose="020B0604030504040204" pitchFamily="50" charset="-128"/>
                <a:ea typeface="メイリオ" panose="020B0604030504040204" pitchFamily="50" charset="-128"/>
              </a:rPr>
              <a:t>4</a:t>
            </a:r>
            <a:endParaRPr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81" name="正方形/長方形 80"/>
          <p:cNvSpPr/>
          <p:nvPr/>
        </p:nvSpPr>
        <p:spPr>
          <a:xfrm>
            <a:off x="3275936" y="5517232"/>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ja-JP" sz="1000" dirty="0">
                <a:solidFill>
                  <a:schemeClr val="tx1"/>
                </a:solidFill>
                <a:latin typeface="メイリオ" panose="020B0604030504040204" pitchFamily="50" charset="-128"/>
                <a:ea typeface="メイリオ" panose="020B0604030504040204" pitchFamily="50" charset="-128"/>
              </a:rPr>
              <a:t>3</a:t>
            </a:r>
            <a:endParaRPr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82" name="正方形/長方形 81"/>
          <p:cNvSpPr/>
          <p:nvPr/>
        </p:nvSpPr>
        <p:spPr>
          <a:xfrm>
            <a:off x="3275936" y="5805264"/>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ja-JP" sz="1000" dirty="0" smtClean="0">
                <a:solidFill>
                  <a:schemeClr val="tx1"/>
                </a:solidFill>
                <a:latin typeface="メイリオ" panose="020B0604030504040204" pitchFamily="50" charset="-128"/>
                <a:ea typeface="メイリオ" panose="020B0604030504040204" pitchFamily="50" charset="-128"/>
              </a:rPr>
              <a:t>5</a:t>
            </a:r>
            <a:endParaRPr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83" name="正方形/長方形 82"/>
          <p:cNvSpPr/>
          <p:nvPr/>
        </p:nvSpPr>
        <p:spPr>
          <a:xfrm>
            <a:off x="3276186" y="6093891"/>
            <a:ext cx="719750" cy="431452"/>
          </a:xfrm>
          <a:prstGeom prst="rect">
            <a:avLst/>
          </a:prstGeom>
          <a:noFill/>
          <a:ln>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lang="en-US" altLang="ja-JP" sz="1600" dirty="0">
                <a:solidFill>
                  <a:schemeClr val="tx1"/>
                </a:solidFill>
                <a:latin typeface="メイリオ" panose="020B0604030504040204" pitchFamily="50" charset="-128"/>
                <a:ea typeface="メイリオ" panose="020B0604030504040204" pitchFamily="50" charset="-128"/>
              </a:rPr>
              <a:t>…</a:t>
            </a:r>
            <a:endParaRPr kumimoji="1" lang="ja-JP" altLang="en-US" sz="1600" dirty="0">
              <a:solidFill>
                <a:schemeClr val="tx1"/>
              </a:solidFill>
              <a:latin typeface="メイリオ" panose="020B0604030504040204" pitchFamily="50" charset="-128"/>
              <a:ea typeface="メイリオ" panose="020B0604030504040204" pitchFamily="50" charset="-128"/>
            </a:endParaRPr>
          </a:p>
        </p:txBody>
      </p:sp>
      <p:sp>
        <p:nvSpPr>
          <p:cNvPr id="30" name="正方形/長方形 29"/>
          <p:cNvSpPr/>
          <p:nvPr/>
        </p:nvSpPr>
        <p:spPr>
          <a:xfrm>
            <a:off x="107999" y="4365136"/>
            <a:ext cx="3887937" cy="288000"/>
          </a:xfrm>
          <a:prstGeom prst="rect">
            <a:avLst/>
          </a:prstGeom>
          <a:solidFill>
            <a:srgbClr val="FFFF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000" dirty="0" smtClean="0">
                <a:solidFill>
                  <a:schemeClr val="tx1"/>
                </a:solidFill>
                <a:latin typeface="メイリオ" panose="020B0604030504040204" pitchFamily="50" charset="-128"/>
                <a:ea typeface="メイリオ" panose="020B0604030504040204" pitchFamily="50" charset="-128"/>
              </a:rPr>
              <a:t>正規化されているテーブル</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133" name="上矢印吹き出し 132"/>
          <p:cNvSpPr/>
          <p:nvPr/>
        </p:nvSpPr>
        <p:spPr>
          <a:xfrm>
            <a:off x="1115616" y="5994806"/>
            <a:ext cx="431720" cy="483360"/>
          </a:xfrm>
          <a:prstGeom prst="upArrowCallout">
            <a:avLst/>
          </a:prstGeom>
          <a:solidFill>
            <a:schemeClr val="bg1"/>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ja-JP" sz="1000" dirty="0" smtClean="0">
                <a:solidFill>
                  <a:schemeClr val="tx1"/>
                </a:solidFill>
                <a:latin typeface="メイリオ" panose="020B0604030504040204" pitchFamily="50" charset="-128"/>
                <a:ea typeface="メイリオ" panose="020B0604030504040204" pitchFamily="50" charset="-128"/>
              </a:rPr>
              <a:t>X</a:t>
            </a:r>
            <a:r>
              <a:rPr lang="ja-JP" altLang="en-US" sz="1000" dirty="0" smtClean="0">
                <a:solidFill>
                  <a:schemeClr val="tx1"/>
                </a:solidFill>
                <a:latin typeface="メイリオ" panose="020B0604030504040204" pitchFamily="50" charset="-128"/>
                <a:ea typeface="メイリオ" panose="020B0604030504040204" pitchFamily="50" charset="-128"/>
              </a:rPr>
              <a:t>軸</a:t>
            </a:r>
            <a:endParaRPr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134" name="上矢印吹き出し 133"/>
          <p:cNvSpPr/>
          <p:nvPr/>
        </p:nvSpPr>
        <p:spPr>
          <a:xfrm>
            <a:off x="1907704" y="6003884"/>
            <a:ext cx="431720" cy="483360"/>
          </a:xfrm>
          <a:prstGeom prst="upArrowCallout">
            <a:avLst/>
          </a:prstGeom>
          <a:solidFill>
            <a:schemeClr val="bg1"/>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ja-JP" sz="1000" dirty="0" smtClean="0">
                <a:solidFill>
                  <a:schemeClr val="tx1"/>
                </a:solidFill>
                <a:latin typeface="メイリオ" panose="020B0604030504040204" pitchFamily="50" charset="-128"/>
                <a:ea typeface="メイリオ" panose="020B0604030504040204" pitchFamily="50" charset="-128"/>
              </a:rPr>
              <a:t>Y</a:t>
            </a:r>
            <a:r>
              <a:rPr lang="ja-JP" altLang="en-US" sz="1000" dirty="0" smtClean="0">
                <a:solidFill>
                  <a:schemeClr val="tx1"/>
                </a:solidFill>
                <a:latin typeface="メイリオ" panose="020B0604030504040204" pitchFamily="50" charset="-128"/>
                <a:ea typeface="メイリオ" panose="020B0604030504040204" pitchFamily="50" charset="-128"/>
              </a:rPr>
              <a:t>軸</a:t>
            </a:r>
            <a:endParaRPr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135" name="上矢印吹き出し 134"/>
          <p:cNvSpPr/>
          <p:nvPr/>
        </p:nvSpPr>
        <p:spPr>
          <a:xfrm>
            <a:off x="2700120" y="5998551"/>
            <a:ext cx="1151800" cy="483360"/>
          </a:xfrm>
          <a:prstGeom prst="upArrowCallout">
            <a:avLst/>
          </a:prstGeom>
          <a:solidFill>
            <a:schemeClr val="bg1"/>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1000" dirty="0" smtClean="0">
                <a:solidFill>
                  <a:schemeClr val="tx1"/>
                </a:solidFill>
                <a:latin typeface="メイリオ" panose="020B0604030504040204" pitchFamily="50" charset="-128"/>
                <a:ea typeface="メイリオ" panose="020B0604030504040204" pitchFamily="50" charset="-128"/>
              </a:rPr>
              <a:t>編集カラム</a:t>
            </a:r>
            <a:endParaRPr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145" name="下カーブ矢印 144"/>
          <p:cNvSpPr/>
          <p:nvPr/>
        </p:nvSpPr>
        <p:spPr>
          <a:xfrm rot="18961664">
            <a:off x="2388355" y="3303217"/>
            <a:ext cx="1297463" cy="794886"/>
          </a:xfrm>
          <a:prstGeom prst="curvedDownArrow">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ja-JP" altLang="en-US" sz="1000">
              <a:solidFill>
                <a:schemeClr val="tx1"/>
              </a:solidFill>
              <a:latin typeface="メイリオ" panose="020B0604030504040204" pitchFamily="50" charset="-128"/>
              <a:ea typeface="メイリオ" panose="020B0604030504040204" pitchFamily="50" charset="-128"/>
            </a:endParaRPr>
          </a:p>
        </p:txBody>
      </p:sp>
      <p:sp>
        <p:nvSpPr>
          <p:cNvPr id="149" name="角丸四角形 148"/>
          <p:cNvSpPr/>
          <p:nvPr/>
        </p:nvSpPr>
        <p:spPr>
          <a:xfrm>
            <a:off x="4509706" y="3356993"/>
            <a:ext cx="4453822" cy="361225"/>
          </a:xfrm>
          <a:prstGeom prst="roundRect">
            <a:avLst>
              <a:gd name="adj" fmla="val 2592"/>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0" name="角丸四角形吹き出し 149"/>
          <p:cNvSpPr/>
          <p:nvPr/>
        </p:nvSpPr>
        <p:spPr>
          <a:xfrm>
            <a:off x="4129608" y="5868161"/>
            <a:ext cx="730424" cy="508409"/>
          </a:xfrm>
          <a:prstGeom prst="wedgeRoundRectCallout">
            <a:avLst>
              <a:gd name="adj1" fmla="val -21858"/>
              <a:gd name="adj2" fmla="val -84215"/>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800" dirty="0" smtClean="0"/>
              <a:t>Y</a:t>
            </a:r>
            <a:r>
              <a:rPr kumimoji="1" lang="ja-JP" altLang="en-US" sz="1800" dirty="0" smtClean="0"/>
              <a:t>軸</a:t>
            </a:r>
            <a:endParaRPr kumimoji="1" lang="ja-JP" altLang="en-US" sz="1800" dirty="0"/>
          </a:p>
        </p:txBody>
      </p:sp>
      <p:sp>
        <p:nvSpPr>
          <p:cNvPr id="151" name="角丸四角形吹き出し 150"/>
          <p:cNvSpPr/>
          <p:nvPr/>
        </p:nvSpPr>
        <p:spPr>
          <a:xfrm>
            <a:off x="8407436" y="2854411"/>
            <a:ext cx="730424" cy="508409"/>
          </a:xfrm>
          <a:prstGeom prst="wedgeRoundRectCallout">
            <a:avLst>
              <a:gd name="adj1" fmla="val -17541"/>
              <a:gd name="adj2" fmla="val 74554"/>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1800" dirty="0"/>
              <a:t>X</a:t>
            </a:r>
            <a:r>
              <a:rPr kumimoji="1" lang="ja-JP" altLang="en-US" sz="1800" dirty="0" smtClean="0"/>
              <a:t>軸</a:t>
            </a:r>
            <a:endParaRPr kumimoji="1" lang="ja-JP" altLang="en-US" sz="1800" dirty="0"/>
          </a:p>
        </p:txBody>
      </p:sp>
      <p:sp>
        <p:nvSpPr>
          <p:cNvPr id="152" name="角丸四角形 151"/>
          <p:cNvSpPr/>
          <p:nvPr/>
        </p:nvSpPr>
        <p:spPr>
          <a:xfrm>
            <a:off x="4509706" y="3717032"/>
            <a:ext cx="4453821" cy="2094294"/>
          </a:xfrm>
          <a:prstGeom prst="roundRect">
            <a:avLst>
              <a:gd name="adj" fmla="val 2592"/>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3" name="角丸四角形吹き出し 152"/>
          <p:cNvSpPr/>
          <p:nvPr/>
        </p:nvSpPr>
        <p:spPr>
          <a:xfrm>
            <a:off x="6228184" y="5877272"/>
            <a:ext cx="1450504" cy="508409"/>
          </a:xfrm>
          <a:prstGeom prst="wedgeRoundRectCallout">
            <a:avLst>
              <a:gd name="adj1" fmla="val -21858"/>
              <a:gd name="adj2" fmla="val -84215"/>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800" dirty="0" smtClean="0"/>
              <a:t>編集カラム</a:t>
            </a:r>
            <a:endParaRPr kumimoji="1" lang="ja-JP" altLang="en-US" sz="1800" dirty="0"/>
          </a:p>
        </p:txBody>
      </p:sp>
    </p:spTree>
    <p:extLst>
      <p:ext uri="{BB962C8B-B14F-4D97-AF65-F5344CB8AC3E}">
        <p14:creationId xmlns:p14="http://schemas.microsoft.com/office/powerpoint/2010/main" val="161045315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altLang="ja-JP" dirty="0"/>
              <a:t>【</a:t>
            </a:r>
            <a:r>
              <a:rPr lang="ja-JP" altLang="en-US" dirty="0"/>
              <a:t>マトリクスウィンドウの基本操作</a:t>
            </a:r>
            <a:r>
              <a:rPr lang="en-US" altLang="ja-JP" dirty="0"/>
              <a:t>】</a:t>
            </a:r>
            <a:endParaRPr kumimoji="1" lang="ja-JP" altLang="en-US" dirty="0"/>
          </a:p>
        </p:txBody>
      </p:sp>
      <p:sp>
        <p:nvSpPr>
          <p:cNvPr id="5" name="正方形/長方形 4"/>
          <p:cNvSpPr/>
          <p:nvPr/>
        </p:nvSpPr>
        <p:spPr>
          <a:xfrm>
            <a:off x="323528" y="1772784"/>
            <a:ext cx="5327632" cy="3816456"/>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endParaRPr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6" name="正方形/長方形 5"/>
          <p:cNvSpPr/>
          <p:nvPr/>
        </p:nvSpPr>
        <p:spPr>
          <a:xfrm>
            <a:off x="395784" y="3429000"/>
            <a:ext cx="864344" cy="288627"/>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000" dirty="0" smtClean="0">
                <a:solidFill>
                  <a:schemeClr val="tx1"/>
                </a:solidFill>
                <a:latin typeface="メイリオ" panose="020B0604030504040204" pitchFamily="50" charset="-128"/>
                <a:ea typeface="メイリオ" panose="020B0604030504040204" pitchFamily="50" charset="-128"/>
              </a:rPr>
              <a:t>納品日</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7" name="正方形/長方形 6"/>
          <p:cNvSpPr/>
          <p:nvPr/>
        </p:nvSpPr>
        <p:spPr>
          <a:xfrm>
            <a:off x="395536" y="3717032"/>
            <a:ext cx="864344" cy="288627"/>
          </a:xfrm>
          <a:prstGeom prst="rect">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ja-JP" sz="1000" dirty="0" smtClean="0">
                <a:solidFill>
                  <a:schemeClr val="tx1"/>
                </a:solidFill>
                <a:latin typeface="メイリオ" panose="020B0604030504040204" pitchFamily="50" charset="-128"/>
                <a:ea typeface="メイリオ" panose="020B0604030504040204" pitchFamily="50" charset="-128"/>
              </a:rPr>
              <a:t>20XX/4/1</a:t>
            </a:r>
            <a:endParaRPr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8" name="正方形/長方形 7"/>
          <p:cNvSpPr/>
          <p:nvPr/>
        </p:nvSpPr>
        <p:spPr>
          <a:xfrm>
            <a:off x="395536" y="4005064"/>
            <a:ext cx="864344" cy="288627"/>
          </a:xfrm>
          <a:prstGeom prst="rect">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ja-JP" sz="1000" dirty="0" smtClean="0">
                <a:solidFill>
                  <a:schemeClr val="tx1"/>
                </a:solidFill>
                <a:latin typeface="メイリオ" panose="020B0604030504040204" pitchFamily="50" charset="-128"/>
                <a:ea typeface="メイリオ" panose="020B0604030504040204" pitchFamily="50" charset="-128"/>
              </a:rPr>
              <a:t>20XX/4/2</a:t>
            </a:r>
            <a:endParaRPr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9" name="正方形/長方形 8"/>
          <p:cNvSpPr/>
          <p:nvPr/>
        </p:nvSpPr>
        <p:spPr>
          <a:xfrm>
            <a:off x="395784" y="4292501"/>
            <a:ext cx="864344" cy="288627"/>
          </a:xfrm>
          <a:prstGeom prst="rect">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ja-JP" sz="1000" dirty="0" smtClean="0">
                <a:solidFill>
                  <a:schemeClr val="tx1"/>
                </a:solidFill>
                <a:latin typeface="メイリオ" panose="020B0604030504040204" pitchFamily="50" charset="-128"/>
                <a:ea typeface="メイリオ" panose="020B0604030504040204" pitchFamily="50" charset="-128"/>
              </a:rPr>
              <a:t>20XX/4/3</a:t>
            </a:r>
            <a:endParaRPr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10" name="正方形/長方形 9"/>
          <p:cNvSpPr/>
          <p:nvPr/>
        </p:nvSpPr>
        <p:spPr>
          <a:xfrm>
            <a:off x="395784" y="4581128"/>
            <a:ext cx="864344" cy="288627"/>
          </a:xfrm>
          <a:prstGeom prst="rect">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ja-JP" sz="1000" dirty="0" smtClean="0">
                <a:solidFill>
                  <a:schemeClr val="tx1"/>
                </a:solidFill>
                <a:latin typeface="メイリオ" panose="020B0604030504040204" pitchFamily="50" charset="-128"/>
                <a:ea typeface="メイリオ" panose="020B0604030504040204" pitchFamily="50" charset="-128"/>
              </a:rPr>
              <a:t>20XX/4/4</a:t>
            </a:r>
            <a:endParaRPr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11" name="正方形/長方形 10"/>
          <p:cNvSpPr/>
          <p:nvPr/>
        </p:nvSpPr>
        <p:spPr>
          <a:xfrm>
            <a:off x="395784" y="4868565"/>
            <a:ext cx="864344" cy="288627"/>
          </a:xfrm>
          <a:prstGeom prst="rect">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ja-JP" sz="1000" dirty="0" smtClean="0">
                <a:solidFill>
                  <a:schemeClr val="tx1"/>
                </a:solidFill>
                <a:latin typeface="メイリオ" panose="020B0604030504040204" pitchFamily="50" charset="-128"/>
                <a:ea typeface="メイリオ" panose="020B0604030504040204" pitchFamily="50" charset="-128"/>
              </a:rPr>
              <a:t>20XX/4/5</a:t>
            </a:r>
            <a:endParaRPr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12" name="正方形/長方形 11"/>
          <p:cNvSpPr/>
          <p:nvPr/>
        </p:nvSpPr>
        <p:spPr>
          <a:xfrm>
            <a:off x="396033" y="5157192"/>
            <a:ext cx="863847" cy="286216"/>
          </a:xfrm>
          <a:prstGeom prst="rect">
            <a:avLst/>
          </a:prstGeom>
          <a:noFill/>
          <a:ln>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lang="en-US" altLang="ja-JP" sz="1200" dirty="0">
                <a:solidFill>
                  <a:schemeClr val="tx1"/>
                </a:solidFill>
                <a:latin typeface="メイリオ" panose="020B0604030504040204" pitchFamily="50" charset="-128"/>
                <a:ea typeface="メイリオ" panose="020B0604030504040204" pitchFamily="50" charset="-128"/>
              </a:rPr>
              <a:t>…</a:t>
            </a:r>
            <a:endParaRPr kumimoji="1" lang="ja-JP" altLang="en-US" sz="1200" dirty="0">
              <a:solidFill>
                <a:schemeClr val="tx1"/>
              </a:solidFill>
              <a:latin typeface="メイリオ" panose="020B0604030504040204" pitchFamily="50" charset="-128"/>
              <a:ea typeface="メイリオ" panose="020B0604030504040204" pitchFamily="50" charset="-128"/>
            </a:endParaRPr>
          </a:p>
        </p:txBody>
      </p:sp>
      <p:sp>
        <p:nvSpPr>
          <p:cNvPr id="13" name="正方形/長方形 12"/>
          <p:cNvSpPr/>
          <p:nvPr/>
        </p:nvSpPr>
        <p:spPr>
          <a:xfrm>
            <a:off x="1259880" y="3139778"/>
            <a:ext cx="1440160" cy="288030"/>
          </a:xfrm>
          <a:prstGeom prst="rect">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000" dirty="0" smtClean="0">
                <a:solidFill>
                  <a:schemeClr val="tx1"/>
                </a:solidFill>
                <a:latin typeface="メイリオ" panose="020B0604030504040204" pitchFamily="50" charset="-128"/>
                <a:ea typeface="メイリオ" panose="020B0604030504040204" pitchFamily="50" charset="-128"/>
              </a:rPr>
              <a:t>品目</a:t>
            </a:r>
            <a:r>
              <a:rPr lang="en-US" altLang="ja-JP" sz="1000" dirty="0" smtClean="0">
                <a:solidFill>
                  <a:schemeClr val="tx1"/>
                </a:solidFill>
                <a:latin typeface="メイリオ" panose="020B0604030504040204" pitchFamily="50" charset="-128"/>
                <a:ea typeface="メイリオ" panose="020B0604030504040204" pitchFamily="50" charset="-128"/>
              </a:rPr>
              <a:t>A</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14" name="正方形/長方形 13"/>
          <p:cNvSpPr/>
          <p:nvPr/>
        </p:nvSpPr>
        <p:spPr>
          <a:xfrm>
            <a:off x="1260128" y="3718220"/>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10</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15" name="正方形/長方形 14"/>
          <p:cNvSpPr/>
          <p:nvPr/>
        </p:nvSpPr>
        <p:spPr>
          <a:xfrm>
            <a:off x="1260128" y="3429593"/>
            <a:ext cx="720000" cy="288627"/>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000" dirty="0" smtClean="0">
                <a:solidFill>
                  <a:schemeClr val="tx1"/>
                </a:solidFill>
                <a:latin typeface="メイリオ" panose="020B0604030504040204" pitchFamily="50" charset="-128"/>
                <a:ea typeface="メイリオ" panose="020B0604030504040204" pitchFamily="50" charset="-128"/>
              </a:rPr>
              <a:t>納品</a:t>
            </a:r>
            <a:r>
              <a:rPr lang="ja-JP" altLang="en-US" sz="1000" dirty="0">
                <a:solidFill>
                  <a:schemeClr val="tx1"/>
                </a:solidFill>
                <a:latin typeface="メイリオ" panose="020B0604030504040204" pitchFamily="50" charset="-128"/>
                <a:ea typeface="メイリオ" panose="020B0604030504040204" pitchFamily="50" charset="-128"/>
              </a:rPr>
              <a:t>数量</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16" name="正方形/長方形 15"/>
          <p:cNvSpPr/>
          <p:nvPr/>
        </p:nvSpPr>
        <p:spPr>
          <a:xfrm>
            <a:off x="1980040" y="3429000"/>
            <a:ext cx="720000" cy="290412"/>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000" dirty="0">
                <a:solidFill>
                  <a:schemeClr val="tx1"/>
                </a:solidFill>
                <a:latin typeface="メイリオ" panose="020B0604030504040204" pitchFamily="50" charset="-128"/>
                <a:ea typeface="メイリオ" panose="020B0604030504040204" pitchFamily="50" charset="-128"/>
              </a:rPr>
              <a:t>返品</a:t>
            </a:r>
            <a:r>
              <a:rPr lang="ja-JP" altLang="en-US" sz="1000" dirty="0" smtClean="0">
                <a:solidFill>
                  <a:schemeClr val="tx1"/>
                </a:solidFill>
                <a:latin typeface="メイリオ" panose="020B0604030504040204" pitchFamily="50" charset="-128"/>
                <a:ea typeface="メイリオ" panose="020B0604030504040204" pitchFamily="50" charset="-128"/>
              </a:rPr>
              <a:t>数量</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17" name="正方形/長方形 16"/>
          <p:cNvSpPr/>
          <p:nvPr/>
        </p:nvSpPr>
        <p:spPr>
          <a:xfrm>
            <a:off x="1980040" y="3718816"/>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2</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18" name="正方形/長方形 17"/>
          <p:cNvSpPr/>
          <p:nvPr/>
        </p:nvSpPr>
        <p:spPr>
          <a:xfrm>
            <a:off x="2700288" y="3140968"/>
            <a:ext cx="1440160" cy="288030"/>
          </a:xfrm>
          <a:prstGeom prst="rect">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000" dirty="0" smtClean="0">
                <a:solidFill>
                  <a:schemeClr val="tx1"/>
                </a:solidFill>
                <a:latin typeface="メイリオ" panose="020B0604030504040204" pitchFamily="50" charset="-128"/>
                <a:ea typeface="メイリオ" panose="020B0604030504040204" pitchFamily="50" charset="-128"/>
              </a:rPr>
              <a:t>品目</a:t>
            </a:r>
            <a:r>
              <a:rPr lang="en-US" altLang="ja-JP" sz="1000" dirty="0" smtClean="0">
                <a:solidFill>
                  <a:schemeClr val="tx1"/>
                </a:solidFill>
                <a:latin typeface="メイリオ" panose="020B0604030504040204" pitchFamily="50" charset="-128"/>
                <a:ea typeface="メイリオ" panose="020B0604030504040204" pitchFamily="50" charset="-128"/>
              </a:rPr>
              <a:t>B</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19" name="正方形/長方形 18"/>
          <p:cNvSpPr/>
          <p:nvPr/>
        </p:nvSpPr>
        <p:spPr>
          <a:xfrm>
            <a:off x="2700536" y="3719410"/>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20</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20" name="正方形/長方形 19"/>
          <p:cNvSpPr/>
          <p:nvPr/>
        </p:nvSpPr>
        <p:spPr>
          <a:xfrm>
            <a:off x="2700536" y="3430783"/>
            <a:ext cx="720000" cy="288627"/>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000" dirty="0" smtClean="0">
                <a:solidFill>
                  <a:schemeClr val="tx1"/>
                </a:solidFill>
                <a:latin typeface="メイリオ" panose="020B0604030504040204" pitchFamily="50" charset="-128"/>
                <a:ea typeface="メイリオ" panose="020B0604030504040204" pitchFamily="50" charset="-128"/>
              </a:rPr>
              <a:t>納品</a:t>
            </a:r>
            <a:r>
              <a:rPr lang="ja-JP" altLang="en-US" sz="1000" dirty="0">
                <a:solidFill>
                  <a:schemeClr val="tx1"/>
                </a:solidFill>
                <a:latin typeface="メイリオ" panose="020B0604030504040204" pitchFamily="50" charset="-128"/>
                <a:ea typeface="メイリオ" panose="020B0604030504040204" pitchFamily="50" charset="-128"/>
              </a:rPr>
              <a:t>数量</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21" name="正方形/長方形 20"/>
          <p:cNvSpPr/>
          <p:nvPr/>
        </p:nvSpPr>
        <p:spPr>
          <a:xfrm>
            <a:off x="3420448" y="3430190"/>
            <a:ext cx="720000" cy="290412"/>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000" dirty="0">
                <a:solidFill>
                  <a:schemeClr val="tx1"/>
                </a:solidFill>
                <a:latin typeface="メイリオ" panose="020B0604030504040204" pitchFamily="50" charset="-128"/>
                <a:ea typeface="メイリオ" panose="020B0604030504040204" pitchFamily="50" charset="-128"/>
              </a:rPr>
              <a:t>返品</a:t>
            </a:r>
            <a:r>
              <a:rPr lang="ja-JP" altLang="en-US" sz="1000" dirty="0" smtClean="0">
                <a:solidFill>
                  <a:schemeClr val="tx1"/>
                </a:solidFill>
                <a:latin typeface="メイリオ" panose="020B0604030504040204" pitchFamily="50" charset="-128"/>
                <a:ea typeface="メイリオ" panose="020B0604030504040204" pitchFamily="50" charset="-128"/>
              </a:rPr>
              <a:t>数量</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22" name="正方形/長方形 21"/>
          <p:cNvSpPr/>
          <p:nvPr/>
        </p:nvSpPr>
        <p:spPr>
          <a:xfrm>
            <a:off x="3420448" y="3720006"/>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4</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23" name="正方形/長方形 22"/>
          <p:cNvSpPr/>
          <p:nvPr/>
        </p:nvSpPr>
        <p:spPr>
          <a:xfrm>
            <a:off x="4140448" y="3140968"/>
            <a:ext cx="1440160" cy="288030"/>
          </a:xfrm>
          <a:prstGeom prst="rect">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000" dirty="0" smtClean="0">
                <a:solidFill>
                  <a:schemeClr val="tx1"/>
                </a:solidFill>
                <a:latin typeface="メイリオ" panose="020B0604030504040204" pitchFamily="50" charset="-128"/>
                <a:ea typeface="メイリオ" panose="020B0604030504040204" pitchFamily="50" charset="-128"/>
              </a:rPr>
              <a:t>品目</a:t>
            </a:r>
            <a:r>
              <a:rPr lang="en-US" altLang="ja-JP" sz="1000" dirty="0" smtClean="0">
                <a:solidFill>
                  <a:schemeClr val="tx1"/>
                </a:solidFill>
                <a:latin typeface="メイリオ" panose="020B0604030504040204" pitchFamily="50" charset="-128"/>
                <a:ea typeface="メイリオ" panose="020B0604030504040204" pitchFamily="50" charset="-128"/>
              </a:rPr>
              <a:t>C</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24" name="正方形/長方形 23"/>
          <p:cNvSpPr/>
          <p:nvPr/>
        </p:nvSpPr>
        <p:spPr>
          <a:xfrm>
            <a:off x="4140696" y="3719410"/>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12</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25" name="正方形/長方形 24"/>
          <p:cNvSpPr/>
          <p:nvPr/>
        </p:nvSpPr>
        <p:spPr>
          <a:xfrm>
            <a:off x="4140696" y="3430783"/>
            <a:ext cx="720000" cy="288627"/>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000" dirty="0" smtClean="0">
                <a:solidFill>
                  <a:schemeClr val="tx1"/>
                </a:solidFill>
                <a:latin typeface="メイリオ" panose="020B0604030504040204" pitchFamily="50" charset="-128"/>
                <a:ea typeface="メイリオ" panose="020B0604030504040204" pitchFamily="50" charset="-128"/>
              </a:rPr>
              <a:t>納品</a:t>
            </a:r>
            <a:r>
              <a:rPr lang="ja-JP" altLang="en-US" sz="1000" dirty="0">
                <a:solidFill>
                  <a:schemeClr val="tx1"/>
                </a:solidFill>
                <a:latin typeface="メイリオ" panose="020B0604030504040204" pitchFamily="50" charset="-128"/>
                <a:ea typeface="メイリオ" panose="020B0604030504040204" pitchFamily="50" charset="-128"/>
              </a:rPr>
              <a:t>数量</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26" name="正方形/長方形 25"/>
          <p:cNvSpPr/>
          <p:nvPr/>
        </p:nvSpPr>
        <p:spPr>
          <a:xfrm>
            <a:off x="4860608" y="3430190"/>
            <a:ext cx="720000" cy="290412"/>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000" dirty="0">
                <a:solidFill>
                  <a:schemeClr val="tx1"/>
                </a:solidFill>
                <a:latin typeface="メイリオ" panose="020B0604030504040204" pitchFamily="50" charset="-128"/>
                <a:ea typeface="メイリオ" panose="020B0604030504040204" pitchFamily="50" charset="-128"/>
              </a:rPr>
              <a:t>返品</a:t>
            </a:r>
            <a:r>
              <a:rPr lang="ja-JP" altLang="en-US" sz="1000" dirty="0" smtClean="0">
                <a:solidFill>
                  <a:schemeClr val="tx1"/>
                </a:solidFill>
                <a:latin typeface="メイリオ" panose="020B0604030504040204" pitchFamily="50" charset="-128"/>
                <a:ea typeface="メイリオ" panose="020B0604030504040204" pitchFamily="50" charset="-128"/>
              </a:rPr>
              <a:t>数量</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27" name="正方形/長方形 26"/>
          <p:cNvSpPr/>
          <p:nvPr/>
        </p:nvSpPr>
        <p:spPr>
          <a:xfrm>
            <a:off x="4860608" y="3720006"/>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1000" dirty="0">
                <a:solidFill>
                  <a:schemeClr val="tx1"/>
                </a:solidFill>
                <a:latin typeface="メイリオ" panose="020B0604030504040204" pitchFamily="50" charset="-128"/>
                <a:ea typeface="メイリオ" panose="020B0604030504040204" pitchFamily="50" charset="-128"/>
              </a:rPr>
              <a:t>3</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28" name="正方形/長方形 27"/>
          <p:cNvSpPr/>
          <p:nvPr/>
        </p:nvSpPr>
        <p:spPr>
          <a:xfrm>
            <a:off x="1259632" y="4005064"/>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14</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29" name="正方形/長方形 28"/>
          <p:cNvSpPr/>
          <p:nvPr/>
        </p:nvSpPr>
        <p:spPr>
          <a:xfrm>
            <a:off x="1979544" y="4005660"/>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5</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30" name="正方形/長方形 29"/>
          <p:cNvSpPr/>
          <p:nvPr/>
        </p:nvSpPr>
        <p:spPr>
          <a:xfrm>
            <a:off x="2700040" y="4006254"/>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31" name="正方形/長方形 30"/>
          <p:cNvSpPr/>
          <p:nvPr/>
        </p:nvSpPr>
        <p:spPr>
          <a:xfrm>
            <a:off x="3419872" y="4005064"/>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32" name="正方形/長方形 31"/>
          <p:cNvSpPr/>
          <p:nvPr/>
        </p:nvSpPr>
        <p:spPr>
          <a:xfrm>
            <a:off x="4139952" y="4005064"/>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33" name="正方形/長方形 32"/>
          <p:cNvSpPr/>
          <p:nvPr/>
        </p:nvSpPr>
        <p:spPr>
          <a:xfrm>
            <a:off x="4860032" y="4005064"/>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34" name="正方形/長方形 33"/>
          <p:cNvSpPr/>
          <p:nvPr/>
        </p:nvSpPr>
        <p:spPr>
          <a:xfrm>
            <a:off x="1259632" y="4293096"/>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35" name="正方形/長方形 34"/>
          <p:cNvSpPr/>
          <p:nvPr/>
        </p:nvSpPr>
        <p:spPr>
          <a:xfrm>
            <a:off x="1979712" y="4293096"/>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36" name="正方形/長方形 35"/>
          <p:cNvSpPr/>
          <p:nvPr/>
        </p:nvSpPr>
        <p:spPr>
          <a:xfrm>
            <a:off x="2699792" y="4292501"/>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37" name="正方形/長方形 36"/>
          <p:cNvSpPr/>
          <p:nvPr/>
        </p:nvSpPr>
        <p:spPr>
          <a:xfrm>
            <a:off x="3419624" y="4291311"/>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38" name="正方形/長方形 37"/>
          <p:cNvSpPr/>
          <p:nvPr/>
        </p:nvSpPr>
        <p:spPr>
          <a:xfrm>
            <a:off x="4139704" y="4291311"/>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39" name="正方形/長方形 38"/>
          <p:cNvSpPr/>
          <p:nvPr/>
        </p:nvSpPr>
        <p:spPr>
          <a:xfrm>
            <a:off x="4859784" y="4291311"/>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40" name="正方形/長方形 39"/>
          <p:cNvSpPr/>
          <p:nvPr/>
        </p:nvSpPr>
        <p:spPr>
          <a:xfrm>
            <a:off x="1259632" y="4580533"/>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41" name="正方形/長方形 40"/>
          <p:cNvSpPr/>
          <p:nvPr/>
        </p:nvSpPr>
        <p:spPr>
          <a:xfrm>
            <a:off x="1979712" y="4580533"/>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42" name="正方形/長方形 41"/>
          <p:cNvSpPr/>
          <p:nvPr/>
        </p:nvSpPr>
        <p:spPr>
          <a:xfrm>
            <a:off x="2699792" y="4579938"/>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43" name="正方形/長方形 42"/>
          <p:cNvSpPr/>
          <p:nvPr/>
        </p:nvSpPr>
        <p:spPr>
          <a:xfrm>
            <a:off x="3419624" y="4578748"/>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44" name="正方形/長方形 43"/>
          <p:cNvSpPr/>
          <p:nvPr/>
        </p:nvSpPr>
        <p:spPr>
          <a:xfrm>
            <a:off x="4139704" y="4578748"/>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45" name="正方形/長方形 44"/>
          <p:cNvSpPr/>
          <p:nvPr/>
        </p:nvSpPr>
        <p:spPr>
          <a:xfrm>
            <a:off x="4859784" y="4578748"/>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46" name="正方形/長方形 45"/>
          <p:cNvSpPr/>
          <p:nvPr/>
        </p:nvSpPr>
        <p:spPr>
          <a:xfrm>
            <a:off x="1259632" y="4868565"/>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47" name="正方形/長方形 46"/>
          <p:cNvSpPr/>
          <p:nvPr/>
        </p:nvSpPr>
        <p:spPr>
          <a:xfrm>
            <a:off x="1979712" y="4868565"/>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48" name="正方形/長方形 47"/>
          <p:cNvSpPr/>
          <p:nvPr/>
        </p:nvSpPr>
        <p:spPr>
          <a:xfrm>
            <a:off x="2699792" y="4867970"/>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49" name="正方形/長方形 48"/>
          <p:cNvSpPr/>
          <p:nvPr/>
        </p:nvSpPr>
        <p:spPr>
          <a:xfrm>
            <a:off x="3419624" y="4866780"/>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50" name="正方形/長方形 49"/>
          <p:cNvSpPr/>
          <p:nvPr/>
        </p:nvSpPr>
        <p:spPr>
          <a:xfrm>
            <a:off x="4139704" y="4866780"/>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51" name="正方形/長方形 50"/>
          <p:cNvSpPr/>
          <p:nvPr/>
        </p:nvSpPr>
        <p:spPr>
          <a:xfrm>
            <a:off x="4859784" y="4866780"/>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52" name="正方形/長方形 51"/>
          <p:cNvSpPr/>
          <p:nvPr/>
        </p:nvSpPr>
        <p:spPr>
          <a:xfrm>
            <a:off x="1259632" y="5156597"/>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53" name="正方形/長方形 52"/>
          <p:cNvSpPr/>
          <p:nvPr/>
        </p:nvSpPr>
        <p:spPr>
          <a:xfrm>
            <a:off x="1979712" y="5156597"/>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54" name="正方形/長方形 53"/>
          <p:cNvSpPr/>
          <p:nvPr/>
        </p:nvSpPr>
        <p:spPr>
          <a:xfrm>
            <a:off x="2699792" y="5156002"/>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55" name="正方形/長方形 54"/>
          <p:cNvSpPr/>
          <p:nvPr/>
        </p:nvSpPr>
        <p:spPr>
          <a:xfrm>
            <a:off x="3419624" y="5154812"/>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56" name="正方形/長方形 55"/>
          <p:cNvSpPr/>
          <p:nvPr/>
        </p:nvSpPr>
        <p:spPr>
          <a:xfrm>
            <a:off x="4139704" y="5154812"/>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57" name="正方形/長方形 56"/>
          <p:cNvSpPr/>
          <p:nvPr/>
        </p:nvSpPr>
        <p:spPr>
          <a:xfrm>
            <a:off x="4859784" y="5154812"/>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58" name="1 つの角を丸めた四角形 57"/>
          <p:cNvSpPr/>
          <p:nvPr/>
        </p:nvSpPr>
        <p:spPr>
          <a:xfrm>
            <a:off x="323688" y="1484784"/>
            <a:ext cx="1440000" cy="288000"/>
          </a:xfrm>
          <a:prstGeom prst="snipRoundRect">
            <a:avLst/>
          </a:prstGeom>
          <a:solidFill>
            <a:schemeClr val="bg1"/>
          </a:solidFill>
          <a:ln w="254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26" tIns="45713" rIns="91426" bIns="45713" rtlCol="0" anchor="ctr"/>
          <a:lstStyle/>
          <a:p>
            <a:pPr algn="ctr"/>
            <a:r>
              <a:rPr lang="ja-JP" altLang="en-US" sz="1050" dirty="0" smtClean="0">
                <a:solidFill>
                  <a:schemeClr val="tx1"/>
                </a:solidFill>
                <a:latin typeface="HGPｺﾞｼｯｸM" pitchFamily="50" charset="-128"/>
                <a:ea typeface="HGPｺﾞｼｯｸM" pitchFamily="50" charset="-128"/>
              </a:rPr>
              <a:t>マトリクスウィンドウ</a:t>
            </a:r>
            <a:endParaRPr lang="ja-JP" altLang="en-US" sz="1050" dirty="0">
              <a:solidFill>
                <a:schemeClr val="tx1"/>
              </a:solidFill>
              <a:latin typeface="HGPｺﾞｼｯｸM" pitchFamily="50" charset="-128"/>
              <a:ea typeface="HGPｺﾞｼｯｸM" pitchFamily="50" charset="-128"/>
            </a:endParaRPr>
          </a:p>
        </p:txBody>
      </p:sp>
      <p:sp>
        <p:nvSpPr>
          <p:cNvPr id="59" name="正方形/長方形 58"/>
          <p:cNvSpPr/>
          <p:nvPr/>
        </p:nvSpPr>
        <p:spPr>
          <a:xfrm>
            <a:off x="395536" y="2001489"/>
            <a:ext cx="5184248" cy="493754"/>
          </a:xfrm>
          <a:prstGeom prst="rect">
            <a:avLst/>
          </a:prstGeom>
          <a:solidFill>
            <a:schemeClr val="bg1"/>
          </a:solidFill>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60" name="正方形/長方形 59"/>
          <p:cNvSpPr/>
          <p:nvPr/>
        </p:nvSpPr>
        <p:spPr>
          <a:xfrm>
            <a:off x="1051524" y="2135226"/>
            <a:ext cx="1440000" cy="216000"/>
          </a:xfrm>
          <a:prstGeom prst="rect">
            <a:avLst/>
          </a:prstGeom>
          <a:solidFill>
            <a:schemeClr val="bg1"/>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l"/>
            <a:r>
              <a:rPr lang="ja-JP" altLang="en-US" sz="800" dirty="0" smtClean="0">
                <a:solidFill>
                  <a:schemeClr val="tx1"/>
                </a:solidFill>
                <a:latin typeface="Meiryo UI" pitchFamily="50" charset="-128"/>
                <a:ea typeface="Meiryo UI" pitchFamily="50" charset="-128"/>
                <a:cs typeface="Meiryo UI" pitchFamily="50" charset="-128"/>
              </a:rPr>
              <a:t>本社</a:t>
            </a:r>
            <a:endParaRPr lang="ja-JP" altLang="en-US" sz="800" dirty="0">
              <a:solidFill>
                <a:schemeClr val="tx1"/>
              </a:solidFill>
              <a:latin typeface="Meiryo UI" pitchFamily="50" charset="-128"/>
              <a:ea typeface="Meiryo UI" pitchFamily="50" charset="-128"/>
              <a:cs typeface="Meiryo UI" pitchFamily="50" charset="-128"/>
            </a:endParaRPr>
          </a:p>
        </p:txBody>
      </p:sp>
      <p:sp>
        <p:nvSpPr>
          <p:cNvPr id="61" name="正方形/長方形 60"/>
          <p:cNvSpPr/>
          <p:nvPr/>
        </p:nvSpPr>
        <p:spPr>
          <a:xfrm>
            <a:off x="2275078" y="2135250"/>
            <a:ext cx="216000" cy="216000"/>
          </a:xfrm>
          <a:prstGeom prst="rect">
            <a:avLst/>
          </a:prstGeom>
          <a:solidFill>
            <a:schemeClr val="bg1"/>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ctr"/>
            <a:r>
              <a:rPr lang="ja-JP" altLang="en-US" sz="800" dirty="0">
                <a:solidFill>
                  <a:schemeClr val="tx1"/>
                </a:solidFill>
                <a:latin typeface="Meiryo UI" pitchFamily="50" charset="-128"/>
                <a:ea typeface="Meiryo UI" pitchFamily="50" charset="-128"/>
                <a:cs typeface="Meiryo UI" pitchFamily="50" charset="-128"/>
              </a:rPr>
              <a:t>▼</a:t>
            </a:r>
          </a:p>
        </p:txBody>
      </p:sp>
      <p:sp>
        <p:nvSpPr>
          <p:cNvPr id="62" name="正方形/長方形 61"/>
          <p:cNvSpPr/>
          <p:nvPr/>
        </p:nvSpPr>
        <p:spPr>
          <a:xfrm>
            <a:off x="3780072" y="2135226"/>
            <a:ext cx="1440000" cy="216000"/>
          </a:xfrm>
          <a:prstGeom prst="rect">
            <a:avLst/>
          </a:prstGeom>
          <a:solidFill>
            <a:schemeClr val="bg1"/>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l"/>
            <a:endParaRPr lang="ja-JP" altLang="en-US" sz="800" dirty="0">
              <a:solidFill>
                <a:schemeClr val="tx1"/>
              </a:solidFill>
              <a:latin typeface="Meiryo UI" pitchFamily="50" charset="-128"/>
              <a:ea typeface="Meiryo UI" pitchFamily="50" charset="-128"/>
              <a:cs typeface="Meiryo UI" pitchFamily="50" charset="-128"/>
            </a:endParaRPr>
          </a:p>
        </p:txBody>
      </p:sp>
      <p:sp>
        <p:nvSpPr>
          <p:cNvPr id="63" name="正方形/長方形 62"/>
          <p:cNvSpPr/>
          <p:nvPr/>
        </p:nvSpPr>
        <p:spPr>
          <a:xfrm>
            <a:off x="2692036" y="2135226"/>
            <a:ext cx="1080000" cy="21600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r"/>
            <a:r>
              <a:rPr lang="ja-JP" altLang="en-US" sz="800" dirty="0" smtClean="0">
                <a:solidFill>
                  <a:schemeClr val="tx1"/>
                </a:solidFill>
                <a:latin typeface="HGPｺﾞｼｯｸM" pitchFamily="50" charset="-128"/>
                <a:ea typeface="HGPｺﾞｼｯｸM" pitchFamily="50" charset="-128"/>
              </a:rPr>
              <a:t>納品実績</a:t>
            </a:r>
            <a:endParaRPr lang="ja-JP" altLang="en-US" sz="800" dirty="0">
              <a:solidFill>
                <a:schemeClr val="tx1"/>
              </a:solidFill>
              <a:latin typeface="HGPｺﾞｼｯｸM" pitchFamily="50" charset="-128"/>
              <a:ea typeface="HGPｺﾞｼｯｸM" pitchFamily="50" charset="-128"/>
            </a:endParaRPr>
          </a:p>
        </p:txBody>
      </p:sp>
      <p:sp>
        <p:nvSpPr>
          <p:cNvPr id="64" name="角丸四角形 63"/>
          <p:cNvSpPr/>
          <p:nvPr/>
        </p:nvSpPr>
        <p:spPr>
          <a:xfrm>
            <a:off x="411461" y="2723982"/>
            <a:ext cx="488131" cy="200962"/>
          </a:xfrm>
          <a:prstGeom prst="roundRect">
            <a:avLst/>
          </a:prstGeom>
          <a:gradFill flip="none" rotWithShape="1">
            <a:gsLst>
              <a:gs pos="19000">
                <a:schemeClr val="bg1">
                  <a:lumMod val="95000"/>
                  <a:alpha val="80000"/>
                </a:schemeClr>
              </a:gs>
              <a:gs pos="50000">
                <a:schemeClr val="accent1">
                  <a:tint val="44500"/>
                  <a:satMod val="160000"/>
                </a:schemeClr>
              </a:gs>
              <a:gs pos="100000">
                <a:schemeClr val="accent1">
                  <a:tint val="23500"/>
                  <a:satMod val="160000"/>
                </a:schemeClr>
              </a:gs>
            </a:gsLst>
            <a:lin ang="5400000" scaled="1"/>
            <a:tileRect/>
          </a:gradFill>
          <a:ln w="127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tIns="0" bIns="0" rtlCol="0" anchor="ctr"/>
          <a:lstStyle/>
          <a:p>
            <a:pPr algn="ctr"/>
            <a:r>
              <a:rPr lang="ja-JP" altLang="en-US" sz="800" dirty="0">
                <a:solidFill>
                  <a:schemeClr val="tx1"/>
                </a:solidFill>
                <a:latin typeface="HGPｺﾞｼｯｸM" pitchFamily="50" charset="-128"/>
                <a:ea typeface="HGPｺﾞｼｯｸM" pitchFamily="50" charset="-128"/>
              </a:rPr>
              <a:t>検索</a:t>
            </a:r>
            <a:endParaRPr kumimoji="1" lang="ja-JP" altLang="en-US" sz="800" dirty="0">
              <a:solidFill>
                <a:schemeClr val="tx1"/>
              </a:solidFill>
              <a:latin typeface="HGPｺﾞｼｯｸM" pitchFamily="50" charset="-128"/>
              <a:ea typeface="HGPｺﾞｼｯｸM" pitchFamily="50" charset="-128"/>
            </a:endParaRPr>
          </a:p>
        </p:txBody>
      </p:sp>
      <p:sp>
        <p:nvSpPr>
          <p:cNvPr id="65" name="角丸四角形 64"/>
          <p:cNvSpPr/>
          <p:nvPr/>
        </p:nvSpPr>
        <p:spPr>
          <a:xfrm>
            <a:off x="1059533" y="2711322"/>
            <a:ext cx="488131" cy="200962"/>
          </a:xfrm>
          <a:prstGeom prst="roundRect">
            <a:avLst/>
          </a:prstGeom>
          <a:gradFill flip="none" rotWithShape="1">
            <a:gsLst>
              <a:gs pos="19000">
                <a:schemeClr val="bg1">
                  <a:lumMod val="95000"/>
                  <a:alpha val="80000"/>
                </a:schemeClr>
              </a:gs>
              <a:gs pos="50000">
                <a:schemeClr val="accent1">
                  <a:tint val="44500"/>
                  <a:satMod val="160000"/>
                </a:schemeClr>
              </a:gs>
              <a:gs pos="100000">
                <a:schemeClr val="accent1">
                  <a:tint val="23500"/>
                  <a:satMod val="160000"/>
                </a:schemeClr>
              </a:gs>
            </a:gsLst>
            <a:lin ang="5400000" scaled="1"/>
            <a:tileRect/>
          </a:gradFill>
          <a:ln w="127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tIns="0" bIns="0" rtlCol="0" anchor="ctr"/>
          <a:lstStyle/>
          <a:p>
            <a:pPr algn="ctr"/>
            <a:r>
              <a:rPr kumimoji="1" lang="ja-JP" altLang="en-US" sz="800" dirty="0" smtClean="0">
                <a:solidFill>
                  <a:schemeClr val="tx1"/>
                </a:solidFill>
                <a:latin typeface="HGPｺﾞｼｯｸM" pitchFamily="50" charset="-128"/>
                <a:ea typeface="HGPｺﾞｼｯｸM" pitchFamily="50" charset="-128"/>
              </a:rPr>
              <a:t>保存</a:t>
            </a:r>
            <a:endParaRPr kumimoji="1" lang="ja-JP" altLang="en-US" sz="800" dirty="0">
              <a:solidFill>
                <a:schemeClr val="tx1"/>
              </a:solidFill>
              <a:latin typeface="HGPｺﾞｼｯｸM" pitchFamily="50" charset="-128"/>
              <a:ea typeface="HGPｺﾞｼｯｸM" pitchFamily="50" charset="-128"/>
            </a:endParaRPr>
          </a:p>
        </p:txBody>
      </p:sp>
      <p:pic>
        <p:nvPicPr>
          <p:cNvPr id="66" name="図 6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028232" y="2148718"/>
            <a:ext cx="209550" cy="209550"/>
          </a:xfrm>
          <a:prstGeom prst="rect">
            <a:avLst/>
          </a:prstGeom>
        </p:spPr>
      </p:pic>
      <p:sp>
        <p:nvSpPr>
          <p:cNvPr id="67" name="正方形/長方形 66"/>
          <p:cNvSpPr/>
          <p:nvPr/>
        </p:nvSpPr>
        <p:spPr>
          <a:xfrm>
            <a:off x="755576" y="1916800"/>
            <a:ext cx="648072" cy="196832"/>
          </a:xfrm>
          <a:prstGeom prst="rect">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r>
              <a:rPr lang="ja-JP" altLang="en-US" sz="800" dirty="0" smtClean="0">
                <a:solidFill>
                  <a:schemeClr val="tx1"/>
                </a:solidFill>
                <a:latin typeface="HGPｺﾞｼｯｸM" pitchFamily="50" charset="-128"/>
                <a:ea typeface="HGPｺﾞｼｯｸM" pitchFamily="50" charset="-128"/>
              </a:rPr>
              <a:t>検索条件</a:t>
            </a:r>
            <a:endParaRPr lang="ja-JP" altLang="en-US" sz="800" dirty="0">
              <a:solidFill>
                <a:schemeClr val="tx1"/>
              </a:solidFill>
              <a:latin typeface="HGPｺﾞｼｯｸM" pitchFamily="50" charset="-128"/>
              <a:ea typeface="HGPｺﾞｼｯｸM" pitchFamily="50" charset="-128"/>
            </a:endParaRPr>
          </a:p>
        </p:txBody>
      </p:sp>
      <p:sp>
        <p:nvSpPr>
          <p:cNvPr id="68" name="角丸四角形 67"/>
          <p:cNvSpPr/>
          <p:nvPr/>
        </p:nvSpPr>
        <p:spPr>
          <a:xfrm>
            <a:off x="1707605" y="2708920"/>
            <a:ext cx="488131" cy="200962"/>
          </a:xfrm>
          <a:prstGeom prst="roundRect">
            <a:avLst/>
          </a:prstGeom>
          <a:gradFill flip="none" rotWithShape="1">
            <a:gsLst>
              <a:gs pos="19000">
                <a:schemeClr val="bg1">
                  <a:lumMod val="95000"/>
                  <a:alpha val="80000"/>
                </a:schemeClr>
              </a:gs>
              <a:gs pos="50000">
                <a:schemeClr val="accent1">
                  <a:tint val="44500"/>
                  <a:satMod val="160000"/>
                </a:schemeClr>
              </a:gs>
              <a:gs pos="100000">
                <a:schemeClr val="accent1">
                  <a:tint val="23500"/>
                  <a:satMod val="160000"/>
                </a:schemeClr>
              </a:gs>
            </a:gsLst>
            <a:lin ang="5400000" scaled="1"/>
            <a:tileRect/>
          </a:gradFill>
          <a:ln w="127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tIns="0" bIns="0" rtlCol="0" anchor="ctr"/>
          <a:lstStyle/>
          <a:p>
            <a:pPr algn="ctr"/>
            <a:r>
              <a:rPr lang="ja-JP" altLang="en-US" sz="800" dirty="0">
                <a:solidFill>
                  <a:schemeClr val="tx1"/>
                </a:solidFill>
                <a:latin typeface="HGPｺﾞｼｯｸM" pitchFamily="50" charset="-128"/>
                <a:ea typeface="HGPｺﾞｼｯｸM" pitchFamily="50" charset="-128"/>
              </a:rPr>
              <a:t>登録</a:t>
            </a:r>
            <a:endParaRPr kumimoji="1" lang="ja-JP" altLang="en-US" sz="800" dirty="0">
              <a:solidFill>
                <a:schemeClr val="tx1"/>
              </a:solidFill>
              <a:latin typeface="HGPｺﾞｼｯｸM" pitchFamily="50" charset="-128"/>
              <a:ea typeface="HGPｺﾞｼｯｸM" pitchFamily="50" charset="-128"/>
            </a:endParaRPr>
          </a:p>
        </p:txBody>
      </p:sp>
      <p:sp>
        <p:nvSpPr>
          <p:cNvPr id="69" name="角丸四角形 68"/>
          <p:cNvSpPr/>
          <p:nvPr/>
        </p:nvSpPr>
        <p:spPr>
          <a:xfrm>
            <a:off x="2339752" y="2708920"/>
            <a:ext cx="488131" cy="200962"/>
          </a:xfrm>
          <a:prstGeom prst="roundRect">
            <a:avLst/>
          </a:prstGeom>
          <a:gradFill flip="none" rotWithShape="1">
            <a:gsLst>
              <a:gs pos="19000">
                <a:schemeClr val="bg1">
                  <a:lumMod val="95000"/>
                  <a:alpha val="80000"/>
                </a:schemeClr>
              </a:gs>
              <a:gs pos="50000">
                <a:schemeClr val="accent1">
                  <a:tint val="44500"/>
                  <a:satMod val="160000"/>
                </a:schemeClr>
              </a:gs>
              <a:gs pos="100000">
                <a:schemeClr val="accent1">
                  <a:tint val="23500"/>
                  <a:satMod val="160000"/>
                </a:schemeClr>
              </a:gs>
            </a:gsLst>
            <a:lin ang="5400000" scaled="1"/>
            <a:tileRect/>
          </a:gradFill>
          <a:ln w="127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tIns="0" bIns="0" rtlCol="0" anchor="ctr"/>
          <a:lstStyle/>
          <a:p>
            <a:pPr algn="ctr"/>
            <a:r>
              <a:rPr kumimoji="1" lang="ja-JP" altLang="en-US" sz="600" dirty="0" smtClean="0">
                <a:solidFill>
                  <a:schemeClr val="tx1"/>
                </a:solidFill>
                <a:latin typeface="HGPｺﾞｼｯｸM" pitchFamily="50" charset="-128"/>
                <a:ea typeface="HGPｺﾞｼｯｸM" pitchFamily="50" charset="-128"/>
              </a:rPr>
              <a:t>プロセス</a:t>
            </a:r>
            <a:endParaRPr kumimoji="1" lang="ja-JP" altLang="en-US" sz="600" dirty="0">
              <a:solidFill>
                <a:schemeClr val="tx1"/>
              </a:solidFill>
              <a:latin typeface="HGPｺﾞｼｯｸM" pitchFamily="50" charset="-128"/>
              <a:ea typeface="HGPｺﾞｼｯｸM" pitchFamily="50" charset="-128"/>
            </a:endParaRPr>
          </a:p>
        </p:txBody>
      </p:sp>
      <p:sp>
        <p:nvSpPr>
          <p:cNvPr id="70" name="角丸四角形 69"/>
          <p:cNvSpPr/>
          <p:nvPr/>
        </p:nvSpPr>
        <p:spPr>
          <a:xfrm>
            <a:off x="251520" y="1916800"/>
            <a:ext cx="5472608" cy="651077"/>
          </a:xfrm>
          <a:prstGeom prst="roundRect">
            <a:avLst>
              <a:gd name="adj" fmla="val 8258"/>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1" name="角丸四角形 70"/>
          <p:cNvSpPr/>
          <p:nvPr/>
        </p:nvSpPr>
        <p:spPr>
          <a:xfrm>
            <a:off x="251520" y="2633908"/>
            <a:ext cx="5472608" cy="378052"/>
          </a:xfrm>
          <a:prstGeom prst="roundRect">
            <a:avLst>
              <a:gd name="adj" fmla="val 8258"/>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2" name="角丸四角形 71"/>
          <p:cNvSpPr/>
          <p:nvPr/>
        </p:nvSpPr>
        <p:spPr>
          <a:xfrm>
            <a:off x="251520" y="3050947"/>
            <a:ext cx="5472608" cy="2672029"/>
          </a:xfrm>
          <a:prstGeom prst="roundRect">
            <a:avLst>
              <a:gd name="adj" fmla="val 2592"/>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3" name="強調線吹き出し 1 (枠付き) 72"/>
          <p:cNvSpPr/>
          <p:nvPr/>
        </p:nvSpPr>
        <p:spPr>
          <a:xfrm>
            <a:off x="6156176" y="1412776"/>
            <a:ext cx="2880320" cy="1221132"/>
          </a:xfrm>
          <a:prstGeom prst="accentBorderCallout1">
            <a:avLst>
              <a:gd name="adj1" fmla="val 18750"/>
              <a:gd name="adj2" fmla="val -8333"/>
              <a:gd name="adj3" fmla="val 58276"/>
              <a:gd name="adj4" fmla="val -14786"/>
            </a:avLst>
          </a:prstGeom>
          <a:solidFill>
            <a:schemeClr val="bg1"/>
          </a:solidFill>
          <a:ln>
            <a:solidFill>
              <a:srgbClr val="FF0000"/>
            </a:solidFill>
            <a:headEnd type="none"/>
            <a:tailEnd type="ova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kumimoji="1" lang="en-US" altLang="ja-JP" sz="1200" dirty="0" smtClean="0">
                <a:solidFill>
                  <a:schemeClr val="tx1"/>
                </a:solidFill>
              </a:rPr>
              <a:t>【</a:t>
            </a:r>
            <a:r>
              <a:rPr kumimoji="1" lang="ja-JP" altLang="en-US" sz="1200" dirty="0" smtClean="0">
                <a:solidFill>
                  <a:schemeClr val="tx1"/>
                </a:solidFill>
              </a:rPr>
              <a:t>検索フィールド領域</a:t>
            </a:r>
            <a:r>
              <a:rPr kumimoji="1" lang="en-US" altLang="ja-JP" sz="1200" dirty="0" smtClean="0">
                <a:solidFill>
                  <a:schemeClr val="tx1"/>
                </a:solidFill>
              </a:rPr>
              <a:t>】</a:t>
            </a:r>
          </a:p>
          <a:p>
            <a:pPr marL="171450" indent="-171450" algn="just">
              <a:buFont typeface="Arial" panose="020B0604020202020204" pitchFamily="34" charset="0"/>
              <a:buChar char="•"/>
            </a:pPr>
            <a:r>
              <a:rPr lang="ja-JP" altLang="en-US" sz="1200" dirty="0" smtClean="0">
                <a:solidFill>
                  <a:schemeClr val="tx1"/>
                </a:solidFill>
              </a:rPr>
              <a:t>マトリクスウィンドウで編集するデータの検索条件を入力します。</a:t>
            </a:r>
            <a:endParaRPr lang="en-US" altLang="ja-JP" sz="1200" dirty="0" smtClean="0">
              <a:solidFill>
                <a:schemeClr val="tx1"/>
              </a:solidFill>
            </a:endParaRPr>
          </a:p>
          <a:p>
            <a:pPr marL="171450" indent="-171450" algn="just">
              <a:buFont typeface="Arial" panose="020B0604020202020204" pitchFamily="34" charset="0"/>
              <a:buChar char="•"/>
            </a:pPr>
            <a:r>
              <a:rPr lang="ja-JP" altLang="en-US" sz="1200" dirty="0" smtClean="0">
                <a:solidFill>
                  <a:schemeClr val="tx1"/>
                </a:solidFill>
              </a:rPr>
              <a:t>検索条件の入力フィールドはパラメータ設定で簡単に追加・、更新する事ができます。</a:t>
            </a:r>
            <a:endParaRPr kumimoji="1" lang="ja-JP" altLang="en-US" sz="1200" dirty="0">
              <a:solidFill>
                <a:schemeClr val="tx1"/>
              </a:solidFill>
            </a:endParaRPr>
          </a:p>
        </p:txBody>
      </p:sp>
      <p:sp>
        <p:nvSpPr>
          <p:cNvPr id="74" name="強調線吹き出し 1 (枠付き) 73"/>
          <p:cNvSpPr/>
          <p:nvPr/>
        </p:nvSpPr>
        <p:spPr>
          <a:xfrm>
            <a:off x="6156176" y="2711924"/>
            <a:ext cx="2880320" cy="2373260"/>
          </a:xfrm>
          <a:prstGeom prst="accentBorderCallout1">
            <a:avLst>
              <a:gd name="adj1" fmla="val 18750"/>
              <a:gd name="adj2" fmla="val -8333"/>
              <a:gd name="adj3" fmla="val 5833"/>
              <a:gd name="adj4" fmla="val -14786"/>
            </a:avLst>
          </a:prstGeom>
          <a:solidFill>
            <a:schemeClr val="bg1"/>
          </a:solidFill>
          <a:ln>
            <a:solidFill>
              <a:srgbClr val="FF0000"/>
            </a:solidFill>
            <a:headEnd type="none"/>
            <a:tailEnd type="ova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kumimoji="1" lang="en-US" altLang="ja-JP" sz="1200" dirty="0" smtClean="0">
                <a:solidFill>
                  <a:schemeClr val="tx1"/>
                </a:solidFill>
              </a:rPr>
              <a:t>【</a:t>
            </a:r>
            <a:r>
              <a:rPr lang="ja-JP" altLang="en-US" sz="1200" dirty="0" smtClean="0">
                <a:solidFill>
                  <a:schemeClr val="tx1"/>
                </a:solidFill>
              </a:rPr>
              <a:t>操作ボタン</a:t>
            </a:r>
            <a:r>
              <a:rPr kumimoji="1" lang="ja-JP" altLang="en-US" sz="1200" dirty="0" smtClean="0">
                <a:solidFill>
                  <a:schemeClr val="tx1"/>
                </a:solidFill>
              </a:rPr>
              <a:t>領域</a:t>
            </a:r>
            <a:r>
              <a:rPr kumimoji="1" lang="en-US" altLang="ja-JP" sz="1200" dirty="0" smtClean="0">
                <a:solidFill>
                  <a:schemeClr val="tx1"/>
                </a:solidFill>
              </a:rPr>
              <a:t>】</a:t>
            </a:r>
          </a:p>
          <a:p>
            <a:pPr marL="171450" indent="-171450" algn="just">
              <a:buFont typeface="Arial" panose="020B0604020202020204" pitchFamily="34" charset="0"/>
              <a:buChar char="•"/>
            </a:pPr>
            <a:r>
              <a:rPr kumimoji="1" lang="ja-JP" altLang="en-US" sz="1200" b="1" u="sng" dirty="0" smtClean="0">
                <a:solidFill>
                  <a:schemeClr val="tx1"/>
                </a:solidFill>
              </a:rPr>
              <a:t>検索</a:t>
            </a:r>
            <a:r>
              <a:rPr lang="ja-JP" altLang="en-US" sz="1200" dirty="0" smtClean="0">
                <a:solidFill>
                  <a:schemeClr val="tx1"/>
                </a:solidFill>
              </a:rPr>
              <a:t>・・・検索フィールド領域の値をもとにデータを検索し、</a:t>
            </a:r>
            <a:r>
              <a:rPr lang="en-US" altLang="ja-JP" sz="1200" dirty="0" smtClean="0">
                <a:solidFill>
                  <a:schemeClr val="tx1"/>
                </a:solidFill>
              </a:rPr>
              <a:t>”</a:t>
            </a:r>
            <a:r>
              <a:rPr lang="ja-JP" altLang="en-US" sz="1200" dirty="0" smtClean="0">
                <a:solidFill>
                  <a:schemeClr val="tx1"/>
                </a:solidFill>
              </a:rPr>
              <a:t>編集領域</a:t>
            </a:r>
            <a:r>
              <a:rPr lang="en-US" altLang="ja-JP" sz="1200" dirty="0" smtClean="0">
                <a:solidFill>
                  <a:schemeClr val="tx1"/>
                </a:solidFill>
              </a:rPr>
              <a:t>”</a:t>
            </a:r>
            <a:r>
              <a:rPr lang="ja-JP" altLang="en-US" sz="1200" dirty="0" smtClean="0">
                <a:solidFill>
                  <a:schemeClr val="tx1"/>
                </a:solidFill>
              </a:rPr>
              <a:t>へ表示します。</a:t>
            </a:r>
            <a:endParaRPr lang="en-US" altLang="ja-JP" sz="1200" dirty="0" smtClean="0">
              <a:solidFill>
                <a:schemeClr val="tx1"/>
              </a:solidFill>
            </a:endParaRPr>
          </a:p>
          <a:p>
            <a:pPr marL="171450" indent="-171450" algn="just">
              <a:buFont typeface="Arial" panose="020B0604020202020204" pitchFamily="34" charset="0"/>
              <a:buChar char="•"/>
            </a:pPr>
            <a:r>
              <a:rPr lang="ja-JP" altLang="en-US" sz="1200" b="1" u="sng" dirty="0" smtClean="0">
                <a:solidFill>
                  <a:schemeClr val="tx1"/>
                </a:solidFill>
              </a:rPr>
              <a:t>保存</a:t>
            </a:r>
            <a:r>
              <a:rPr lang="ja-JP" altLang="en-US" sz="1200" dirty="0" smtClean="0">
                <a:solidFill>
                  <a:schemeClr val="tx1"/>
                </a:solidFill>
              </a:rPr>
              <a:t>・・・編集した内容を保存します。</a:t>
            </a:r>
            <a:endParaRPr lang="en-US" altLang="ja-JP" sz="1200" dirty="0" smtClean="0">
              <a:solidFill>
                <a:schemeClr val="tx1"/>
              </a:solidFill>
            </a:endParaRPr>
          </a:p>
          <a:p>
            <a:pPr marL="171450" indent="-171450" algn="just">
              <a:buFont typeface="Arial" panose="020B0604020202020204" pitchFamily="34" charset="0"/>
              <a:buChar char="•"/>
            </a:pPr>
            <a:r>
              <a:rPr kumimoji="1" lang="ja-JP" altLang="en-US" sz="1200" b="1" u="sng" dirty="0" smtClean="0">
                <a:solidFill>
                  <a:schemeClr val="tx1"/>
                </a:solidFill>
              </a:rPr>
              <a:t>登録</a:t>
            </a:r>
            <a:r>
              <a:rPr kumimoji="1" lang="ja-JP" altLang="en-US" sz="1200" dirty="0" smtClean="0">
                <a:solidFill>
                  <a:schemeClr val="tx1"/>
                </a:solidFill>
              </a:rPr>
              <a:t>・・・</a:t>
            </a:r>
            <a:r>
              <a:rPr lang="ja-JP" altLang="en-US" sz="1200" dirty="0" smtClean="0">
                <a:solidFill>
                  <a:schemeClr val="tx1"/>
                </a:solidFill>
              </a:rPr>
              <a:t>ポップアップウィンドウが表示され新規にデータを登録する事ができます。</a:t>
            </a:r>
            <a:endParaRPr lang="en-US" altLang="ja-JP" sz="1200" dirty="0" smtClean="0">
              <a:solidFill>
                <a:schemeClr val="tx1"/>
              </a:solidFill>
            </a:endParaRPr>
          </a:p>
          <a:p>
            <a:pPr marL="171450" indent="-171450" algn="just">
              <a:buFont typeface="Arial" panose="020B0604020202020204" pitchFamily="34" charset="0"/>
              <a:buChar char="•"/>
            </a:pPr>
            <a:r>
              <a:rPr kumimoji="1" lang="ja-JP" altLang="en-US" sz="1200" b="1" u="sng" dirty="0" smtClean="0">
                <a:solidFill>
                  <a:schemeClr val="tx1"/>
                </a:solidFill>
              </a:rPr>
              <a:t>プロセス</a:t>
            </a:r>
            <a:r>
              <a:rPr lang="ja-JP" altLang="en-US" sz="1200" dirty="0" smtClean="0">
                <a:solidFill>
                  <a:schemeClr val="tx1"/>
                </a:solidFill>
              </a:rPr>
              <a:t>・・・プロセスを実行する事ができます。</a:t>
            </a:r>
            <a:r>
              <a:rPr lang="ja-JP" altLang="en-US" sz="1200" dirty="0">
                <a:solidFill>
                  <a:schemeClr val="tx1"/>
                </a:solidFill>
              </a:rPr>
              <a:t>プロセス</a:t>
            </a:r>
            <a:r>
              <a:rPr lang="ja-JP" altLang="en-US" sz="1200" dirty="0" smtClean="0">
                <a:solidFill>
                  <a:schemeClr val="tx1"/>
                </a:solidFill>
              </a:rPr>
              <a:t>は</a:t>
            </a:r>
            <a:r>
              <a:rPr lang="en-US" altLang="ja-JP" sz="1200" dirty="0" smtClean="0">
                <a:solidFill>
                  <a:schemeClr val="tx1"/>
                </a:solidFill>
              </a:rPr>
              <a:t>”</a:t>
            </a:r>
            <a:r>
              <a:rPr lang="ja-JP" altLang="en-US" sz="1200" dirty="0" smtClean="0">
                <a:solidFill>
                  <a:schemeClr val="tx1"/>
                </a:solidFill>
              </a:rPr>
              <a:t>ツールバーボタン</a:t>
            </a:r>
            <a:r>
              <a:rPr lang="en-US" altLang="ja-JP" sz="1200" dirty="0" smtClean="0">
                <a:solidFill>
                  <a:schemeClr val="tx1"/>
                </a:solidFill>
              </a:rPr>
              <a:t>”</a:t>
            </a:r>
            <a:r>
              <a:rPr lang="ja-JP" altLang="en-US" sz="1200" dirty="0" smtClean="0">
                <a:solidFill>
                  <a:schemeClr val="tx1"/>
                </a:solidFill>
              </a:rPr>
              <a:t>に設定しておく必要があります。</a:t>
            </a:r>
            <a:endParaRPr kumimoji="1" lang="en-US" altLang="ja-JP" sz="1200" dirty="0" smtClean="0">
              <a:solidFill>
                <a:schemeClr val="tx1"/>
              </a:solidFill>
            </a:endParaRPr>
          </a:p>
        </p:txBody>
      </p:sp>
      <p:sp>
        <p:nvSpPr>
          <p:cNvPr id="75" name="強調線吹き出し 1 (枠付き) 74"/>
          <p:cNvSpPr/>
          <p:nvPr/>
        </p:nvSpPr>
        <p:spPr>
          <a:xfrm>
            <a:off x="6156176" y="5229200"/>
            <a:ext cx="2880320" cy="1224136"/>
          </a:xfrm>
          <a:prstGeom prst="accentBorderCallout1">
            <a:avLst>
              <a:gd name="adj1" fmla="val 18750"/>
              <a:gd name="adj2" fmla="val -8333"/>
              <a:gd name="adj3" fmla="val 5833"/>
              <a:gd name="adj4" fmla="val -14786"/>
            </a:avLst>
          </a:prstGeom>
          <a:solidFill>
            <a:schemeClr val="bg1"/>
          </a:solidFill>
          <a:ln>
            <a:solidFill>
              <a:srgbClr val="FF0000"/>
            </a:solidFill>
            <a:headEnd type="none"/>
            <a:tailEnd type="ova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kumimoji="1" lang="en-US" altLang="ja-JP" sz="1200" dirty="0" smtClean="0">
                <a:solidFill>
                  <a:schemeClr val="tx1"/>
                </a:solidFill>
              </a:rPr>
              <a:t>【</a:t>
            </a:r>
            <a:r>
              <a:rPr lang="ja-JP" altLang="en-US" sz="1200" dirty="0">
                <a:solidFill>
                  <a:schemeClr val="tx1"/>
                </a:solidFill>
              </a:rPr>
              <a:t>編集</a:t>
            </a:r>
            <a:r>
              <a:rPr kumimoji="1" lang="ja-JP" altLang="en-US" sz="1200" dirty="0" smtClean="0">
                <a:solidFill>
                  <a:schemeClr val="tx1"/>
                </a:solidFill>
              </a:rPr>
              <a:t>領域</a:t>
            </a:r>
            <a:r>
              <a:rPr kumimoji="1" lang="en-US" altLang="ja-JP" sz="1200" dirty="0" smtClean="0">
                <a:solidFill>
                  <a:schemeClr val="tx1"/>
                </a:solidFill>
              </a:rPr>
              <a:t>】</a:t>
            </a:r>
          </a:p>
          <a:p>
            <a:pPr marL="171450" indent="-171450" algn="just">
              <a:buFont typeface="Arial" panose="020B0604020202020204" pitchFamily="34" charset="0"/>
              <a:buChar char="•"/>
            </a:pPr>
            <a:r>
              <a:rPr kumimoji="1" lang="ja-JP" altLang="en-US" sz="1200" dirty="0" smtClean="0">
                <a:solidFill>
                  <a:schemeClr val="tx1"/>
                </a:solidFill>
              </a:rPr>
              <a:t>１つのデータを</a:t>
            </a:r>
            <a:r>
              <a:rPr lang="ja-JP" altLang="en-US" sz="1200" dirty="0">
                <a:solidFill>
                  <a:schemeClr val="tx1"/>
                </a:solidFill>
              </a:rPr>
              <a:t>縦</a:t>
            </a:r>
            <a:r>
              <a:rPr kumimoji="1" lang="ja-JP" altLang="en-US" sz="1200" dirty="0" smtClean="0">
                <a:solidFill>
                  <a:schemeClr val="tx1"/>
                </a:solidFill>
              </a:rPr>
              <a:t>軸と</a:t>
            </a:r>
            <a:r>
              <a:rPr lang="ja-JP" altLang="en-US" sz="1200" dirty="0" smtClean="0">
                <a:solidFill>
                  <a:schemeClr val="tx1"/>
                </a:solidFill>
              </a:rPr>
              <a:t>横</a:t>
            </a:r>
            <a:r>
              <a:rPr kumimoji="1" lang="ja-JP" altLang="en-US" sz="1200" dirty="0" smtClean="0">
                <a:solidFill>
                  <a:schemeClr val="tx1"/>
                </a:solidFill>
              </a:rPr>
              <a:t>軸に分解して並び替え、データを編集する事ができます。</a:t>
            </a:r>
            <a:endParaRPr kumimoji="1" lang="en-US" altLang="ja-JP" sz="1200" dirty="0" smtClean="0">
              <a:solidFill>
                <a:schemeClr val="tx1"/>
              </a:solidFill>
            </a:endParaRPr>
          </a:p>
          <a:p>
            <a:pPr marL="171450" indent="-171450" algn="just">
              <a:buFont typeface="Arial" panose="020B0604020202020204" pitchFamily="34" charset="0"/>
              <a:buChar char="•"/>
            </a:pPr>
            <a:r>
              <a:rPr kumimoji="1" lang="ja-JP" altLang="en-US" sz="1200" dirty="0" smtClean="0">
                <a:solidFill>
                  <a:schemeClr val="tx1"/>
                </a:solidFill>
              </a:rPr>
              <a:t>縦軸とするデータ項目、横軸とするデータ項目、編集するデータ項目をそれぞれパラメータで設定する事ができます。</a:t>
            </a:r>
            <a:endParaRPr kumimoji="1" lang="en-US" altLang="ja-JP" sz="1200" dirty="0" smtClean="0">
              <a:solidFill>
                <a:schemeClr val="tx1"/>
              </a:solidFill>
            </a:endParaRPr>
          </a:p>
        </p:txBody>
      </p:sp>
      <p:sp>
        <p:nvSpPr>
          <p:cNvPr id="76" name="角丸四角形 75"/>
          <p:cNvSpPr/>
          <p:nvPr/>
        </p:nvSpPr>
        <p:spPr bwMode="auto">
          <a:xfrm>
            <a:off x="251520" y="548680"/>
            <a:ext cx="8641655" cy="576263"/>
          </a:xfrm>
          <a:prstGeom prst="roundRect">
            <a:avLst/>
          </a:prstGeom>
          <a:gradFill flip="none" rotWithShape="1">
            <a:gsLst>
              <a:gs pos="0">
                <a:schemeClr val="bg1">
                  <a:lumMod val="75000"/>
                </a:schemeClr>
              </a:gs>
              <a:gs pos="17999">
                <a:schemeClr val="bg1">
                  <a:lumMod val="85000"/>
                </a:schemeClr>
              </a:gs>
              <a:gs pos="36000">
                <a:schemeClr val="bg1"/>
              </a:gs>
              <a:gs pos="61000">
                <a:schemeClr val="bg1"/>
              </a:gs>
              <a:gs pos="82001">
                <a:schemeClr val="bg1">
                  <a:lumMod val="85000"/>
                </a:schemeClr>
              </a:gs>
              <a:gs pos="100000">
                <a:schemeClr val="bg1">
                  <a:lumMod val="75000"/>
                </a:schemeClr>
              </a:gs>
            </a:gsLst>
            <a:lin ang="5400000" scaled="0"/>
            <a:tileRect/>
          </a:gradFill>
          <a:ln w="15875" cap="flat" cmpd="sng" algn="ctr">
            <a:solidFill>
              <a:srgbClr val="C0C0C0"/>
            </a:solidFill>
            <a:prstDash val="solid"/>
            <a:round/>
            <a:headEnd type="none" w="med" len="med"/>
            <a:tailEnd type="none" w="med" len="med"/>
          </a:ln>
          <a:effectLst/>
        </p:spPr>
        <p:txBody>
          <a:bodyPr anchor="ctr"/>
          <a:lstStyle/>
          <a:p>
            <a:pPr indent="536575" algn="l">
              <a:defRPr/>
            </a:pPr>
            <a:r>
              <a:rPr lang="ja-JP" altLang="en-US" sz="1800" b="1" dirty="0" smtClean="0">
                <a:solidFill>
                  <a:schemeClr val="tx2">
                    <a:lumMod val="75000"/>
                  </a:schemeClr>
                </a:solidFill>
                <a:latin typeface="メイリオ" panose="020B0604030504040204" pitchFamily="50" charset="-128"/>
                <a:ea typeface="メイリオ" panose="020B0604030504040204" pitchFamily="50" charset="-128"/>
                <a:cs typeface="メイリオ" panose="020B0604030504040204" pitchFamily="50" charset="-128"/>
              </a:rPr>
              <a:t>マトリクスウィンドウの構成</a:t>
            </a:r>
            <a:endParaRPr lang="ja-JP" altLang="en-US" sz="1800" b="1" dirty="0">
              <a:solidFill>
                <a:schemeClr val="tx2">
                  <a:lumMod val="75000"/>
                </a:schemeClr>
              </a:solidFill>
              <a:latin typeface="メイリオ" panose="020B0604030504040204" pitchFamily="50" charset="-128"/>
              <a:ea typeface="メイリオ" panose="020B0604030504040204" pitchFamily="50" charset="-128"/>
              <a:cs typeface="メイリオ" panose="020B0604030504040204" pitchFamily="50" charset="-128"/>
            </a:endParaRPr>
          </a:p>
        </p:txBody>
      </p:sp>
      <p:pic>
        <p:nvPicPr>
          <p:cNvPr id="77" name="図 76"/>
          <p:cNvPicPr>
            <a:picLocks noChangeAspect="1"/>
          </p:cNvPicPr>
          <p:nvPr/>
        </p:nvPicPr>
        <p:blipFill rotWithShape="1">
          <a:blip r:embed="rId3">
            <a:extLst>
              <a:ext uri="{28A0092B-C50C-407E-A947-70E740481C1C}">
                <a14:useLocalDpi xmlns:a14="http://schemas.microsoft.com/office/drawing/2010/main" val="0"/>
              </a:ext>
            </a:extLst>
          </a:blip>
          <a:srcRect l="17662" r="22278" b="29046"/>
          <a:stretch/>
        </p:blipFill>
        <p:spPr>
          <a:xfrm>
            <a:off x="322569" y="593714"/>
            <a:ext cx="433195" cy="479334"/>
          </a:xfrm>
          <a:prstGeom prst="rect">
            <a:avLst/>
          </a:prstGeom>
        </p:spPr>
      </p:pic>
    </p:spTree>
    <p:extLst>
      <p:ext uri="{BB962C8B-B14F-4D97-AF65-F5344CB8AC3E}">
        <p14:creationId xmlns:p14="http://schemas.microsoft.com/office/powerpoint/2010/main" val="183346077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smtClean="0"/>
              <a:t>【</a:t>
            </a:r>
            <a:r>
              <a:rPr kumimoji="1" lang="ja-JP" altLang="en-US" dirty="0" smtClean="0"/>
              <a:t>マトリクスウィンドウの基本操作</a:t>
            </a:r>
            <a:r>
              <a:rPr kumimoji="1" lang="en-US" altLang="ja-JP" dirty="0" smtClean="0"/>
              <a:t>】</a:t>
            </a:r>
            <a:endParaRPr kumimoji="1" lang="ja-JP" altLang="en-US" dirty="0"/>
          </a:p>
        </p:txBody>
      </p:sp>
      <p:sp>
        <p:nvSpPr>
          <p:cNvPr id="4" name="角丸四角形 3"/>
          <p:cNvSpPr/>
          <p:nvPr/>
        </p:nvSpPr>
        <p:spPr bwMode="auto">
          <a:xfrm>
            <a:off x="251520" y="548680"/>
            <a:ext cx="8641655" cy="576263"/>
          </a:xfrm>
          <a:prstGeom prst="roundRect">
            <a:avLst/>
          </a:prstGeom>
          <a:gradFill flip="none" rotWithShape="1">
            <a:gsLst>
              <a:gs pos="0">
                <a:schemeClr val="bg1">
                  <a:lumMod val="75000"/>
                </a:schemeClr>
              </a:gs>
              <a:gs pos="17999">
                <a:schemeClr val="bg1">
                  <a:lumMod val="85000"/>
                </a:schemeClr>
              </a:gs>
              <a:gs pos="36000">
                <a:schemeClr val="bg1"/>
              </a:gs>
              <a:gs pos="61000">
                <a:schemeClr val="bg1"/>
              </a:gs>
              <a:gs pos="82001">
                <a:schemeClr val="bg1">
                  <a:lumMod val="85000"/>
                </a:schemeClr>
              </a:gs>
              <a:gs pos="100000">
                <a:schemeClr val="bg1">
                  <a:lumMod val="75000"/>
                </a:schemeClr>
              </a:gs>
            </a:gsLst>
            <a:lin ang="5400000" scaled="0"/>
            <a:tileRect/>
          </a:gradFill>
          <a:ln w="15875" cap="flat" cmpd="sng" algn="ctr">
            <a:solidFill>
              <a:srgbClr val="C0C0C0"/>
            </a:solidFill>
            <a:prstDash val="solid"/>
            <a:round/>
            <a:headEnd type="none" w="med" len="med"/>
            <a:tailEnd type="none" w="med" len="med"/>
          </a:ln>
          <a:effectLst/>
        </p:spPr>
        <p:txBody>
          <a:bodyPr anchor="ctr"/>
          <a:lstStyle/>
          <a:p>
            <a:pPr indent="536575" algn="l">
              <a:defRPr/>
            </a:pPr>
            <a:r>
              <a:rPr lang="ja-JP" altLang="en-US" sz="1800" b="1" dirty="0" smtClean="0">
                <a:solidFill>
                  <a:schemeClr val="tx2">
                    <a:lumMod val="75000"/>
                  </a:schemeClr>
                </a:solidFill>
                <a:latin typeface="メイリオ" panose="020B0604030504040204" pitchFamily="50" charset="-128"/>
                <a:ea typeface="メイリオ" panose="020B0604030504040204" pitchFamily="50" charset="-128"/>
                <a:cs typeface="メイリオ" panose="020B0604030504040204" pitchFamily="50" charset="-128"/>
              </a:rPr>
              <a:t>キーボード操作</a:t>
            </a:r>
            <a:endParaRPr lang="ja-JP" altLang="en-US" sz="1800" b="1" dirty="0">
              <a:solidFill>
                <a:schemeClr val="tx2">
                  <a:lumMod val="75000"/>
                </a:schemeClr>
              </a:solidFill>
              <a:latin typeface="メイリオ" panose="020B0604030504040204" pitchFamily="50" charset="-128"/>
              <a:ea typeface="メイリオ" panose="020B0604030504040204" pitchFamily="50" charset="-128"/>
              <a:cs typeface="メイリオ" panose="020B0604030504040204" pitchFamily="50" charset="-128"/>
            </a:endParaRPr>
          </a:p>
        </p:txBody>
      </p:sp>
      <p:pic>
        <p:nvPicPr>
          <p:cNvPr id="5" name="図 4"/>
          <p:cNvPicPr>
            <a:picLocks noChangeAspect="1"/>
          </p:cNvPicPr>
          <p:nvPr/>
        </p:nvPicPr>
        <p:blipFill rotWithShape="1">
          <a:blip r:embed="rId2">
            <a:extLst>
              <a:ext uri="{28A0092B-C50C-407E-A947-70E740481C1C}">
                <a14:useLocalDpi xmlns:a14="http://schemas.microsoft.com/office/drawing/2010/main" val="0"/>
              </a:ext>
            </a:extLst>
          </a:blip>
          <a:srcRect l="17662" r="22278" b="29046"/>
          <a:stretch/>
        </p:blipFill>
        <p:spPr>
          <a:xfrm>
            <a:off x="322569" y="593714"/>
            <a:ext cx="433195" cy="479334"/>
          </a:xfrm>
          <a:prstGeom prst="rect">
            <a:avLst/>
          </a:prstGeom>
        </p:spPr>
      </p:pic>
      <p:sp>
        <p:nvSpPr>
          <p:cNvPr id="6" name="正方形/長方形 5"/>
          <p:cNvSpPr/>
          <p:nvPr/>
        </p:nvSpPr>
        <p:spPr>
          <a:xfrm>
            <a:off x="1835696" y="2132824"/>
            <a:ext cx="5327632" cy="3717934"/>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endParaRPr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7" name="正方形/長方形 6"/>
          <p:cNvSpPr/>
          <p:nvPr/>
        </p:nvSpPr>
        <p:spPr>
          <a:xfrm>
            <a:off x="1907952" y="3572984"/>
            <a:ext cx="864344" cy="288627"/>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000" dirty="0" smtClean="0">
                <a:solidFill>
                  <a:schemeClr val="tx1"/>
                </a:solidFill>
                <a:latin typeface="メイリオ" panose="020B0604030504040204" pitchFamily="50" charset="-128"/>
                <a:ea typeface="メイリオ" panose="020B0604030504040204" pitchFamily="50" charset="-128"/>
              </a:rPr>
              <a:t>納品日</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8" name="正方形/長方形 7"/>
          <p:cNvSpPr/>
          <p:nvPr/>
        </p:nvSpPr>
        <p:spPr>
          <a:xfrm>
            <a:off x="1907704" y="3861016"/>
            <a:ext cx="864344" cy="288627"/>
          </a:xfrm>
          <a:prstGeom prst="rect">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ja-JP" sz="1000" dirty="0" smtClean="0">
                <a:solidFill>
                  <a:schemeClr val="tx1"/>
                </a:solidFill>
                <a:latin typeface="メイリオ" panose="020B0604030504040204" pitchFamily="50" charset="-128"/>
                <a:ea typeface="メイリオ" panose="020B0604030504040204" pitchFamily="50" charset="-128"/>
              </a:rPr>
              <a:t>20XX/4/1</a:t>
            </a:r>
            <a:endParaRPr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9" name="正方形/長方形 8"/>
          <p:cNvSpPr/>
          <p:nvPr/>
        </p:nvSpPr>
        <p:spPr>
          <a:xfrm>
            <a:off x="1907704" y="4149048"/>
            <a:ext cx="864344" cy="288627"/>
          </a:xfrm>
          <a:prstGeom prst="rect">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ja-JP" sz="1000" dirty="0" smtClean="0">
                <a:solidFill>
                  <a:schemeClr val="tx1"/>
                </a:solidFill>
                <a:latin typeface="メイリオ" panose="020B0604030504040204" pitchFamily="50" charset="-128"/>
                <a:ea typeface="メイリオ" panose="020B0604030504040204" pitchFamily="50" charset="-128"/>
              </a:rPr>
              <a:t>20XX/4/2</a:t>
            </a:r>
            <a:endParaRPr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10" name="正方形/長方形 9"/>
          <p:cNvSpPr/>
          <p:nvPr/>
        </p:nvSpPr>
        <p:spPr>
          <a:xfrm>
            <a:off x="1907952" y="4436485"/>
            <a:ext cx="864344" cy="288627"/>
          </a:xfrm>
          <a:prstGeom prst="rect">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ja-JP" sz="1000" dirty="0" smtClean="0">
                <a:solidFill>
                  <a:schemeClr val="tx1"/>
                </a:solidFill>
                <a:latin typeface="メイリオ" panose="020B0604030504040204" pitchFamily="50" charset="-128"/>
                <a:ea typeface="メイリオ" panose="020B0604030504040204" pitchFamily="50" charset="-128"/>
              </a:rPr>
              <a:t>20XX/4/3</a:t>
            </a:r>
            <a:endParaRPr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11" name="正方形/長方形 10"/>
          <p:cNvSpPr/>
          <p:nvPr/>
        </p:nvSpPr>
        <p:spPr>
          <a:xfrm>
            <a:off x="1907952" y="4725112"/>
            <a:ext cx="864344" cy="288627"/>
          </a:xfrm>
          <a:prstGeom prst="rect">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ja-JP" sz="1000" dirty="0" smtClean="0">
                <a:solidFill>
                  <a:schemeClr val="tx1"/>
                </a:solidFill>
                <a:latin typeface="メイリオ" panose="020B0604030504040204" pitchFamily="50" charset="-128"/>
                <a:ea typeface="メイリオ" panose="020B0604030504040204" pitchFamily="50" charset="-128"/>
              </a:rPr>
              <a:t>20XX/4/4</a:t>
            </a:r>
            <a:endParaRPr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12" name="正方形/長方形 11"/>
          <p:cNvSpPr/>
          <p:nvPr/>
        </p:nvSpPr>
        <p:spPr>
          <a:xfrm>
            <a:off x="1907952" y="5012549"/>
            <a:ext cx="864344" cy="288627"/>
          </a:xfrm>
          <a:prstGeom prst="rect">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ja-JP" sz="1000" dirty="0" smtClean="0">
                <a:solidFill>
                  <a:schemeClr val="tx1"/>
                </a:solidFill>
                <a:latin typeface="メイリオ" panose="020B0604030504040204" pitchFamily="50" charset="-128"/>
                <a:ea typeface="メイリオ" panose="020B0604030504040204" pitchFamily="50" charset="-128"/>
              </a:rPr>
              <a:t>20XX/4/5</a:t>
            </a:r>
            <a:endParaRPr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13" name="正方形/長方形 12"/>
          <p:cNvSpPr/>
          <p:nvPr/>
        </p:nvSpPr>
        <p:spPr>
          <a:xfrm>
            <a:off x="1908201" y="5301176"/>
            <a:ext cx="863847" cy="286216"/>
          </a:xfrm>
          <a:prstGeom prst="rect">
            <a:avLst/>
          </a:prstGeom>
          <a:noFill/>
          <a:ln>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lang="en-US" altLang="ja-JP" sz="1200" dirty="0">
                <a:solidFill>
                  <a:schemeClr val="tx1"/>
                </a:solidFill>
                <a:latin typeface="メイリオ" panose="020B0604030504040204" pitchFamily="50" charset="-128"/>
                <a:ea typeface="メイリオ" panose="020B0604030504040204" pitchFamily="50" charset="-128"/>
              </a:rPr>
              <a:t>…</a:t>
            </a:r>
            <a:endParaRPr kumimoji="1" lang="ja-JP" altLang="en-US" sz="1200" dirty="0">
              <a:solidFill>
                <a:schemeClr val="tx1"/>
              </a:solidFill>
              <a:latin typeface="メイリオ" panose="020B0604030504040204" pitchFamily="50" charset="-128"/>
              <a:ea typeface="メイリオ" panose="020B0604030504040204" pitchFamily="50" charset="-128"/>
            </a:endParaRPr>
          </a:p>
        </p:txBody>
      </p:sp>
      <p:sp>
        <p:nvSpPr>
          <p:cNvPr id="14" name="正方形/長方形 13"/>
          <p:cNvSpPr/>
          <p:nvPr/>
        </p:nvSpPr>
        <p:spPr>
          <a:xfrm>
            <a:off x="2772048" y="3283762"/>
            <a:ext cx="1440160" cy="288030"/>
          </a:xfrm>
          <a:prstGeom prst="rect">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000" dirty="0" smtClean="0">
                <a:solidFill>
                  <a:schemeClr val="tx1"/>
                </a:solidFill>
                <a:latin typeface="メイリオ" panose="020B0604030504040204" pitchFamily="50" charset="-128"/>
                <a:ea typeface="メイリオ" panose="020B0604030504040204" pitchFamily="50" charset="-128"/>
              </a:rPr>
              <a:t>品目</a:t>
            </a:r>
            <a:r>
              <a:rPr lang="en-US" altLang="ja-JP" sz="1000" dirty="0" smtClean="0">
                <a:solidFill>
                  <a:schemeClr val="tx1"/>
                </a:solidFill>
                <a:latin typeface="メイリオ" panose="020B0604030504040204" pitchFamily="50" charset="-128"/>
                <a:ea typeface="メイリオ" panose="020B0604030504040204" pitchFamily="50" charset="-128"/>
              </a:rPr>
              <a:t>A</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15" name="正方形/長方形 14"/>
          <p:cNvSpPr/>
          <p:nvPr/>
        </p:nvSpPr>
        <p:spPr>
          <a:xfrm>
            <a:off x="2772296" y="3862204"/>
            <a:ext cx="720000" cy="288627"/>
          </a:xfrm>
          <a:prstGeom prst="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10</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16" name="正方形/長方形 15"/>
          <p:cNvSpPr/>
          <p:nvPr/>
        </p:nvSpPr>
        <p:spPr>
          <a:xfrm>
            <a:off x="2772296" y="3573577"/>
            <a:ext cx="720000" cy="288627"/>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000" dirty="0" smtClean="0">
                <a:solidFill>
                  <a:schemeClr val="tx1"/>
                </a:solidFill>
                <a:latin typeface="メイリオ" panose="020B0604030504040204" pitchFamily="50" charset="-128"/>
                <a:ea typeface="メイリオ" panose="020B0604030504040204" pitchFamily="50" charset="-128"/>
              </a:rPr>
              <a:t>納品</a:t>
            </a:r>
            <a:r>
              <a:rPr lang="ja-JP" altLang="en-US" sz="1000" dirty="0">
                <a:solidFill>
                  <a:schemeClr val="tx1"/>
                </a:solidFill>
                <a:latin typeface="メイリオ" panose="020B0604030504040204" pitchFamily="50" charset="-128"/>
                <a:ea typeface="メイリオ" panose="020B0604030504040204" pitchFamily="50" charset="-128"/>
              </a:rPr>
              <a:t>数量</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17" name="正方形/長方形 16"/>
          <p:cNvSpPr/>
          <p:nvPr/>
        </p:nvSpPr>
        <p:spPr>
          <a:xfrm>
            <a:off x="3492208" y="3572984"/>
            <a:ext cx="720000" cy="290412"/>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000" dirty="0">
                <a:solidFill>
                  <a:schemeClr val="tx1"/>
                </a:solidFill>
                <a:latin typeface="メイリオ" panose="020B0604030504040204" pitchFamily="50" charset="-128"/>
                <a:ea typeface="メイリオ" panose="020B0604030504040204" pitchFamily="50" charset="-128"/>
              </a:rPr>
              <a:t>返品</a:t>
            </a:r>
            <a:r>
              <a:rPr lang="ja-JP" altLang="en-US" sz="1000" dirty="0" smtClean="0">
                <a:solidFill>
                  <a:schemeClr val="tx1"/>
                </a:solidFill>
                <a:latin typeface="メイリオ" panose="020B0604030504040204" pitchFamily="50" charset="-128"/>
                <a:ea typeface="メイリオ" panose="020B0604030504040204" pitchFamily="50" charset="-128"/>
              </a:rPr>
              <a:t>数量</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18" name="正方形/長方形 17"/>
          <p:cNvSpPr/>
          <p:nvPr/>
        </p:nvSpPr>
        <p:spPr>
          <a:xfrm>
            <a:off x="3492208" y="3862800"/>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2</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19" name="正方形/長方形 18"/>
          <p:cNvSpPr/>
          <p:nvPr/>
        </p:nvSpPr>
        <p:spPr>
          <a:xfrm>
            <a:off x="4212456" y="3284952"/>
            <a:ext cx="1440160" cy="288030"/>
          </a:xfrm>
          <a:prstGeom prst="rect">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000" dirty="0" smtClean="0">
                <a:solidFill>
                  <a:schemeClr val="tx1"/>
                </a:solidFill>
                <a:latin typeface="メイリオ" panose="020B0604030504040204" pitchFamily="50" charset="-128"/>
                <a:ea typeface="メイリオ" panose="020B0604030504040204" pitchFamily="50" charset="-128"/>
              </a:rPr>
              <a:t>品目</a:t>
            </a:r>
            <a:r>
              <a:rPr lang="en-US" altLang="ja-JP" sz="1000" dirty="0" smtClean="0">
                <a:solidFill>
                  <a:schemeClr val="tx1"/>
                </a:solidFill>
                <a:latin typeface="メイリオ" panose="020B0604030504040204" pitchFamily="50" charset="-128"/>
                <a:ea typeface="メイリオ" panose="020B0604030504040204" pitchFamily="50" charset="-128"/>
              </a:rPr>
              <a:t>B</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20" name="正方形/長方形 19"/>
          <p:cNvSpPr/>
          <p:nvPr/>
        </p:nvSpPr>
        <p:spPr>
          <a:xfrm>
            <a:off x="4212704" y="3863394"/>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20</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21" name="正方形/長方形 20"/>
          <p:cNvSpPr/>
          <p:nvPr/>
        </p:nvSpPr>
        <p:spPr>
          <a:xfrm>
            <a:off x="4212704" y="3574767"/>
            <a:ext cx="720000" cy="288627"/>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000" dirty="0" smtClean="0">
                <a:solidFill>
                  <a:schemeClr val="tx1"/>
                </a:solidFill>
                <a:latin typeface="メイリオ" panose="020B0604030504040204" pitchFamily="50" charset="-128"/>
                <a:ea typeface="メイリオ" panose="020B0604030504040204" pitchFamily="50" charset="-128"/>
              </a:rPr>
              <a:t>納品</a:t>
            </a:r>
            <a:r>
              <a:rPr lang="ja-JP" altLang="en-US" sz="1000" dirty="0">
                <a:solidFill>
                  <a:schemeClr val="tx1"/>
                </a:solidFill>
                <a:latin typeface="メイリオ" panose="020B0604030504040204" pitchFamily="50" charset="-128"/>
                <a:ea typeface="メイリオ" panose="020B0604030504040204" pitchFamily="50" charset="-128"/>
              </a:rPr>
              <a:t>数量</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22" name="正方形/長方形 21"/>
          <p:cNvSpPr/>
          <p:nvPr/>
        </p:nvSpPr>
        <p:spPr>
          <a:xfrm>
            <a:off x="4932616" y="3574174"/>
            <a:ext cx="720000" cy="290412"/>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000" dirty="0">
                <a:solidFill>
                  <a:schemeClr val="tx1"/>
                </a:solidFill>
                <a:latin typeface="メイリオ" panose="020B0604030504040204" pitchFamily="50" charset="-128"/>
                <a:ea typeface="メイリオ" panose="020B0604030504040204" pitchFamily="50" charset="-128"/>
              </a:rPr>
              <a:t>返品</a:t>
            </a:r>
            <a:r>
              <a:rPr lang="ja-JP" altLang="en-US" sz="1000" dirty="0" smtClean="0">
                <a:solidFill>
                  <a:schemeClr val="tx1"/>
                </a:solidFill>
                <a:latin typeface="メイリオ" panose="020B0604030504040204" pitchFamily="50" charset="-128"/>
                <a:ea typeface="メイリオ" panose="020B0604030504040204" pitchFamily="50" charset="-128"/>
              </a:rPr>
              <a:t>数量</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23" name="正方形/長方形 22"/>
          <p:cNvSpPr/>
          <p:nvPr/>
        </p:nvSpPr>
        <p:spPr>
          <a:xfrm>
            <a:off x="4932616" y="3863990"/>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4</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24" name="正方形/長方形 23"/>
          <p:cNvSpPr/>
          <p:nvPr/>
        </p:nvSpPr>
        <p:spPr>
          <a:xfrm>
            <a:off x="5652616" y="3284952"/>
            <a:ext cx="1440160" cy="288030"/>
          </a:xfrm>
          <a:prstGeom prst="rect">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000" dirty="0" smtClean="0">
                <a:solidFill>
                  <a:schemeClr val="tx1"/>
                </a:solidFill>
                <a:latin typeface="メイリオ" panose="020B0604030504040204" pitchFamily="50" charset="-128"/>
                <a:ea typeface="メイリオ" panose="020B0604030504040204" pitchFamily="50" charset="-128"/>
              </a:rPr>
              <a:t>品目</a:t>
            </a:r>
            <a:r>
              <a:rPr lang="en-US" altLang="ja-JP" sz="1000" dirty="0" smtClean="0">
                <a:solidFill>
                  <a:schemeClr val="tx1"/>
                </a:solidFill>
                <a:latin typeface="メイリオ" panose="020B0604030504040204" pitchFamily="50" charset="-128"/>
                <a:ea typeface="メイリオ" panose="020B0604030504040204" pitchFamily="50" charset="-128"/>
              </a:rPr>
              <a:t>C</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25" name="正方形/長方形 24"/>
          <p:cNvSpPr/>
          <p:nvPr/>
        </p:nvSpPr>
        <p:spPr>
          <a:xfrm>
            <a:off x="5652864" y="3863394"/>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12</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26" name="正方形/長方形 25"/>
          <p:cNvSpPr/>
          <p:nvPr/>
        </p:nvSpPr>
        <p:spPr>
          <a:xfrm>
            <a:off x="5652864" y="3574767"/>
            <a:ext cx="720000" cy="288627"/>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000" dirty="0" smtClean="0">
                <a:solidFill>
                  <a:schemeClr val="tx1"/>
                </a:solidFill>
                <a:latin typeface="メイリオ" panose="020B0604030504040204" pitchFamily="50" charset="-128"/>
                <a:ea typeface="メイリオ" panose="020B0604030504040204" pitchFamily="50" charset="-128"/>
              </a:rPr>
              <a:t>納品</a:t>
            </a:r>
            <a:r>
              <a:rPr lang="ja-JP" altLang="en-US" sz="1000" dirty="0">
                <a:solidFill>
                  <a:schemeClr val="tx1"/>
                </a:solidFill>
                <a:latin typeface="メイリオ" panose="020B0604030504040204" pitchFamily="50" charset="-128"/>
                <a:ea typeface="メイリオ" panose="020B0604030504040204" pitchFamily="50" charset="-128"/>
              </a:rPr>
              <a:t>数量</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27" name="正方形/長方形 26"/>
          <p:cNvSpPr/>
          <p:nvPr/>
        </p:nvSpPr>
        <p:spPr>
          <a:xfrm>
            <a:off x="6372776" y="3574174"/>
            <a:ext cx="720000" cy="290412"/>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000" dirty="0">
                <a:solidFill>
                  <a:schemeClr val="tx1"/>
                </a:solidFill>
                <a:latin typeface="メイリオ" panose="020B0604030504040204" pitchFamily="50" charset="-128"/>
                <a:ea typeface="メイリオ" panose="020B0604030504040204" pitchFamily="50" charset="-128"/>
              </a:rPr>
              <a:t>返品</a:t>
            </a:r>
            <a:r>
              <a:rPr lang="ja-JP" altLang="en-US" sz="1000" dirty="0" smtClean="0">
                <a:solidFill>
                  <a:schemeClr val="tx1"/>
                </a:solidFill>
                <a:latin typeface="メイリオ" panose="020B0604030504040204" pitchFamily="50" charset="-128"/>
                <a:ea typeface="メイリオ" panose="020B0604030504040204" pitchFamily="50" charset="-128"/>
              </a:rPr>
              <a:t>数量</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28" name="正方形/長方形 27"/>
          <p:cNvSpPr/>
          <p:nvPr/>
        </p:nvSpPr>
        <p:spPr>
          <a:xfrm>
            <a:off x="6372776" y="3863990"/>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1000" dirty="0">
                <a:solidFill>
                  <a:schemeClr val="tx1"/>
                </a:solidFill>
                <a:latin typeface="メイリオ" panose="020B0604030504040204" pitchFamily="50" charset="-128"/>
                <a:ea typeface="メイリオ" panose="020B0604030504040204" pitchFamily="50" charset="-128"/>
              </a:rPr>
              <a:t>3</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29" name="正方形/長方形 28"/>
          <p:cNvSpPr/>
          <p:nvPr/>
        </p:nvSpPr>
        <p:spPr>
          <a:xfrm>
            <a:off x="2771800" y="4149048"/>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14</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30" name="正方形/長方形 29"/>
          <p:cNvSpPr/>
          <p:nvPr/>
        </p:nvSpPr>
        <p:spPr>
          <a:xfrm>
            <a:off x="3491712" y="4149644"/>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5</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31" name="正方形/長方形 30"/>
          <p:cNvSpPr/>
          <p:nvPr/>
        </p:nvSpPr>
        <p:spPr>
          <a:xfrm>
            <a:off x="4212208" y="4150238"/>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32" name="正方形/長方形 31"/>
          <p:cNvSpPr/>
          <p:nvPr/>
        </p:nvSpPr>
        <p:spPr>
          <a:xfrm>
            <a:off x="4932040" y="4149048"/>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33" name="正方形/長方形 32"/>
          <p:cNvSpPr/>
          <p:nvPr/>
        </p:nvSpPr>
        <p:spPr>
          <a:xfrm>
            <a:off x="5652120" y="4149048"/>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34" name="正方形/長方形 33"/>
          <p:cNvSpPr/>
          <p:nvPr/>
        </p:nvSpPr>
        <p:spPr>
          <a:xfrm>
            <a:off x="6372200" y="4149048"/>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35" name="正方形/長方形 34"/>
          <p:cNvSpPr/>
          <p:nvPr/>
        </p:nvSpPr>
        <p:spPr>
          <a:xfrm>
            <a:off x="2771800" y="4437080"/>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36" name="正方形/長方形 35"/>
          <p:cNvSpPr/>
          <p:nvPr/>
        </p:nvSpPr>
        <p:spPr>
          <a:xfrm>
            <a:off x="3491880" y="4437080"/>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37" name="正方形/長方形 36"/>
          <p:cNvSpPr/>
          <p:nvPr/>
        </p:nvSpPr>
        <p:spPr>
          <a:xfrm>
            <a:off x="4211960" y="4436485"/>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38" name="正方形/長方形 37"/>
          <p:cNvSpPr/>
          <p:nvPr/>
        </p:nvSpPr>
        <p:spPr>
          <a:xfrm>
            <a:off x="4931792" y="4435295"/>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39" name="正方形/長方形 38"/>
          <p:cNvSpPr/>
          <p:nvPr/>
        </p:nvSpPr>
        <p:spPr>
          <a:xfrm>
            <a:off x="5651872" y="4435295"/>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40" name="正方形/長方形 39"/>
          <p:cNvSpPr/>
          <p:nvPr/>
        </p:nvSpPr>
        <p:spPr>
          <a:xfrm>
            <a:off x="6371952" y="4435295"/>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41" name="正方形/長方形 40"/>
          <p:cNvSpPr/>
          <p:nvPr/>
        </p:nvSpPr>
        <p:spPr>
          <a:xfrm>
            <a:off x="2771800" y="4724517"/>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42" name="正方形/長方形 41"/>
          <p:cNvSpPr/>
          <p:nvPr/>
        </p:nvSpPr>
        <p:spPr>
          <a:xfrm>
            <a:off x="3491880" y="4724517"/>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43" name="正方形/長方形 42"/>
          <p:cNvSpPr/>
          <p:nvPr/>
        </p:nvSpPr>
        <p:spPr>
          <a:xfrm>
            <a:off x="4211960" y="4723922"/>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44" name="正方形/長方形 43"/>
          <p:cNvSpPr/>
          <p:nvPr/>
        </p:nvSpPr>
        <p:spPr>
          <a:xfrm>
            <a:off x="4931792" y="4722732"/>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45" name="正方形/長方形 44"/>
          <p:cNvSpPr/>
          <p:nvPr/>
        </p:nvSpPr>
        <p:spPr>
          <a:xfrm>
            <a:off x="5651872" y="4722732"/>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46" name="正方形/長方形 45"/>
          <p:cNvSpPr/>
          <p:nvPr/>
        </p:nvSpPr>
        <p:spPr>
          <a:xfrm>
            <a:off x="6371952" y="4722732"/>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47" name="正方形/長方形 46"/>
          <p:cNvSpPr/>
          <p:nvPr/>
        </p:nvSpPr>
        <p:spPr>
          <a:xfrm>
            <a:off x="2771800" y="5012549"/>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48" name="正方形/長方形 47"/>
          <p:cNvSpPr/>
          <p:nvPr/>
        </p:nvSpPr>
        <p:spPr>
          <a:xfrm>
            <a:off x="3491880" y="5012549"/>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49" name="正方形/長方形 48"/>
          <p:cNvSpPr/>
          <p:nvPr/>
        </p:nvSpPr>
        <p:spPr>
          <a:xfrm>
            <a:off x="4211960" y="5011954"/>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50" name="正方形/長方形 49"/>
          <p:cNvSpPr/>
          <p:nvPr/>
        </p:nvSpPr>
        <p:spPr>
          <a:xfrm>
            <a:off x="4931792" y="5010764"/>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51" name="正方形/長方形 50"/>
          <p:cNvSpPr/>
          <p:nvPr/>
        </p:nvSpPr>
        <p:spPr>
          <a:xfrm>
            <a:off x="5651872" y="5010764"/>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52" name="正方形/長方形 51"/>
          <p:cNvSpPr/>
          <p:nvPr/>
        </p:nvSpPr>
        <p:spPr>
          <a:xfrm>
            <a:off x="6371952" y="5010764"/>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53" name="正方形/長方形 52"/>
          <p:cNvSpPr/>
          <p:nvPr/>
        </p:nvSpPr>
        <p:spPr>
          <a:xfrm>
            <a:off x="2771800" y="5300581"/>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54" name="正方形/長方形 53"/>
          <p:cNvSpPr/>
          <p:nvPr/>
        </p:nvSpPr>
        <p:spPr>
          <a:xfrm>
            <a:off x="3491880" y="5300581"/>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55" name="正方形/長方形 54"/>
          <p:cNvSpPr/>
          <p:nvPr/>
        </p:nvSpPr>
        <p:spPr>
          <a:xfrm>
            <a:off x="4211960" y="5299986"/>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56" name="正方形/長方形 55"/>
          <p:cNvSpPr/>
          <p:nvPr/>
        </p:nvSpPr>
        <p:spPr>
          <a:xfrm>
            <a:off x="4931792" y="5298796"/>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57" name="正方形/長方形 56"/>
          <p:cNvSpPr/>
          <p:nvPr/>
        </p:nvSpPr>
        <p:spPr>
          <a:xfrm>
            <a:off x="5651872" y="5298796"/>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58" name="正方形/長方形 57"/>
          <p:cNvSpPr/>
          <p:nvPr/>
        </p:nvSpPr>
        <p:spPr>
          <a:xfrm>
            <a:off x="6371952" y="5298796"/>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59" name="1 つの角を丸めた四角形 58"/>
          <p:cNvSpPr/>
          <p:nvPr/>
        </p:nvSpPr>
        <p:spPr>
          <a:xfrm>
            <a:off x="1835856" y="1844824"/>
            <a:ext cx="1440000" cy="288000"/>
          </a:xfrm>
          <a:prstGeom prst="snipRoundRect">
            <a:avLst/>
          </a:prstGeom>
          <a:solidFill>
            <a:schemeClr val="bg1"/>
          </a:solidFill>
          <a:ln w="254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26" tIns="45713" rIns="91426" bIns="45713" rtlCol="0" anchor="ctr"/>
          <a:lstStyle/>
          <a:p>
            <a:pPr algn="ctr"/>
            <a:r>
              <a:rPr lang="ja-JP" altLang="en-US" sz="1050" dirty="0" smtClean="0">
                <a:solidFill>
                  <a:schemeClr val="tx1"/>
                </a:solidFill>
                <a:latin typeface="HGPｺﾞｼｯｸM" pitchFamily="50" charset="-128"/>
                <a:ea typeface="HGPｺﾞｼｯｸM" pitchFamily="50" charset="-128"/>
              </a:rPr>
              <a:t>マトリクスウィンドウ</a:t>
            </a:r>
            <a:endParaRPr lang="ja-JP" altLang="en-US" sz="1050" dirty="0">
              <a:solidFill>
                <a:schemeClr val="tx1"/>
              </a:solidFill>
              <a:latin typeface="HGPｺﾞｼｯｸM" pitchFamily="50" charset="-128"/>
              <a:ea typeface="HGPｺﾞｼｯｸM" pitchFamily="50" charset="-128"/>
            </a:endParaRPr>
          </a:p>
        </p:txBody>
      </p:sp>
      <p:sp>
        <p:nvSpPr>
          <p:cNvPr id="60" name="正方形/長方形 59"/>
          <p:cNvSpPr/>
          <p:nvPr/>
        </p:nvSpPr>
        <p:spPr>
          <a:xfrm>
            <a:off x="1907704" y="2361529"/>
            <a:ext cx="5184248" cy="493754"/>
          </a:xfrm>
          <a:prstGeom prst="rect">
            <a:avLst/>
          </a:prstGeom>
          <a:solidFill>
            <a:schemeClr val="bg1"/>
          </a:solidFill>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61" name="正方形/長方形 60"/>
          <p:cNvSpPr/>
          <p:nvPr/>
        </p:nvSpPr>
        <p:spPr>
          <a:xfrm>
            <a:off x="2563692" y="2495266"/>
            <a:ext cx="1440000" cy="216000"/>
          </a:xfrm>
          <a:prstGeom prst="rect">
            <a:avLst/>
          </a:prstGeom>
          <a:solidFill>
            <a:schemeClr val="bg1"/>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l"/>
            <a:r>
              <a:rPr lang="ja-JP" altLang="en-US" sz="800" dirty="0" smtClean="0">
                <a:solidFill>
                  <a:schemeClr val="tx1"/>
                </a:solidFill>
                <a:latin typeface="Meiryo UI" pitchFamily="50" charset="-128"/>
                <a:ea typeface="Meiryo UI" pitchFamily="50" charset="-128"/>
                <a:cs typeface="Meiryo UI" pitchFamily="50" charset="-128"/>
              </a:rPr>
              <a:t>本社</a:t>
            </a:r>
            <a:endParaRPr lang="ja-JP" altLang="en-US" sz="800" dirty="0">
              <a:solidFill>
                <a:schemeClr val="tx1"/>
              </a:solidFill>
              <a:latin typeface="Meiryo UI" pitchFamily="50" charset="-128"/>
              <a:ea typeface="Meiryo UI" pitchFamily="50" charset="-128"/>
              <a:cs typeface="Meiryo UI" pitchFamily="50" charset="-128"/>
            </a:endParaRPr>
          </a:p>
        </p:txBody>
      </p:sp>
      <p:sp>
        <p:nvSpPr>
          <p:cNvPr id="62" name="正方形/長方形 61"/>
          <p:cNvSpPr/>
          <p:nvPr/>
        </p:nvSpPr>
        <p:spPr>
          <a:xfrm>
            <a:off x="3787246" y="2495290"/>
            <a:ext cx="216000" cy="216000"/>
          </a:xfrm>
          <a:prstGeom prst="rect">
            <a:avLst/>
          </a:prstGeom>
          <a:solidFill>
            <a:schemeClr val="bg1"/>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ctr"/>
            <a:r>
              <a:rPr lang="ja-JP" altLang="en-US" sz="800" dirty="0">
                <a:solidFill>
                  <a:schemeClr val="tx1"/>
                </a:solidFill>
                <a:latin typeface="Meiryo UI" pitchFamily="50" charset="-128"/>
                <a:ea typeface="Meiryo UI" pitchFamily="50" charset="-128"/>
                <a:cs typeface="Meiryo UI" pitchFamily="50" charset="-128"/>
              </a:rPr>
              <a:t>▼</a:t>
            </a:r>
          </a:p>
        </p:txBody>
      </p:sp>
      <p:sp>
        <p:nvSpPr>
          <p:cNvPr id="63" name="正方形/長方形 62"/>
          <p:cNvSpPr/>
          <p:nvPr/>
        </p:nvSpPr>
        <p:spPr>
          <a:xfrm>
            <a:off x="5292240" y="2495266"/>
            <a:ext cx="1440000" cy="216000"/>
          </a:xfrm>
          <a:prstGeom prst="rect">
            <a:avLst/>
          </a:prstGeom>
          <a:solidFill>
            <a:schemeClr val="bg1"/>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l"/>
            <a:endParaRPr lang="ja-JP" altLang="en-US" sz="800" dirty="0">
              <a:solidFill>
                <a:schemeClr val="tx1"/>
              </a:solidFill>
              <a:latin typeface="Meiryo UI" pitchFamily="50" charset="-128"/>
              <a:ea typeface="Meiryo UI" pitchFamily="50" charset="-128"/>
              <a:cs typeface="Meiryo UI" pitchFamily="50" charset="-128"/>
            </a:endParaRPr>
          </a:p>
        </p:txBody>
      </p:sp>
      <p:sp>
        <p:nvSpPr>
          <p:cNvPr id="64" name="正方形/長方形 63"/>
          <p:cNvSpPr/>
          <p:nvPr/>
        </p:nvSpPr>
        <p:spPr>
          <a:xfrm>
            <a:off x="4204204" y="2495266"/>
            <a:ext cx="1080000" cy="21600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r"/>
            <a:r>
              <a:rPr lang="ja-JP" altLang="en-US" sz="800" dirty="0" smtClean="0">
                <a:solidFill>
                  <a:schemeClr val="tx1"/>
                </a:solidFill>
                <a:latin typeface="HGPｺﾞｼｯｸM" pitchFamily="50" charset="-128"/>
                <a:ea typeface="HGPｺﾞｼｯｸM" pitchFamily="50" charset="-128"/>
              </a:rPr>
              <a:t>納品実績</a:t>
            </a:r>
            <a:endParaRPr lang="ja-JP" altLang="en-US" sz="800" dirty="0">
              <a:solidFill>
                <a:schemeClr val="tx1"/>
              </a:solidFill>
              <a:latin typeface="HGPｺﾞｼｯｸM" pitchFamily="50" charset="-128"/>
              <a:ea typeface="HGPｺﾞｼｯｸM" pitchFamily="50" charset="-128"/>
            </a:endParaRPr>
          </a:p>
        </p:txBody>
      </p:sp>
      <p:sp>
        <p:nvSpPr>
          <p:cNvPr id="65" name="角丸四角形 64"/>
          <p:cNvSpPr/>
          <p:nvPr/>
        </p:nvSpPr>
        <p:spPr>
          <a:xfrm>
            <a:off x="1923629" y="2939974"/>
            <a:ext cx="488131" cy="200962"/>
          </a:xfrm>
          <a:prstGeom prst="roundRect">
            <a:avLst/>
          </a:prstGeom>
          <a:gradFill flip="none" rotWithShape="1">
            <a:gsLst>
              <a:gs pos="19000">
                <a:schemeClr val="bg1">
                  <a:lumMod val="95000"/>
                  <a:alpha val="80000"/>
                </a:schemeClr>
              </a:gs>
              <a:gs pos="50000">
                <a:schemeClr val="accent1">
                  <a:tint val="44500"/>
                  <a:satMod val="160000"/>
                </a:schemeClr>
              </a:gs>
              <a:gs pos="100000">
                <a:schemeClr val="accent1">
                  <a:tint val="23500"/>
                  <a:satMod val="160000"/>
                </a:schemeClr>
              </a:gs>
            </a:gsLst>
            <a:lin ang="5400000" scaled="1"/>
            <a:tileRect/>
          </a:gradFill>
          <a:ln w="127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tIns="0" bIns="0" rtlCol="0" anchor="ctr"/>
          <a:lstStyle/>
          <a:p>
            <a:pPr algn="ctr"/>
            <a:r>
              <a:rPr lang="ja-JP" altLang="en-US" sz="800" dirty="0">
                <a:solidFill>
                  <a:schemeClr val="tx1"/>
                </a:solidFill>
                <a:latin typeface="HGPｺﾞｼｯｸM" pitchFamily="50" charset="-128"/>
                <a:ea typeface="HGPｺﾞｼｯｸM" pitchFamily="50" charset="-128"/>
              </a:rPr>
              <a:t>検索</a:t>
            </a:r>
            <a:endParaRPr kumimoji="1" lang="ja-JP" altLang="en-US" sz="800" dirty="0">
              <a:solidFill>
                <a:schemeClr val="tx1"/>
              </a:solidFill>
              <a:latin typeface="HGPｺﾞｼｯｸM" pitchFamily="50" charset="-128"/>
              <a:ea typeface="HGPｺﾞｼｯｸM" pitchFamily="50" charset="-128"/>
            </a:endParaRPr>
          </a:p>
        </p:txBody>
      </p:sp>
      <p:sp>
        <p:nvSpPr>
          <p:cNvPr id="66" name="角丸四角形 65"/>
          <p:cNvSpPr/>
          <p:nvPr/>
        </p:nvSpPr>
        <p:spPr>
          <a:xfrm>
            <a:off x="2571701" y="2927314"/>
            <a:ext cx="488131" cy="200962"/>
          </a:xfrm>
          <a:prstGeom prst="roundRect">
            <a:avLst/>
          </a:prstGeom>
          <a:gradFill flip="none" rotWithShape="1">
            <a:gsLst>
              <a:gs pos="19000">
                <a:schemeClr val="bg1">
                  <a:lumMod val="95000"/>
                  <a:alpha val="80000"/>
                </a:schemeClr>
              </a:gs>
              <a:gs pos="50000">
                <a:schemeClr val="accent1">
                  <a:tint val="44500"/>
                  <a:satMod val="160000"/>
                </a:schemeClr>
              </a:gs>
              <a:gs pos="100000">
                <a:schemeClr val="accent1">
                  <a:tint val="23500"/>
                  <a:satMod val="160000"/>
                </a:schemeClr>
              </a:gs>
            </a:gsLst>
            <a:lin ang="5400000" scaled="1"/>
            <a:tileRect/>
          </a:gradFill>
          <a:ln w="127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tIns="0" bIns="0" rtlCol="0" anchor="ctr"/>
          <a:lstStyle/>
          <a:p>
            <a:pPr algn="ctr"/>
            <a:r>
              <a:rPr kumimoji="1" lang="ja-JP" altLang="en-US" sz="800" dirty="0" smtClean="0">
                <a:solidFill>
                  <a:schemeClr val="tx1"/>
                </a:solidFill>
                <a:latin typeface="HGPｺﾞｼｯｸM" pitchFamily="50" charset="-128"/>
                <a:ea typeface="HGPｺﾞｼｯｸM" pitchFamily="50" charset="-128"/>
              </a:rPr>
              <a:t>保存</a:t>
            </a:r>
            <a:endParaRPr kumimoji="1" lang="ja-JP" altLang="en-US" sz="800" dirty="0">
              <a:solidFill>
                <a:schemeClr val="tx1"/>
              </a:solidFill>
              <a:latin typeface="HGPｺﾞｼｯｸM" pitchFamily="50" charset="-128"/>
              <a:ea typeface="HGPｺﾞｼｯｸM" pitchFamily="50" charset="-128"/>
            </a:endParaRPr>
          </a:p>
        </p:txBody>
      </p:sp>
      <p:pic>
        <p:nvPicPr>
          <p:cNvPr id="67" name="図 6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540400" y="2508758"/>
            <a:ext cx="209550" cy="209550"/>
          </a:xfrm>
          <a:prstGeom prst="rect">
            <a:avLst/>
          </a:prstGeom>
        </p:spPr>
      </p:pic>
      <p:sp>
        <p:nvSpPr>
          <p:cNvPr id="68" name="正方形/長方形 67"/>
          <p:cNvSpPr/>
          <p:nvPr/>
        </p:nvSpPr>
        <p:spPr>
          <a:xfrm>
            <a:off x="2267744" y="2276840"/>
            <a:ext cx="648072" cy="196832"/>
          </a:xfrm>
          <a:prstGeom prst="rect">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r>
              <a:rPr lang="ja-JP" altLang="en-US" sz="800" dirty="0" smtClean="0">
                <a:solidFill>
                  <a:schemeClr val="tx1"/>
                </a:solidFill>
                <a:latin typeface="HGPｺﾞｼｯｸM" pitchFamily="50" charset="-128"/>
                <a:ea typeface="HGPｺﾞｼｯｸM" pitchFamily="50" charset="-128"/>
              </a:rPr>
              <a:t>検索条件</a:t>
            </a:r>
            <a:endParaRPr lang="ja-JP" altLang="en-US" sz="800" dirty="0">
              <a:solidFill>
                <a:schemeClr val="tx1"/>
              </a:solidFill>
              <a:latin typeface="HGPｺﾞｼｯｸM" pitchFamily="50" charset="-128"/>
              <a:ea typeface="HGPｺﾞｼｯｸM" pitchFamily="50" charset="-128"/>
            </a:endParaRPr>
          </a:p>
        </p:txBody>
      </p:sp>
      <p:sp>
        <p:nvSpPr>
          <p:cNvPr id="69" name="角丸四角形 68"/>
          <p:cNvSpPr/>
          <p:nvPr/>
        </p:nvSpPr>
        <p:spPr>
          <a:xfrm>
            <a:off x="3219773" y="2924912"/>
            <a:ext cx="488131" cy="200962"/>
          </a:xfrm>
          <a:prstGeom prst="roundRect">
            <a:avLst/>
          </a:prstGeom>
          <a:gradFill flip="none" rotWithShape="1">
            <a:gsLst>
              <a:gs pos="19000">
                <a:schemeClr val="bg1">
                  <a:lumMod val="95000"/>
                  <a:alpha val="80000"/>
                </a:schemeClr>
              </a:gs>
              <a:gs pos="50000">
                <a:schemeClr val="accent1">
                  <a:tint val="44500"/>
                  <a:satMod val="160000"/>
                </a:schemeClr>
              </a:gs>
              <a:gs pos="100000">
                <a:schemeClr val="accent1">
                  <a:tint val="23500"/>
                  <a:satMod val="160000"/>
                </a:schemeClr>
              </a:gs>
            </a:gsLst>
            <a:lin ang="5400000" scaled="1"/>
            <a:tileRect/>
          </a:gradFill>
          <a:ln w="127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tIns="0" bIns="0" rtlCol="0" anchor="ctr"/>
          <a:lstStyle/>
          <a:p>
            <a:pPr algn="ctr"/>
            <a:r>
              <a:rPr lang="ja-JP" altLang="en-US" sz="800" dirty="0">
                <a:solidFill>
                  <a:schemeClr val="tx1"/>
                </a:solidFill>
                <a:latin typeface="HGPｺﾞｼｯｸM" pitchFamily="50" charset="-128"/>
                <a:ea typeface="HGPｺﾞｼｯｸM" pitchFamily="50" charset="-128"/>
              </a:rPr>
              <a:t>登録</a:t>
            </a:r>
            <a:endParaRPr kumimoji="1" lang="ja-JP" altLang="en-US" sz="800" dirty="0">
              <a:solidFill>
                <a:schemeClr val="tx1"/>
              </a:solidFill>
              <a:latin typeface="HGPｺﾞｼｯｸM" pitchFamily="50" charset="-128"/>
              <a:ea typeface="HGPｺﾞｼｯｸM" pitchFamily="50" charset="-128"/>
            </a:endParaRPr>
          </a:p>
        </p:txBody>
      </p:sp>
      <p:sp>
        <p:nvSpPr>
          <p:cNvPr id="70" name="角丸四角形 69"/>
          <p:cNvSpPr/>
          <p:nvPr/>
        </p:nvSpPr>
        <p:spPr>
          <a:xfrm>
            <a:off x="3851920" y="2924912"/>
            <a:ext cx="488131" cy="200962"/>
          </a:xfrm>
          <a:prstGeom prst="roundRect">
            <a:avLst/>
          </a:prstGeom>
          <a:gradFill flip="none" rotWithShape="1">
            <a:gsLst>
              <a:gs pos="19000">
                <a:schemeClr val="bg1">
                  <a:lumMod val="95000"/>
                  <a:alpha val="80000"/>
                </a:schemeClr>
              </a:gs>
              <a:gs pos="50000">
                <a:schemeClr val="accent1">
                  <a:tint val="44500"/>
                  <a:satMod val="160000"/>
                </a:schemeClr>
              </a:gs>
              <a:gs pos="100000">
                <a:schemeClr val="accent1">
                  <a:tint val="23500"/>
                  <a:satMod val="160000"/>
                </a:schemeClr>
              </a:gs>
            </a:gsLst>
            <a:lin ang="5400000" scaled="1"/>
            <a:tileRect/>
          </a:gradFill>
          <a:ln w="127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tIns="0" bIns="0" rtlCol="0" anchor="ctr"/>
          <a:lstStyle/>
          <a:p>
            <a:pPr algn="ctr"/>
            <a:r>
              <a:rPr kumimoji="1" lang="ja-JP" altLang="en-US" sz="600" dirty="0" smtClean="0">
                <a:solidFill>
                  <a:schemeClr val="tx1"/>
                </a:solidFill>
                <a:latin typeface="HGPｺﾞｼｯｸM" pitchFamily="50" charset="-128"/>
                <a:ea typeface="HGPｺﾞｼｯｸM" pitchFamily="50" charset="-128"/>
              </a:rPr>
              <a:t>プロセス</a:t>
            </a:r>
            <a:endParaRPr kumimoji="1" lang="ja-JP" altLang="en-US" sz="600" dirty="0">
              <a:solidFill>
                <a:schemeClr val="tx1"/>
              </a:solidFill>
              <a:latin typeface="HGPｺﾞｼｯｸM" pitchFamily="50" charset="-128"/>
              <a:ea typeface="HGPｺﾞｼｯｸM" pitchFamily="50" charset="-128"/>
            </a:endParaRPr>
          </a:p>
        </p:txBody>
      </p:sp>
      <p:sp>
        <p:nvSpPr>
          <p:cNvPr id="71" name="コンテンツ プレースホルダー 2"/>
          <p:cNvSpPr txBox="1">
            <a:spLocks/>
          </p:cNvSpPr>
          <p:nvPr/>
        </p:nvSpPr>
        <p:spPr>
          <a:xfrm>
            <a:off x="250129" y="1121152"/>
            <a:ext cx="8642351" cy="129973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ja-JP"/>
            </a:defPPr>
            <a:lvl1pPr marL="0" indent="0" algn="just" eaLnBrk="1" hangingPunct="1">
              <a:lnSpc>
                <a:spcPct val="120000"/>
              </a:lnSpc>
              <a:spcBef>
                <a:spcPts val="1200"/>
              </a:spcBef>
              <a:buNone/>
              <a:defRPr sz="1800" kern="0">
                <a:latin typeface="メイリオ" panose="020B0604030504040204" pitchFamily="50" charset="-128"/>
                <a:ea typeface="メイリオ" panose="020B0604030504040204" pitchFamily="50" charset="-128"/>
                <a:cs typeface="メイリオ" panose="020B0604030504040204" pitchFamily="50" charset="-128"/>
              </a:defRPr>
            </a:lvl1pPr>
            <a:lvl2pPr>
              <a:defRPr>
                <a:solidFill>
                  <a:schemeClr val="lt1"/>
                </a:solidFill>
                <a:latin typeface="+mn-lt"/>
                <a:ea typeface="+mn-ea"/>
              </a:defRPr>
            </a:lvl2pPr>
            <a:lvl3pPr>
              <a:defRPr>
                <a:solidFill>
                  <a:schemeClr val="lt1"/>
                </a:solidFill>
                <a:latin typeface="+mn-lt"/>
                <a:ea typeface="+mn-ea"/>
              </a:defRPr>
            </a:lvl3pPr>
            <a:lvl4pPr>
              <a:defRPr>
                <a:solidFill>
                  <a:schemeClr val="lt1"/>
                </a:solidFill>
                <a:latin typeface="+mn-lt"/>
                <a:ea typeface="+mn-ea"/>
              </a:defRPr>
            </a:lvl4pPr>
            <a:lvl5pPr>
              <a:defRPr>
                <a:solidFill>
                  <a:schemeClr val="lt1"/>
                </a:solidFill>
                <a:latin typeface="+mn-lt"/>
                <a:ea typeface="+mn-ea"/>
              </a:defRPr>
            </a:lvl5pPr>
            <a:lvl6pPr>
              <a:defRPr>
                <a:solidFill>
                  <a:schemeClr val="lt1"/>
                </a:solidFill>
                <a:latin typeface="+mn-lt"/>
                <a:ea typeface="+mn-ea"/>
              </a:defRPr>
            </a:lvl6pPr>
            <a:lvl7pPr>
              <a:defRPr>
                <a:solidFill>
                  <a:schemeClr val="lt1"/>
                </a:solidFill>
                <a:latin typeface="+mn-lt"/>
                <a:ea typeface="+mn-ea"/>
              </a:defRPr>
            </a:lvl7pPr>
            <a:lvl8pPr>
              <a:defRPr>
                <a:solidFill>
                  <a:schemeClr val="lt1"/>
                </a:solidFill>
                <a:latin typeface="+mn-lt"/>
                <a:ea typeface="+mn-ea"/>
              </a:defRPr>
            </a:lvl8pPr>
            <a:lvl9pPr>
              <a:defRPr>
                <a:solidFill>
                  <a:schemeClr val="lt1"/>
                </a:solidFill>
                <a:latin typeface="+mn-lt"/>
                <a:ea typeface="+mn-ea"/>
              </a:defRPr>
            </a:lvl9pPr>
          </a:lstStyle>
          <a:p>
            <a:r>
              <a:rPr lang="ja-JP" altLang="en-US" sz="1600" dirty="0">
                <a:solidFill>
                  <a:schemeClr val="tx1"/>
                </a:solidFill>
              </a:rPr>
              <a:t>　</a:t>
            </a:r>
            <a:r>
              <a:rPr lang="ja-JP" altLang="en-US" sz="1600" dirty="0" smtClean="0">
                <a:solidFill>
                  <a:schemeClr val="tx1"/>
                </a:solidFill>
              </a:rPr>
              <a:t>マトリクスウィンドウの</a:t>
            </a:r>
            <a:r>
              <a:rPr lang="en-US" altLang="ja-JP" sz="1600" dirty="0" smtClean="0">
                <a:solidFill>
                  <a:schemeClr val="tx1"/>
                </a:solidFill>
              </a:rPr>
              <a:t>”</a:t>
            </a:r>
            <a:r>
              <a:rPr lang="ja-JP" altLang="en-US" sz="1600" dirty="0" smtClean="0">
                <a:solidFill>
                  <a:schemeClr val="tx1"/>
                </a:solidFill>
              </a:rPr>
              <a:t>編集領域</a:t>
            </a:r>
            <a:r>
              <a:rPr lang="en-US" altLang="ja-JP" sz="1600" dirty="0" smtClean="0">
                <a:solidFill>
                  <a:schemeClr val="tx1"/>
                </a:solidFill>
              </a:rPr>
              <a:t>”</a:t>
            </a:r>
            <a:r>
              <a:rPr lang="ja-JP" altLang="en-US" sz="1600" dirty="0" smtClean="0">
                <a:solidFill>
                  <a:schemeClr val="tx1"/>
                </a:solidFill>
              </a:rPr>
              <a:t>は、</a:t>
            </a:r>
            <a:r>
              <a:rPr lang="en-US" altLang="ja-JP" sz="1600" dirty="0" smtClean="0">
                <a:solidFill>
                  <a:schemeClr val="tx1"/>
                </a:solidFill>
              </a:rPr>
              <a:t>tab</a:t>
            </a:r>
            <a:r>
              <a:rPr lang="ja-JP" altLang="en-US" sz="1600" dirty="0" smtClean="0">
                <a:solidFill>
                  <a:schemeClr val="tx1"/>
                </a:solidFill>
              </a:rPr>
              <a:t>キーでカーソルを横移動し、</a:t>
            </a:r>
            <a:r>
              <a:rPr lang="en-US" altLang="ja-JP" sz="1600" dirty="0" smtClean="0">
                <a:solidFill>
                  <a:schemeClr val="tx1"/>
                </a:solidFill>
              </a:rPr>
              <a:t>Enter</a:t>
            </a:r>
            <a:r>
              <a:rPr lang="ja-JP" altLang="en-US" sz="1600" dirty="0" smtClean="0">
                <a:solidFill>
                  <a:schemeClr val="tx1"/>
                </a:solidFill>
              </a:rPr>
              <a:t>キーでカーソルを縦移動させる事ができます。</a:t>
            </a:r>
            <a:endParaRPr lang="en-US" altLang="ja-JP" sz="1600" dirty="0">
              <a:solidFill>
                <a:schemeClr val="tx1"/>
              </a:solidFill>
            </a:endParaRPr>
          </a:p>
        </p:txBody>
      </p:sp>
      <p:sp>
        <p:nvSpPr>
          <p:cNvPr id="72" name="角丸四角形 71"/>
          <p:cNvSpPr/>
          <p:nvPr/>
        </p:nvSpPr>
        <p:spPr>
          <a:xfrm>
            <a:off x="2699792" y="3814298"/>
            <a:ext cx="864096" cy="386973"/>
          </a:xfrm>
          <a:prstGeom prst="roundRect">
            <a:avLst>
              <a:gd name="adj" fmla="val 2592"/>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3" name="右矢印 72"/>
          <p:cNvSpPr/>
          <p:nvPr/>
        </p:nvSpPr>
        <p:spPr>
          <a:xfrm>
            <a:off x="3563888" y="3612204"/>
            <a:ext cx="4104456" cy="790383"/>
          </a:xfrm>
          <a:prstGeom prst="rightArrow">
            <a:avLst/>
          </a:prstGeom>
          <a:solidFill>
            <a:srgbClr val="FFFF00">
              <a:alpha val="25000"/>
            </a:srgb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ja-JP" altLang="en-US"/>
          </a:p>
        </p:txBody>
      </p:sp>
      <p:sp>
        <p:nvSpPr>
          <p:cNvPr id="74" name="下矢印 73"/>
          <p:cNvSpPr/>
          <p:nvPr/>
        </p:nvSpPr>
        <p:spPr>
          <a:xfrm>
            <a:off x="2307218" y="4202170"/>
            <a:ext cx="1663494" cy="2049154"/>
          </a:xfrm>
          <a:prstGeom prst="downArrow">
            <a:avLst/>
          </a:prstGeom>
          <a:solidFill>
            <a:srgbClr val="FFFF00">
              <a:alpha val="25000"/>
            </a:srgb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ja-JP" altLang="en-US"/>
          </a:p>
        </p:txBody>
      </p:sp>
      <p:sp>
        <p:nvSpPr>
          <p:cNvPr id="75" name="角丸四角形吹き出し 74"/>
          <p:cNvSpPr/>
          <p:nvPr/>
        </p:nvSpPr>
        <p:spPr>
          <a:xfrm>
            <a:off x="7379600" y="2746220"/>
            <a:ext cx="1440160" cy="853484"/>
          </a:xfrm>
          <a:prstGeom prst="wedgeRoundRectCallout">
            <a:avLst>
              <a:gd name="adj1" fmla="val -40538"/>
              <a:gd name="adj2" fmla="val 84666"/>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3600" dirty="0" smtClean="0"/>
              <a:t>Tab</a:t>
            </a:r>
            <a:endParaRPr kumimoji="1" lang="ja-JP" altLang="en-US" sz="3600" dirty="0"/>
          </a:p>
        </p:txBody>
      </p:sp>
      <p:sp>
        <p:nvSpPr>
          <p:cNvPr id="76" name="角丸四角形吹き出し 75"/>
          <p:cNvSpPr/>
          <p:nvPr/>
        </p:nvSpPr>
        <p:spPr>
          <a:xfrm>
            <a:off x="647496" y="5555699"/>
            <a:ext cx="1440160" cy="853484"/>
          </a:xfrm>
          <a:prstGeom prst="wedgeRoundRectCallout">
            <a:avLst>
              <a:gd name="adj1" fmla="val 88637"/>
              <a:gd name="adj2" fmla="val -29121"/>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3600" dirty="0" smtClean="0"/>
              <a:t>Enter</a:t>
            </a:r>
            <a:endParaRPr kumimoji="1" lang="ja-JP" altLang="en-US" sz="3600" dirty="0"/>
          </a:p>
        </p:txBody>
      </p:sp>
    </p:spTree>
    <p:extLst>
      <p:ext uri="{BB962C8B-B14F-4D97-AF65-F5344CB8AC3E}">
        <p14:creationId xmlns:p14="http://schemas.microsoft.com/office/powerpoint/2010/main" val="119724906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altLang="ja-JP" dirty="0"/>
              <a:t>【</a:t>
            </a:r>
            <a:r>
              <a:rPr lang="ja-JP" altLang="en-US" dirty="0"/>
              <a:t>マトリクスウィンドウの設定</a:t>
            </a:r>
            <a:r>
              <a:rPr lang="en-US" altLang="ja-JP" dirty="0"/>
              <a:t>】</a:t>
            </a:r>
            <a:endParaRPr kumimoji="1" lang="ja-JP" altLang="en-US" dirty="0"/>
          </a:p>
        </p:txBody>
      </p:sp>
      <p:sp>
        <p:nvSpPr>
          <p:cNvPr id="16" name="コンテンツ プレースホルダー 2"/>
          <p:cNvSpPr txBox="1">
            <a:spLocks/>
          </p:cNvSpPr>
          <p:nvPr/>
        </p:nvSpPr>
        <p:spPr>
          <a:xfrm>
            <a:off x="250129" y="548681"/>
            <a:ext cx="8642351" cy="79208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ja-JP"/>
            </a:defPPr>
            <a:lvl1pPr marL="0" indent="0" algn="just" eaLnBrk="1" hangingPunct="1">
              <a:lnSpc>
                <a:spcPct val="120000"/>
              </a:lnSpc>
              <a:spcBef>
                <a:spcPts val="1200"/>
              </a:spcBef>
              <a:buNone/>
              <a:defRPr sz="1800" kern="0">
                <a:latin typeface="メイリオ" panose="020B0604030504040204" pitchFamily="50" charset="-128"/>
                <a:ea typeface="メイリオ" panose="020B0604030504040204" pitchFamily="50" charset="-128"/>
                <a:cs typeface="メイリオ" panose="020B0604030504040204" pitchFamily="50" charset="-128"/>
              </a:defRPr>
            </a:lvl1pPr>
            <a:lvl2pPr>
              <a:defRPr>
                <a:solidFill>
                  <a:schemeClr val="lt1"/>
                </a:solidFill>
                <a:latin typeface="+mn-lt"/>
                <a:ea typeface="+mn-ea"/>
              </a:defRPr>
            </a:lvl2pPr>
            <a:lvl3pPr>
              <a:defRPr>
                <a:solidFill>
                  <a:schemeClr val="lt1"/>
                </a:solidFill>
                <a:latin typeface="+mn-lt"/>
                <a:ea typeface="+mn-ea"/>
              </a:defRPr>
            </a:lvl3pPr>
            <a:lvl4pPr>
              <a:defRPr>
                <a:solidFill>
                  <a:schemeClr val="lt1"/>
                </a:solidFill>
                <a:latin typeface="+mn-lt"/>
                <a:ea typeface="+mn-ea"/>
              </a:defRPr>
            </a:lvl4pPr>
            <a:lvl5pPr>
              <a:defRPr>
                <a:solidFill>
                  <a:schemeClr val="lt1"/>
                </a:solidFill>
                <a:latin typeface="+mn-lt"/>
                <a:ea typeface="+mn-ea"/>
              </a:defRPr>
            </a:lvl5pPr>
            <a:lvl6pPr>
              <a:defRPr>
                <a:solidFill>
                  <a:schemeClr val="lt1"/>
                </a:solidFill>
                <a:latin typeface="+mn-lt"/>
                <a:ea typeface="+mn-ea"/>
              </a:defRPr>
            </a:lvl6pPr>
            <a:lvl7pPr>
              <a:defRPr>
                <a:solidFill>
                  <a:schemeClr val="lt1"/>
                </a:solidFill>
                <a:latin typeface="+mn-lt"/>
                <a:ea typeface="+mn-ea"/>
              </a:defRPr>
            </a:lvl7pPr>
            <a:lvl8pPr>
              <a:defRPr>
                <a:solidFill>
                  <a:schemeClr val="lt1"/>
                </a:solidFill>
                <a:latin typeface="+mn-lt"/>
                <a:ea typeface="+mn-ea"/>
              </a:defRPr>
            </a:lvl8pPr>
            <a:lvl9pPr>
              <a:defRPr>
                <a:solidFill>
                  <a:schemeClr val="lt1"/>
                </a:solidFill>
                <a:latin typeface="+mn-lt"/>
                <a:ea typeface="+mn-ea"/>
              </a:defRPr>
            </a:lvl9pPr>
          </a:lstStyle>
          <a:p>
            <a:r>
              <a:rPr lang="ja-JP" altLang="en-US" sz="1600" dirty="0" smtClean="0">
                <a:solidFill>
                  <a:schemeClr val="tx1"/>
                </a:solidFill>
              </a:rPr>
              <a:t>　マトリクスウィンドウはシステムクライアントでパラメータ設定により作成する事が</a:t>
            </a:r>
            <a:r>
              <a:rPr lang="ja-JP" altLang="en-US" sz="1600" dirty="0">
                <a:solidFill>
                  <a:schemeClr val="tx1"/>
                </a:solidFill>
              </a:rPr>
              <a:t>できます</a:t>
            </a:r>
            <a:r>
              <a:rPr lang="ja-JP" altLang="en-US" sz="1600" dirty="0" smtClean="0">
                <a:solidFill>
                  <a:schemeClr val="tx1"/>
                </a:solidFill>
              </a:rPr>
              <a:t>。</a:t>
            </a:r>
            <a:endParaRPr lang="en-US" altLang="ja-JP" sz="1600" dirty="0">
              <a:solidFill>
                <a:schemeClr val="tx1"/>
              </a:solidFill>
            </a:endParaRPr>
          </a:p>
        </p:txBody>
      </p:sp>
      <p:sp>
        <p:nvSpPr>
          <p:cNvPr id="26" name="コンテンツ プレースホルダー 2"/>
          <p:cNvSpPr txBox="1">
            <a:spLocks/>
          </p:cNvSpPr>
          <p:nvPr/>
        </p:nvSpPr>
        <p:spPr>
          <a:xfrm>
            <a:off x="251520" y="1772817"/>
            <a:ext cx="8642351" cy="50405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ja-JP"/>
            </a:defPPr>
            <a:lvl1pPr marL="0" indent="0" algn="just" eaLnBrk="1" hangingPunct="1">
              <a:lnSpc>
                <a:spcPct val="120000"/>
              </a:lnSpc>
              <a:spcBef>
                <a:spcPts val="1200"/>
              </a:spcBef>
              <a:buNone/>
              <a:defRPr sz="1800" kern="0">
                <a:latin typeface="メイリオ" panose="020B0604030504040204" pitchFamily="50" charset="-128"/>
                <a:ea typeface="メイリオ" panose="020B0604030504040204" pitchFamily="50" charset="-128"/>
                <a:cs typeface="メイリオ" panose="020B0604030504040204" pitchFamily="50" charset="-128"/>
              </a:defRPr>
            </a:lvl1pPr>
            <a:lvl2pPr>
              <a:defRPr>
                <a:solidFill>
                  <a:schemeClr val="lt1"/>
                </a:solidFill>
                <a:latin typeface="+mn-lt"/>
                <a:ea typeface="+mn-ea"/>
              </a:defRPr>
            </a:lvl2pPr>
            <a:lvl3pPr>
              <a:defRPr>
                <a:solidFill>
                  <a:schemeClr val="lt1"/>
                </a:solidFill>
                <a:latin typeface="+mn-lt"/>
                <a:ea typeface="+mn-ea"/>
              </a:defRPr>
            </a:lvl3pPr>
            <a:lvl4pPr>
              <a:defRPr>
                <a:solidFill>
                  <a:schemeClr val="lt1"/>
                </a:solidFill>
                <a:latin typeface="+mn-lt"/>
                <a:ea typeface="+mn-ea"/>
              </a:defRPr>
            </a:lvl4pPr>
            <a:lvl5pPr>
              <a:defRPr>
                <a:solidFill>
                  <a:schemeClr val="lt1"/>
                </a:solidFill>
                <a:latin typeface="+mn-lt"/>
                <a:ea typeface="+mn-ea"/>
              </a:defRPr>
            </a:lvl5pPr>
            <a:lvl6pPr>
              <a:defRPr>
                <a:solidFill>
                  <a:schemeClr val="lt1"/>
                </a:solidFill>
                <a:latin typeface="+mn-lt"/>
                <a:ea typeface="+mn-ea"/>
              </a:defRPr>
            </a:lvl6pPr>
            <a:lvl7pPr>
              <a:defRPr>
                <a:solidFill>
                  <a:schemeClr val="lt1"/>
                </a:solidFill>
                <a:latin typeface="+mn-lt"/>
                <a:ea typeface="+mn-ea"/>
              </a:defRPr>
            </a:lvl7pPr>
            <a:lvl8pPr>
              <a:defRPr>
                <a:solidFill>
                  <a:schemeClr val="lt1"/>
                </a:solidFill>
                <a:latin typeface="+mn-lt"/>
                <a:ea typeface="+mn-ea"/>
              </a:defRPr>
            </a:lvl8pPr>
            <a:lvl9pPr>
              <a:defRPr>
                <a:solidFill>
                  <a:schemeClr val="lt1"/>
                </a:solidFill>
                <a:latin typeface="+mn-lt"/>
                <a:ea typeface="+mn-ea"/>
              </a:defRPr>
            </a:lvl9pPr>
          </a:lstStyle>
          <a:p>
            <a:r>
              <a:rPr lang="ja-JP" altLang="en-US" sz="1600" dirty="0" smtClean="0">
                <a:solidFill>
                  <a:schemeClr val="tx1"/>
                </a:solidFill>
              </a:rPr>
              <a:t>マトリクスウィンドウを作成するためには次の準備が必要です。</a:t>
            </a:r>
            <a:endParaRPr lang="en-US" altLang="ja-JP" sz="1600" dirty="0" smtClean="0">
              <a:solidFill>
                <a:schemeClr val="tx1"/>
              </a:solidFill>
            </a:endParaRPr>
          </a:p>
        </p:txBody>
      </p:sp>
      <p:sp>
        <p:nvSpPr>
          <p:cNvPr id="27" name="角丸四角形 26"/>
          <p:cNvSpPr/>
          <p:nvPr/>
        </p:nvSpPr>
        <p:spPr bwMode="auto">
          <a:xfrm>
            <a:off x="251520" y="1196752"/>
            <a:ext cx="8641655" cy="576263"/>
          </a:xfrm>
          <a:prstGeom prst="roundRect">
            <a:avLst/>
          </a:prstGeom>
          <a:gradFill flip="none" rotWithShape="1">
            <a:gsLst>
              <a:gs pos="0">
                <a:schemeClr val="bg1">
                  <a:lumMod val="75000"/>
                </a:schemeClr>
              </a:gs>
              <a:gs pos="17999">
                <a:schemeClr val="bg1">
                  <a:lumMod val="85000"/>
                </a:schemeClr>
              </a:gs>
              <a:gs pos="36000">
                <a:schemeClr val="bg1"/>
              </a:gs>
              <a:gs pos="61000">
                <a:schemeClr val="bg1"/>
              </a:gs>
              <a:gs pos="82001">
                <a:schemeClr val="bg1">
                  <a:lumMod val="85000"/>
                </a:schemeClr>
              </a:gs>
              <a:gs pos="100000">
                <a:schemeClr val="bg1">
                  <a:lumMod val="75000"/>
                </a:schemeClr>
              </a:gs>
            </a:gsLst>
            <a:lin ang="5400000" scaled="0"/>
            <a:tileRect/>
          </a:gradFill>
          <a:ln w="15875" cap="flat" cmpd="sng" algn="ctr">
            <a:solidFill>
              <a:srgbClr val="C0C0C0"/>
            </a:solidFill>
            <a:prstDash val="solid"/>
            <a:round/>
            <a:headEnd type="none" w="med" len="med"/>
            <a:tailEnd type="none" w="med" len="med"/>
          </a:ln>
          <a:effectLst/>
        </p:spPr>
        <p:txBody>
          <a:bodyPr anchor="ctr"/>
          <a:lstStyle/>
          <a:p>
            <a:pPr indent="536575" algn="l">
              <a:defRPr/>
            </a:pPr>
            <a:r>
              <a:rPr lang="ja-JP" altLang="en-US" sz="1800" b="1" dirty="0" smtClean="0">
                <a:solidFill>
                  <a:schemeClr val="tx2">
                    <a:lumMod val="75000"/>
                  </a:schemeClr>
                </a:solidFill>
                <a:latin typeface="メイリオ" panose="020B0604030504040204" pitchFamily="50" charset="-128"/>
                <a:ea typeface="メイリオ" panose="020B0604030504040204" pitchFamily="50" charset="-128"/>
                <a:cs typeface="メイリオ" panose="020B0604030504040204" pitchFamily="50" charset="-128"/>
              </a:rPr>
              <a:t>事前準備</a:t>
            </a:r>
            <a:endParaRPr lang="ja-JP" altLang="en-US" sz="1800" b="1" dirty="0">
              <a:solidFill>
                <a:schemeClr val="tx2">
                  <a:lumMod val="75000"/>
                </a:schemeClr>
              </a:solidFill>
              <a:latin typeface="メイリオ" panose="020B0604030504040204" pitchFamily="50" charset="-128"/>
              <a:ea typeface="メイリオ" panose="020B0604030504040204" pitchFamily="50" charset="-128"/>
              <a:cs typeface="メイリオ" panose="020B0604030504040204" pitchFamily="50" charset="-128"/>
            </a:endParaRPr>
          </a:p>
        </p:txBody>
      </p:sp>
      <p:pic>
        <p:nvPicPr>
          <p:cNvPr id="28" name="図 27"/>
          <p:cNvPicPr>
            <a:picLocks noChangeAspect="1"/>
          </p:cNvPicPr>
          <p:nvPr/>
        </p:nvPicPr>
        <p:blipFill rotWithShape="1">
          <a:blip r:embed="rId2">
            <a:extLst>
              <a:ext uri="{28A0092B-C50C-407E-A947-70E740481C1C}">
                <a14:useLocalDpi xmlns:a14="http://schemas.microsoft.com/office/drawing/2010/main" val="0"/>
              </a:ext>
            </a:extLst>
          </a:blip>
          <a:srcRect l="17662" r="22278" b="29046"/>
          <a:stretch/>
        </p:blipFill>
        <p:spPr>
          <a:xfrm>
            <a:off x="322569" y="1241786"/>
            <a:ext cx="433195" cy="479334"/>
          </a:xfrm>
          <a:prstGeom prst="rect">
            <a:avLst/>
          </a:prstGeom>
        </p:spPr>
      </p:pic>
      <p:sp>
        <p:nvSpPr>
          <p:cNvPr id="30" name="コンテンツ プレースホルダー 2"/>
          <p:cNvSpPr txBox="1">
            <a:spLocks/>
          </p:cNvSpPr>
          <p:nvPr/>
        </p:nvSpPr>
        <p:spPr>
          <a:xfrm>
            <a:off x="251520" y="2636912"/>
            <a:ext cx="8642351" cy="194421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ja-JP"/>
            </a:defPPr>
            <a:lvl1pPr marL="0" indent="0" algn="just" eaLnBrk="1" hangingPunct="1">
              <a:lnSpc>
                <a:spcPct val="120000"/>
              </a:lnSpc>
              <a:spcBef>
                <a:spcPts val="1200"/>
              </a:spcBef>
              <a:buNone/>
              <a:defRPr sz="1800" kern="0">
                <a:latin typeface="メイリオ" panose="020B0604030504040204" pitchFamily="50" charset="-128"/>
                <a:ea typeface="メイリオ" panose="020B0604030504040204" pitchFamily="50" charset="-128"/>
                <a:cs typeface="メイリオ" panose="020B0604030504040204" pitchFamily="50" charset="-128"/>
              </a:defRPr>
            </a:lvl1pPr>
            <a:lvl2pPr>
              <a:defRPr>
                <a:solidFill>
                  <a:schemeClr val="lt1"/>
                </a:solidFill>
                <a:latin typeface="+mn-lt"/>
                <a:ea typeface="+mn-ea"/>
              </a:defRPr>
            </a:lvl2pPr>
            <a:lvl3pPr>
              <a:defRPr>
                <a:solidFill>
                  <a:schemeClr val="lt1"/>
                </a:solidFill>
                <a:latin typeface="+mn-lt"/>
                <a:ea typeface="+mn-ea"/>
              </a:defRPr>
            </a:lvl3pPr>
            <a:lvl4pPr>
              <a:defRPr>
                <a:solidFill>
                  <a:schemeClr val="lt1"/>
                </a:solidFill>
                <a:latin typeface="+mn-lt"/>
                <a:ea typeface="+mn-ea"/>
              </a:defRPr>
            </a:lvl4pPr>
            <a:lvl5pPr>
              <a:defRPr>
                <a:solidFill>
                  <a:schemeClr val="lt1"/>
                </a:solidFill>
                <a:latin typeface="+mn-lt"/>
                <a:ea typeface="+mn-ea"/>
              </a:defRPr>
            </a:lvl5pPr>
            <a:lvl6pPr>
              <a:defRPr>
                <a:solidFill>
                  <a:schemeClr val="lt1"/>
                </a:solidFill>
                <a:latin typeface="+mn-lt"/>
                <a:ea typeface="+mn-ea"/>
              </a:defRPr>
            </a:lvl6pPr>
            <a:lvl7pPr>
              <a:defRPr>
                <a:solidFill>
                  <a:schemeClr val="lt1"/>
                </a:solidFill>
                <a:latin typeface="+mn-lt"/>
                <a:ea typeface="+mn-ea"/>
              </a:defRPr>
            </a:lvl7pPr>
            <a:lvl8pPr>
              <a:defRPr>
                <a:solidFill>
                  <a:schemeClr val="lt1"/>
                </a:solidFill>
                <a:latin typeface="+mn-lt"/>
                <a:ea typeface="+mn-ea"/>
              </a:defRPr>
            </a:lvl8pPr>
            <a:lvl9pPr>
              <a:defRPr>
                <a:solidFill>
                  <a:schemeClr val="lt1"/>
                </a:solidFill>
                <a:latin typeface="+mn-lt"/>
                <a:ea typeface="+mn-ea"/>
              </a:defRPr>
            </a:lvl9pPr>
          </a:lstStyle>
          <a:p>
            <a:pPr marL="285750" indent="-285750">
              <a:buFont typeface="Arial" panose="020B0604020202020204" pitchFamily="34" charset="0"/>
              <a:buChar char="•"/>
            </a:pPr>
            <a:r>
              <a:rPr lang="ja-JP" altLang="en-US" sz="1400" dirty="0" smtClean="0">
                <a:solidFill>
                  <a:schemeClr val="tx1"/>
                </a:solidFill>
              </a:rPr>
              <a:t>マトリクスウィンドウ</a:t>
            </a:r>
            <a:r>
              <a:rPr lang="ja-JP" altLang="en-US" sz="1400" dirty="0">
                <a:solidFill>
                  <a:schemeClr val="tx1"/>
                </a:solidFill>
              </a:rPr>
              <a:t>を作成するためには</a:t>
            </a:r>
            <a:r>
              <a:rPr lang="ja-JP" altLang="en-US" sz="1400" dirty="0" smtClean="0">
                <a:solidFill>
                  <a:schemeClr val="tx1"/>
                </a:solidFill>
              </a:rPr>
              <a:t>、マトリクスウィンドウのもととなるウィンドウをあらかじめ作成しておく必要</a:t>
            </a:r>
            <a:r>
              <a:rPr lang="ja-JP" altLang="en-US" sz="1400" dirty="0">
                <a:solidFill>
                  <a:schemeClr val="tx1"/>
                </a:solidFill>
              </a:rPr>
              <a:t>があります</a:t>
            </a:r>
            <a:r>
              <a:rPr lang="ja-JP" altLang="en-US" sz="1400" dirty="0" smtClean="0">
                <a:solidFill>
                  <a:schemeClr val="tx1"/>
                </a:solidFill>
              </a:rPr>
              <a:t>。</a:t>
            </a:r>
            <a:endParaRPr lang="en-US" altLang="ja-JP" sz="1400" dirty="0" smtClean="0">
              <a:solidFill>
                <a:schemeClr val="tx1"/>
              </a:solidFill>
            </a:endParaRPr>
          </a:p>
          <a:p>
            <a:pPr marL="285750" indent="-285750">
              <a:buFont typeface="Arial" panose="020B0604020202020204" pitchFamily="34" charset="0"/>
              <a:buChar char="•"/>
            </a:pPr>
            <a:r>
              <a:rPr lang="ja-JP" altLang="en-US" sz="1400" dirty="0" smtClean="0">
                <a:solidFill>
                  <a:schemeClr val="tx1"/>
                </a:solidFill>
              </a:rPr>
              <a:t>マトリクスウィンドウを作成するもととなるタブに対応するテーブルには、</a:t>
            </a:r>
            <a:r>
              <a:rPr lang="en-US" altLang="ja-JP" sz="1400" dirty="0" smtClean="0">
                <a:solidFill>
                  <a:schemeClr val="tx1"/>
                </a:solidFill>
              </a:rPr>
              <a:t>”</a:t>
            </a:r>
            <a:r>
              <a:rPr lang="ja-JP" altLang="en-US" sz="1400" dirty="0" smtClean="0">
                <a:solidFill>
                  <a:schemeClr val="tx1"/>
                </a:solidFill>
              </a:rPr>
              <a:t>テーブル名</a:t>
            </a:r>
            <a:r>
              <a:rPr lang="en-US" altLang="ja-JP" sz="1400" dirty="0" smtClean="0">
                <a:solidFill>
                  <a:schemeClr val="tx1"/>
                </a:solidFill>
              </a:rPr>
              <a:t>+_ID”</a:t>
            </a:r>
            <a:r>
              <a:rPr lang="ja-JP" altLang="en-US" sz="1400" dirty="0" smtClean="0">
                <a:solidFill>
                  <a:schemeClr val="tx1"/>
                </a:solidFill>
              </a:rPr>
              <a:t>のカラムが必要です。そして、その</a:t>
            </a:r>
            <a:r>
              <a:rPr lang="en-US" altLang="ja-JP" sz="1400" dirty="0" smtClean="0">
                <a:solidFill>
                  <a:schemeClr val="tx1"/>
                </a:solidFill>
              </a:rPr>
              <a:t>”</a:t>
            </a:r>
            <a:r>
              <a:rPr lang="ja-JP" altLang="en-US" sz="1400" dirty="0" smtClean="0">
                <a:solidFill>
                  <a:schemeClr val="tx1"/>
                </a:solidFill>
              </a:rPr>
              <a:t>テーブル名</a:t>
            </a:r>
            <a:r>
              <a:rPr lang="en-US" altLang="ja-JP" sz="1400" dirty="0" smtClean="0">
                <a:solidFill>
                  <a:schemeClr val="tx1"/>
                </a:solidFill>
              </a:rPr>
              <a:t>+_ID”</a:t>
            </a:r>
            <a:r>
              <a:rPr lang="ja-JP" altLang="en-US" sz="1400" dirty="0" smtClean="0">
                <a:solidFill>
                  <a:schemeClr val="tx1"/>
                </a:solidFill>
              </a:rPr>
              <a:t>のカラムのリファレンス</a:t>
            </a:r>
            <a:r>
              <a:rPr lang="en-US" altLang="ja-JP" sz="1400" dirty="0" smtClean="0">
                <a:solidFill>
                  <a:schemeClr val="tx1"/>
                </a:solidFill>
              </a:rPr>
              <a:t>(Display</a:t>
            </a:r>
            <a:r>
              <a:rPr lang="ja-JP" altLang="en-US" sz="1400" dirty="0">
                <a:solidFill>
                  <a:schemeClr val="tx1"/>
                </a:solidFill>
              </a:rPr>
              <a:t> </a:t>
            </a:r>
            <a:r>
              <a:rPr lang="ja-JP" altLang="en-US" sz="1400" dirty="0" smtClean="0">
                <a:solidFill>
                  <a:schemeClr val="tx1"/>
                </a:solidFill>
              </a:rPr>
              <a:t>タイプ</a:t>
            </a:r>
            <a:r>
              <a:rPr lang="en-US" altLang="ja-JP" sz="1400" dirty="0" smtClean="0">
                <a:solidFill>
                  <a:schemeClr val="tx1"/>
                </a:solidFill>
              </a:rPr>
              <a:t>)</a:t>
            </a:r>
            <a:r>
              <a:rPr lang="ja-JP" altLang="en-US" sz="1400" dirty="0" smtClean="0">
                <a:solidFill>
                  <a:schemeClr val="tx1"/>
                </a:solidFill>
              </a:rPr>
              <a:t>は</a:t>
            </a:r>
            <a:r>
              <a:rPr lang="en-US" altLang="ja-JP" sz="1400" dirty="0" smtClean="0">
                <a:solidFill>
                  <a:schemeClr val="tx1"/>
                </a:solidFill>
              </a:rPr>
              <a:t>”ID”</a:t>
            </a:r>
            <a:r>
              <a:rPr lang="ja-JP" altLang="en-US" sz="1400" dirty="0" smtClean="0">
                <a:solidFill>
                  <a:schemeClr val="tx1"/>
                </a:solidFill>
              </a:rPr>
              <a:t>にする必要があります。</a:t>
            </a:r>
            <a:endParaRPr lang="en-US" altLang="ja-JP" sz="1400" dirty="0" smtClean="0">
              <a:solidFill>
                <a:schemeClr val="tx1"/>
              </a:solidFill>
            </a:endParaRPr>
          </a:p>
        </p:txBody>
      </p:sp>
      <p:sp>
        <p:nvSpPr>
          <p:cNvPr id="31" name="正方形/長方形 30"/>
          <p:cNvSpPr/>
          <p:nvPr/>
        </p:nvSpPr>
        <p:spPr>
          <a:xfrm>
            <a:off x="251520" y="2276871"/>
            <a:ext cx="8640000" cy="360000"/>
          </a:xfrm>
          <a:prstGeom prst="rect">
            <a:avLst/>
          </a:prstGeom>
          <a:solidFill>
            <a:schemeClr val="accent1">
              <a:lumMod val="20000"/>
              <a:lumOff val="8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Ins="0" rtlCol="0" anchor="b"/>
          <a:lstStyle/>
          <a:p>
            <a:pPr algn="l"/>
            <a:r>
              <a:rPr lang="ja-JP" altLang="en-US" sz="1600" b="1"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ウィンドウの作成</a:t>
            </a:r>
            <a:endParaRPr lang="en-US" altLang="ja-JP" sz="1600" b="1"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p:txBody>
      </p:sp>
    </p:spTree>
    <p:extLst>
      <p:ext uri="{BB962C8B-B14F-4D97-AF65-F5344CB8AC3E}">
        <p14:creationId xmlns:p14="http://schemas.microsoft.com/office/powerpoint/2010/main" val="308698609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altLang="ja-JP" dirty="0"/>
              <a:t>【</a:t>
            </a:r>
            <a:r>
              <a:rPr lang="ja-JP" altLang="en-US" dirty="0"/>
              <a:t>マトリクスウィンドウの設定</a:t>
            </a:r>
            <a:r>
              <a:rPr lang="en-US" altLang="ja-JP" dirty="0"/>
              <a:t>】</a:t>
            </a:r>
            <a:endParaRPr kumimoji="1" lang="ja-JP" altLang="en-US" dirty="0"/>
          </a:p>
        </p:txBody>
      </p:sp>
      <p:sp>
        <p:nvSpPr>
          <p:cNvPr id="4" name="正方形/長方形 3"/>
          <p:cNvSpPr/>
          <p:nvPr/>
        </p:nvSpPr>
        <p:spPr>
          <a:xfrm>
            <a:off x="251520" y="548680"/>
            <a:ext cx="8640000" cy="360000"/>
          </a:xfrm>
          <a:prstGeom prst="rect">
            <a:avLst/>
          </a:prstGeom>
          <a:solidFill>
            <a:schemeClr val="accent1">
              <a:lumMod val="20000"/>
              <a:lumOff val="8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Ins="0" rtlCol="0" anchor="b"/>
          <a:lstStyle/>
          <a:p>
            <a:pPr algn="l"/>
            <a:r>
              <a:rPr lang="ja-JP" altLang="en-US" sz="1600" b="1"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ユニーク制約の定義</a:t>
            </a:r>
            <a:endParaRPr lang="en-US" altLang="ja-JP" sz="1600" b="1"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5" name="コンテンツ プレースホルダー 2"/>
          <p:cNvSpPr txBox="1">
            <a:spLocks/>
          </p:cNvSpPr>
          <p:nvPr/>
        </p:nvSpPr>
        <p:spPr>
          <a:xfrm>
            <a:off x="251520" y="908680"/>
            <a:ext cx="8642351" cy="295236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ja-JP"/>
            </a:defPPr>
            <a:lvl1pPr marL="0" indent="0" algn="just" eaLnBrk="1" hangingPunct="1">
              <a:lnSpc>
                <a:spcPct val="120000"/>
              </a:lnSpc>
              <a:spcBef>
                <a:spcPts val="1200"/>
              </a:spcBef>
              <a:buNone/>
              <a:defRPr sz="1800" kern="0">
                <a:latin typeface="メイリオ" panose="020B0604030504040204" pitchFamily="50" charset="-128"/>
                <a:ea typeface="メイリオ" panose="020B0604030504040204" pitchFamily="50" charset="-128"/>
                <a:cs typeface="メイリオ" panose="020B0604030504040204" pitchFamily="50" charset="-128"/>
              </a:defRPr>
            </a:lvl1pPr>
            <a:lvl2pPr>
              <a:defRPr>
                <a:solidFill>
                  <a:schemeClr val="lt1"/>
                </a:solidFill>
                <a:latin typeface="+mn-lt"/>
                <a:ea typeface="+mn-ea"/>
              </a:defRPr>
            </a:lvl2pPr>
            <a:lvl3pPr>
              <a:defRPr>
                <a:solidFill>
                  <a:schemeClr val="lt1"/>
                </a:solidFill>
                <a:latin typeface="+mn-lt"/>
                <a:ea typeface="+mn-ea"/>
              </a:defRPr>
            </a:lvl3pPr>
            <a:lvl4pPr>
              <a:defRPr>
                <a:solidFill>
                  <a:schemeClr val="lt1"/>
                </a:solidFill>
                <a:latin typeface="+mn-lt"/>
                <a:ea typeface="+mn-ea"/>
              </a:defRPr>
            </a:lvl4pPr>
            <a:lvl5pPr>
              <a:defRPr>
                <a:solidFill>
                  <a:schemeClr val="lt1"/>
                </a:solidFill>
                <a:latin typeface="+mn-lt"/>
                <a:ea typeface="+mn-ea"/>
              </a:defRPr>
            </a:lvl5pPr>
            <a:lvl6pPr>
              <a:defRPr>
                <a:solidFill>
                  <a:schemeClr val="lt1"/>
                </a:solidFill>
                <a:latin typeface="+mn-lt"/>
                <a:ea typeface="+mn-ea"/>
              </a:defRPr>
            </a:lvl6pPr>
            <a:lvl7pPr>
              <a:defRPr>
                <a:solidFill>
                  <a:schemeClr val="lt1"/>
                </a:solidFill>
                <a:latin typeface="+mn-lt"/>
                <a:ea typeface="+mn-ea"/>
              </a:defRPr>
            </a:lvl7pPr>
            <a:lvl8pPr>
              <a:defRPr>
                <a:solidFill>
                  <a:schemeClr val="lt1"/>
                </a:solidFill>
                <a:latin typeface="+mn-lt"/>
                <a:ea typeface="+mn-ea"/>
              </a:defRPr>
            </a:lvl8pPr>
            <a:lvl9pPr>
              <a:defRPr>
                <a:solidFill>
                  <a:schemeClr val="lt1"/>
                </a:solidFill>
                <a:latin typeface="+mn-lt"/>
                <a:ea typeface="+mn-ea"/>
              </a:defRPr>
            </a:lvl9pPr>
          </a:lstStyle>
          <a:p>
            <a:pPr marL="285750" indent="-285750">
              <a:buFont typeface="Arial" panose="020B0604020202020204" pitchFamily="34" charset="0"/>
              <a:buChar char="•"/>
            </a:pPr>
            <a:r>
              <a:rPr lang="ja-JP" altLang="en-US" sz="1400" dirty="0" smtClean="0">
                <a:solidFill>
                  <a:schemeClr val="tx1"/>
                </a:solidFill>
              </a:rPr>
              <a:t>マトリクスウィンドウで編集するデータが格納されているテーブルには、適切にユニーク制約が定義されている必要があります。マトリクスウィンドウの設定が画面では、適切</a:t>
            </a:r>
            <a:r>
              <a:rPr lang="ja-JP" altLang="en-US" sz="1400" dirty="0">
                <a:solidFill>
                  <a:schemeClr val="tx1"/>
                </a:solidFill>
              </a:rPr>
              <a:t>な</a:t>
            </a:r>
            <a:r>
              <a:rPr lang="ja-JP" altLang="en-US" sz="1400" dirty="0" smtClean="0">
                <a:solidFill>
                  <a:schemeClr val="tx1"/>
                </a:solidFill>
              </a:rPr>
              <a:t>ユニーク制約が設定されているかどうかチェックしています。</a:t>
            </a:r>
            <a:endParaRPr lang="en-US" altLang="ja-JP" sz="1400" dirty="0" smtClean="0">
              <a:solidFill>
                <a:schemeClr val="tx1"/>
              </a:solidFill>
            </a:endParaRPr>
          </a:p>
          <a:p>
            <a:pPr marL="285750" indent="-285750">
              <a:buFont typeface="Arial" panose="020B0604020202020204" pitchFamily="34" charset="0"/>
              <a:buChar char="•"/>
            </a:pPr>
            <a:r>
              <a:rPr lang="ja-JP" altLang="en-US" sz="1400" dirty="0" smtClean="0">
                <a:solidFill>
                  <a:schemeClr val="tx1"/>
                </a:solidFill>
              </a:rPr>
              <a:t>すくなくとも、</a:t>
            </a:r>
            <a:r>
              <a:rPr lang="ja-JP" altLang="en-US" sz="1400" b="1" u="sng" dirty="0" smtClean="0">
                <a:solidFill>
                  <a:schemeClr val="tx1"/>
                </a:solidFill>
              </a:rPr>
              <a:t>縦軸となる項目</a:t>
            </a:r>
            <a:r>
              <a:rPr lang="ja-JP" altLang="en-US" sz="1400" dirty="0" smtClean="0">
                <a:solidFill>
                  <a:schemeClr val="tx1"/>
                </a:solidFill>
              </a:rPr>
              <a:t>、</a:t>
            </a:r>
            <a:r>
              <a:rPr lang="ja-JP" altLang="en-US" sz="1400" b="1" u="sng" dirty="0" smtClean="0">
                <a:solidFill>
                  <a:schemeClr val="tx1"/>
                </a:solidFill>
              </a:rPr>
              <a:t>横軸となる項目</a:t>
            </a:r>
            <a:r>
              <a:rPr lang="ja-JP" altLang="en-US" sz="1400" dirty="0" smtClean="0">
                <a:solidFill>
                  <a:schemeClr val="tx1"/>
                </a:solidFill>
              </a:rPr>
              <a:t>、</a:t>
            </a:r>
            <a:r>
              <a:rPr lang="ja-JP" altLang="en-US" sz="1400" b="1" u="sng" dirty="0" smtClean="0">
                <a:solidFill>
                  <a:schemeClr val="tx1"/>
                </a:solidFill>
              </a:rPr>
              <a:t>検索フィールドで必須入力とする項目</a:t>
            </a:r>
            <a:r>
              <a:rPr lang="ja-JP" altLang="en-US" sz="1400" dirty="0" smtClean="0">
                <a:solidFill>
                  <a:schemeClr val="tx1"/>
                </a:solidFill>
              </a:rPr>
              <a:t>に対しては複合ユニーク制約</a:t>
            </a:r>
            <a:r>
              <a:rPr lang="en-US" altLang="ja-JP" sz="1400" dirty="0" smtClean="0">
                <a:solidFill>
                  <a:schemeClr val="tx1"/>
                </a:solidFill>
              </a:rPr>
              <a:t>(</a:t>
            </a:r>
            <a:r>
              <a:rPr lang="ja-JP" altLang="en-US" sz="1400" dirty="0" smtClean="0">
                <a:solidFill>
                  <a:schemeClr val="tx1"/>
                </a:solidFill>
              </a:rPr>
              <a:t>以下、ユニークインデックス</a:t>
            </a:r>
            <a:r>
              <a:rPr lang="en-US" altLang="ja-JP" sz="1400" dirty="0" smtClean="0">
                <a:solidFill>
                  <a:schemeClr val="tx1"/>
                </a:solidFill>
              </a:rPr>
              <a:t>)</a:t>
            </a:r>
            <a:r>
              <a:rPr lang="ja-JP" altLang="en-US" sz="1400" dirty="0" smtClean="0">
                <a:solidFill>
                  <a:schemeClr val="tx1"/>
                </a:solidFill>
              </a:rPr>
              <a:t>を設定する必要があります。</a:t>
            </a:r>
            <a:endParaRPr lang="en-US" altLang="ja-JP" sz="1400" dirty="0" smtClean="0">
              <a:solidFill>
                <a:schemeClr val="tx1"/>
              </a:solidFill>
            </a:endParaRPr>
          </a:p>
          <a:p>
            <a:pPr marL="285750" indent="-285750">
              <a:buFont typeface="Arial" panose="020B0604020202020204" pitchFamily="34" charset="0"/>
              <a:buChar char="•"/>
            </a:pPr>
            <a:r>
              <a:rPr lang="ja-JP" altLang="en-US" sz="1400" dirty="0" smtClean="0">
                <a:solidFill>
                  <a:schemeClr val="tx1"/>
                </a:solidFill>
              </a:rPr>
              <a:t>適切なユニークインデックスが設定されていないとマトリクスウィンドウは正しく動作しませんので注意して下さい。マトリクスウィンドウの設定時にエラーが表示されなかったからといって、制約が正しく設定されている事を保証しているわけではありません。マトリクスウィンドウを正しく使用したい場合は、</a:t>
            </a:r>
            <a:r>
              <a:rPr lang="ja-JP" altLang="en-US" sz="1400" b="1" u="sng" dirty="0">
                <a:solidFill>
                  <a:schemeClr val="tx1"/>
                </a:solidFill>
              </a:rPr>
              <a:t>縦軸となる項目</a:t>
            </a:r>
            <a:r>
              <a:rPr lang="ja-JP" altLang="en-US" sz="1400" dirty="0">
                <a:solidFill>
                  <a:schemeClr val="tx1"/>
                </a:solidFill>
              </a:rPr>
              <a:t>、</a:t>
            </a:r>
            <a:r>
              <a:rPr lang="ja-JP" altLang="en-US" sz="1400" b="1" u="sng" dirty="0">
                <a:solidFill>
                  <a:schemeClr val="tx1"/>
                </a:solidFill>
              </a:rPr>
              <a:t>横軸となる項目</a:t>
            </a:r>
            <a:r>
              <a:rPr lang="ja-JP" altLang="en-US" sz="1400" dirty="0">
                <a:solidFill>
                  <a:schemeClr val="tx1"/>
                </a:solidFill>
              </a:rPr>
              <a:t>、</a:t>
            </a:r>
            <a:r>
              <a:rPr lang="ja-JP" altLang="en-US" sz="1400" b="1" u="sng" dirty="0">
                <a:solidFill>
                  <a:schemeClr val="tx1"/>
                </a:solidFill>
              </a:rPr>
              <a:t>検索フィールドで必須入力とする</a:t>
            </a:r>
            <a:r>
              <a:rPr lang="ja-JP" altLang="en-US" sz="1400" b="1" u="sng" dirty="0" smtClean="0">
                <a:solidFill>
                  <a:schemeClr val="tx1"/>
                </a:solidFill>
              </a:rPr>
              <a:t>項目</a:t>
            </a:r>
            <a:r>
              <a:rPr lang="ja-JP" altLang="en-US" sz="1400" b="1" dirty="0" smtClean="0">
                <a:solidFill>
                  <a:srgbClr val="FF0000"/>
                </a:solidFill>
              </a:rPr>
              <a:t>だけ</a:t>
            </a:r>
            <a:r>
              <a:rPr lang="ja-JP" altLang="en-US" sz="1400" dirty="0" smtClean="0">
                <a:solidFill>
                  <a:schemeClr val="tx1"/>
                </a:solidFill>
              </a:rPr>
              <a:t>のユニークインデックスを作成する事を推奨します。</a:t>
            </a:r>
            <a:endParaRPr lang="en-US" altLang="ja-JP" sz="1400" dirty="0" smtClean="0">
              <a:solidFill>
                <a:schemeClr val="tx1"/>
              </a:solidFill>
            </a:endParaRPr>
          </a:p>
        </p:txBody>
      </p:sp>
    </p:spTree>
    <p:extLst>
      <p:ext uri="{BB962C8B-B14F-4D97-AF65-F5344CB8AC3E}">
        <p14:creationId xmlns:p14="http://schemas.microsoft.com/office/powerpoint/2010/main" val="71637879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altLang="ja-JP" dirty="0"/>
              <a:t>【</a:t>
            </a:r>
            <a:r>
              <a:rPr lang="ja-JP" altLang="en-US" dirty="0"/>
              <a:t>マトリクスウィンドウの設定</a:t>
            </a:r>
            <a:r>
              <a:rPr lang="en-US" altLang="ja-JP" dirty="0"/>
              <a:t>】</a:t>
            </a:r>
            <a:endParaRPr kumimoji="1" lang="ja-JP" altLang="en-US" dirty="0"/>
          </a:p>
        </p:txBody>
      </p:sp>
      <p:sp>
        <p:nvSpPr>
          <p:cNvPr id="4" name="コンテンツ プレースホルダー 2"/>
          <p:cNvSpPr txBox="1">
            <a:spLocks/>
          </p:cNvSpPr>
          <p:nvPr/>
        </p:nvSpPr>
        <p:spPr>
          <a:xfrm>
            <a:off x="251520" y="476672"/>
            <a:ext cx="8642351" cy="108012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ja-JP"/>
            </a:defPPr>
            <a:lvl1pPr marL="0" indent="0" algn="just" eaLnBrk="1" hangingPunct="1">
              <a:lnSpc>
                <a:spcPct val="120000"/>
              </a:lnSpc>
              <a:spcBef>
                <a:spcPts val="1200"/>
              </a:spcBef>
              <a:buNone/>
              <a:defRPr sz="1800" kern="0">
                <a:latin typeface="メイリオ" panose="020B0604030504040204" pitchFamily="50" charset="-128"/>
                <a:ea typeface="メイリオ" panose="020B0604030504040204" pitchFamily="50" charset="-128"/>
                <a:cs typeface="メイリオ" panose="020B0604030504040204" pitchFamily="50" charset="-128"/>
              </a:defRPr>
            </a:lvl1pPr>
            <a:lvl2pPr>
              <a:defRPr>
                <a:solidFill>
                  <a:schemeClr val="lt1"/>
                </a:solidFill>
                <a:latin typeface="+mn-lt"/>
                <a:ea typeface="+mn-ea"/>
              </a:defRPr>
            </a:lvl2pPr>
            <a:lvl3pPr>
              <a:defRPr>
                <a:solidFill>
                  <a:schemeClr val="lt1"/>
                </a:solidFill>
                <a:latin typeface="+mn-lt"/>
                <a:ea typeface="+mn-ea"/>
              </a:defRPr>
            </a:lvl3pPr>
            <a:lvl4pPr>
              <a:defRPr>
                <a:solidFill>
                  <a:schemeClr val="lt1"/>
                </a:solidFill>
                <a:latin typeface="+mn-lt"/>
                <a:ea typeface="+mn-ea"/>
              </a:defRPr>
            </a:lvl4pPr>
            <a:lvl5pPr>
              <a:defRPr>
                <a:solidFill>
                  <a:schemeClr val="lt1"/>
                </a:solidFill>
                <a:latin typeface="+mn-lt"/>
                <a:ea typeface="+mn-ea"/>
              </a:defRPr>
            </a:lvl5pPr>
            <a:lvl6pPr>
              <a:defRPr>
                <a:solidFill>
                  <a:schemeClr val="lt1"/>
                </a:solidFill>
                <a:latin typeface="+mn-lt"/>
                <a:ea typeface="+mn-ea"/>
              </a:defRPr>
            </a:lvl6pPr>
            <a:lvl7pPr>
              <a:defRPr>
                <a:solidFill>
                  <a:schemeClr val="lt1"/>
                </a:solidFill>
                <a:latin typeface="+mn-lt"/>
                <a:ea typeface="+mn-ea"/>
              </a:defRPr>
            </a:lvl7pPr>
            <a:lvl8pPr>
              <a:defRPr>
                <a:solidFill>
                  <a:schemeClr val="lt1"/>
                </a:solidFill>
                <a:latin typeface="+mn-lt"/>
                <a:ea typeface="+mn-ea"/>
              </a:defRPr>
            </a:lvl8pPr>
            <a:lvl9pPr>
              <a:defRPr>
                <a:solidFill>
                  <a:schemeClr val="lt1"/>
                </a:solidFill>
                <a:latin typeface="+mn-lt"/>
                <a:ea typeface="+mn-ea"/>
              </a:defRPr>
            </a:lvl9pPr>
          </a:lstStyle>
          <a:p>
            <a:r>
              <a:rPr lang="ja-JP" altLang="en-US" sz="1600" dirty="0" smtClean="0">
                <a:solidFill>
                  <a:schemeClr val="tx1"/>
                </a:solidFill>
              </a:rPr>
              <a:t>ユニークインデックスは、テーブルとカラムウィンドウのテーブルインデックスタブで設定して下さい。テーブルインデックスタブのデータをもとに、ユニークインデックス</a:t>
            </a:r>
            <a:r>
              <a:rPr lang="ja-JP" altLang="en-US" sz="1600" dirty="0" smtClean="0">
                <a:solidFill>
                  <a:schemeClr val="tx1"/>
                </a:solidFill>
              </a:rPr>
              <a:t>が設定</a:t>
            </a:r>
            <a:r>
              <a:rPr lang="ja-JP" altLang="en-US" sz="1600" dirty="0" smtClean="0">
                <a:solidFill>
                  <a:schemeClr val="tx1"/>
                </a:solidFill>
              </a:rPr>
              <a:t>されているかどうか、最低限のエラーチェックを行っています。</a:t>
            </a:r>
            <a:endParaRPr lang="en-US" altLang="ja-JP" sz="1600" dirty="0">
              <a:solidFill>
                <a:schemeClr val="tx1"/>
              </a:solidFill>
            </a:endParaRPr>
          </a:p>
        </p:txBody>
      </p:sp>
      <p:pic>
        <p:nvPicPr>
          <p:cNvPr id="5" name="図 4"/>
          <p:cNvPicPr>
            <a:picLocks noChangeAspect="1"/>
          </p:cNvPicPr>
          <p:nvPr/>
        </p:nvPicPr>
        <p:blipFill>
          <a:blip r:embed="rId2"/>
          <a:stretch>
            <a:fillRect/>
          </a:stretch>
        </p:blipFill>
        <p:spPr>
          <a:xfrm>
            <a:off x="1547664" y="1556792"/>
            <a:ext cx="6168659" cy="4177655"/>
          </a:xfrm>
          <a:prstGeom prst="rect">
            <a:avLst/>
          </a:prstGeom>
          <a:ln>
            <a:solidFill>
              <a:schemeClr val="accent1"/>
            </a:solidFill>
          </a:ln>
        </p:spPr>
      </p:pic>
    </p:spTree>
    <p:extLst>
      <p:ext uri="{BB962C8B-B14F-4D97-AF65-F5344CB8AC3E}">
        <p14:creationId xmlns:p14="http://schemas.microsoft.com/office/powerpoint/2010/main" val="19053799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altLang="ja-JP" dirty="0"/>
              <a:t>【</a:t>
            </a:r>
            <a:r>
              <a:rPr lang="ja-JP" altLang="en-US" dirty="0"/>
              <a:t>マトリクスウィンドウの設定</a:t>
            </a:r>
            <a:r>
              <a:rPr lang="en-US" altLang="ja-JP" dirty="0"/>
              <a:t>】</a:t>
            </a:r>
            <a:endParaRPr kumimoji="1" lang="ja-JP" altLang="en-US" dirty="0"/>
          </a:p>
        </p:txBody>
      </p:sp>
      <p:sp>
        <p:nvSpPr>
          <p:cNvPr id="4" name="正方形/長方形 3"/>
          <p:cNvSpPr/>
          <p:nvPr/>
        </p:nvSpPr>
        <p:spPr>
          <a:xfrm>
            <a:off x="251520" y="548680"/>
            <a:ext cx="8640000" cy="360000"/>
          </a:xfrm>
          <a:prstGeom prst="rect">
            <a:avLst/>
          </a:prstGeom>
          <a:solidFill>
            <a:schemeClr val="accent1">
              <a:lumMod val="20000"/>
              <a:lumOff val="8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Ins="0" rtlCol="0" anchor="b"/>
          <a:lstStyle/>
          <a:p>
            <a:pPr algn="l"/>
            <a:r>
              <a:rPr lang="ja-JP" altLang="en-US" sz="1600" b="1"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マトリクスウィンドウ設定画面のパックイン</a:t>
            </a:r>
            <a:endParaRPr lang="en-US" altLang="ja-JP" sz="1600" b="1"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5" name="コンテンツ プレースホルダー 2"/>
          <p:cNvSpPr txBox="1">
            <a:spLocks/>
          </p:cNvSpPr>
          <p:nvPr/>
        </p:nvSpPr>
        <p:spPr>
          <a:xfrm>
            <a:off x="251520" y="908720"/>
            <a:ext cx="8642351" cy="108012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ja-JP"/>
            </a:defPPr>
            <a:lvl1pPr marL="0" indent="0" algn="just" eaLnBrk="1" hangingPunct="1">
              <a:lnSpc>
                <a:spcPct val="120000"/>
              </a:lnSpc>
              <a:spcBef>
                <a:spcPts val="1200"/>
              </a:spcBef>
              <a:buNone/>
              <a:defRPr sz="1800" kern="0">
                <a:latin typeface="メイリオ" panose="020B0604030504040204" pitchFamily="50" charset="-128"/>
                <a:ea typeface="メイリオ" panose="020B0604030504040204" pitchFamily="50" charset="-128"/>
                <a:cs typeface="メイリオ" panose="020B0604030504040204" pitchFamily="50" charset="-128"/>
              </a:defRPr>
            </a:lvl1pPr>
            <a:lvl2pPr>
              <a:defRPr>
                <a:solidFill>
                  <a:schemeClr val="lt1"/>
                </a:solidFill>
                <a:latin typeface="+mn-lt"/>
                <a:ea typeface="+mn-ea"/>
              </a:defRPr>
            </a:lvl2pPr>
            <a:lvl3pPr>
              <a:defRPr>
                <a:solidFill>
                  <a:schemeClr val="lt1"/>
                </a:solidFill>
                <a:latin typeface="+mn-lt"/>
                <a:ea typeface="+mn-ea"/>
              </a:defRPr>
            </a:lvl3pPr>
            <a:lvl4pPr>
              <a:defRPr>
                <a:solidFill>
                  <a:schemeClr val="lt1"/>
                </a:solidFill>
                <a:latin typeface="+mn-lt"/>
                <a:ea typeface="+mn-ea"/>
              </a:defRPr>
            </a:lvl4pPr>
            <a:lvl5pPr>
              <a:defRPr>
                <a:solidFill>
                  <a:schemeClr val="lt1"/>
                </a:solidFill>
                <a:latin typeface="+mn-lt"/>
                <a:ea typeface="+mn-ea"/>
              </a:defRPr>
            </a:lvl5pPr>
            <a:lvl6pPr>
              <a:defRPr>
                <a:solidFill>
                  <a:schemeClr val="lt1"/>
                </a:solidFill>
                <a:latin typeface="+mn-lt"/>
                <a:ea typeface="+mn-ea"/>
              </a:defRPr>
            </a:lvl6pPr>
            <a:lvl7pPr>
              <a:defRPr>
                <a:solidFill>
                  <a:schemeClr val="lt1"/>
                </a:solidFill>
                <a:latin typeface="+mn-lt"/>
                <a:ea typeface="+mn-ea"/>
              </a:defRPr>
            </a:lvl7pPr>
            <a:lvl8pPr>
              <a:defRPr>
                <a:solidFill>
                  <a:schemeClr val="lt1"/>
                </a:solidFill>
                <a:latin typeface="+mn-lt"/>
                <a:ea typeface="+mn-ea"/>
              </a:defRPr>
            </a:lvl8pPr>
            <a:lvl9pPr>
              <a:defRPr>
                <a:solidFill>
                  <a:schemeClr val="lt1"/>
                </a:solidFill>
                <a:latin typeface="+mn-lt"/>
                <a:ea typeface="+mn-ea"/>
              </a:defRPr>
            </a:lvl9pPr>
          </a:lstStyle>
          <a:p>
            <a:r>
              <a:rPr lang="ja-JP" altLang="en-US" sz="1600" dirty="0" smtClean="0">
                <a:solidFill>
                  <a:schemeClr val="tx1"/>
                </a:solidFill>
              </a:rPr>
              <a:t>マトリクスウィンドウのプラグインのソースコードの中にある</a:t>
            </a:r>
            <a:r>
              <a:rPr lang="en-US" altLang="ja-JP" sz="1600" dirty="0" smtClean="0">
                <a:solidFill>
                  <a:schemeClr val="tx1"/>
                </a:solidFill>
              </a:rPr>
              <a:t>META-INF</a:t>
            </a:r>
            <a:r>
              <a:rPr lang="ja-JP" altLang="en-US" sz="1600" dirty="0" smtClean="0">
                <a:solidFill>
                  <a:schemeClr val="tx1"/>
                </a:solidFill>
              </a:rPr>
              <a:t>フォルダの直下に</a:t>
            </a:r>
            <a:r>
              <a:rPr lang="en-US" altLang="ja-JP" sz="1600" dirty="0" smtClean="0">
                <a:solidFill>
                  <a:schemeClr val="tx1"/>
                </a:solidFill>
              </a:rPr>
              <a:t>2Pack.zip</a:t>
            </a:r>
            <a:r>
              <a:rPr lang="ja-JP" altLang="en-US" sz="1600" dirty="0" smtClean="0">
                <a:solidFill>
                  <a:schemeClr val="tx1"/>
                </a:solidFill>
              </a:rPr>
              <a:t>がありますので、パックインして下さい。パックインすると、メニューにマトリックスウィンドウ設定画面が追加されます</a:t>
            </a:r>
            <a:r>
              <a:rPr lang="ja-JP" altLang="en-US" sz="1600" dirty="0">
                <a:solidFill>
                  <a:schemeClr val="tx1"/>
                </a:solidFill>
              </a:rPr>
              <a:t>。</a:t>
            </a:r>
            <a:endParaRPr lang="en-US" altLang="ja-JP" sz="1600" dirty="0" smtClean="0">
              <a:solidFill>
                <a:schemeClr val="tx1"/>
              </a:solidFill>
            </a:endParaRPr>
          </a:p>
        </p:txBody>
      </p:sp>
    </p:spTree>
    <p:extLst>
      <p:ext uri="{BB962C8B-B14F-4D97-AF65-F5344CB8AC3E}">
        <p14:creationId xmlns:p14="http://schemas.microsoft.com/office/powerpoint/2010/main" val="3203574235"/>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テーマ">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23668</TotalTime>
  <Words>3180</Words>
  <Application>Microsoft Office PowerPoint</Application>
  <PresentationFormat>画面に合わせる (4:3)</PresentationFormat>
  <Paragraphs>706</Paragraphs>
  <Slides>27</Slides>
  <Notes>1</Notes>
  <HiddenSlides>0</HiddenSlides>
  <MMClips>0</MMClips>
  <ScaleCrop>false</ScaleCrop>
  <HeadingPairs>
    <vt:vector size="6" baseType="variant">
      <vt:variant>
        <vt:lpstr>使用されているフォント</vt:lpstr>
      </vt:variant>
      <vt:variant>
        <vt:i4>8</vt:i4>
      </vt:variant>
      <vt:variant>
        <vt:lpstr>テーマ</vt:lpstr>
      </vt:variant>
      <vt:variant>
        <vt:i4>1</vt:i4>
      </vt:variant>
      <vt:variant>
        <vt:lpstr>スライド タイトル</vt:lpstr>
      </vt:variant>
      <vt:variant>
        <vt:i4>27</vt:i4>
      </vt:variant>
    </vt:vector>
  </HeadingPairs>
  <TitlesOfParts>
    <vt:vector size="36" baseType="lpstr">
      <vt:lpstr>HGPｺﾞｼｯｸM</vt:lpstr>
      <vt:lpstr>HG丸ｺﾞｼｯｸM-PRO</vt:lpstr>
      <vt:lpstr>Meiryo UI</vt:lpstr>
      <vt:lpstr>ＭＳ Ｐゴシック</vt:lpstr>
      <vt:lpstr>メイリオ</vt:lpstr>
      <vt:lpstr>Arial</vt:lpstr>
      <vt:lpstr>Calibri</vt:lpstr>
      <vt:lpstr>Wingdings</vt:lpstr>
      <vt:lpstr>Office ​​テーマ</vt:lpstr>
      <vt:lpstr>PowerPoint プレゼンテーション</vt:lpstr>
      <vt:lpstr>【目次】JPIERE-0098:マトリクスウィンドウ</vt:lpstr>
      <vt:lpstr>【マトリクスウィンドウとは】</vt:lpstr>
      <vt:lpstr>【マトリクスウィンドウの基本操作】</vt:lpstr>
      <vt:lpstr>【マトリクスウィンドウの基本操作】</vt:lpstr>
      <vt:lpstr>【マトリクスウィンドウの設定】</vt:lpstr>
      <vt:lpstr>【マトリクスウィンドウの設定】</vt:lpstr>
      <vt:lpstr>【マトリクスウィンドウの設定】</vt:lpstr>
      <vt:lpstr>【マトリクスウィンドウの設定】</vt:lpstr>
      <vt:lpstr>【マトリクスウィンドウの設定】</vt:lpstr>
      <vt:lpstr>【マトリクスウィンドウの設定】</vt:lpstr>
      <vt:lpstr>【マトリクスウィンドウの設定】</vt:lpstr>
      <vt:lpstr>【マトリクスウィンドウの設定】</vt:lpstr>
      <vt:lpstr>【マトリクスウィンドウの設定】</vt:lpstr>
      <vt:lpstr>【マトリクスウィンドウの設定】</vt:lpstr>
      <vt:lpstr>【概要設計】マトリクスウィンドウの設定画面</vt:lpstr>
      <vt:lpstr>【概要設計】マトリクスウィンドウの設定画面</vt:lpstr>
      <vt:lpstr>【概要設計】マトリクスウィンドウの設定画面</vt:lpstr>
      <vt:lpstr>【概要設計】マトリクスウィンドウの設定画面</vt:lpstr>
      <vt:lpstr>【概要設計】マトリクスウィンドウの設定画面</vt:lpstr>
      <vt:lpstr>【概要設計】マトリクスウィンドウの設定画面</vt:lpstr>
      <vt:lpstr>【概要設計】マトリクスウィンドウ</vt:lpstr>
      <vt:lpstr>【概要設計】マトリクスウィンドウ</vt:lpstr>
      <vt:lpstr>【概要設計】マトリクスウィンドウ</vt:lpstr>
      <vt:lpstr>【概要設計】マトリクスウィンドウ</vt:lpstr>
      <vt:lpstr>【概要設計】マトリクスウィンドウ</vt:lpstr>
      <vt:lpstr>PowerPoint プレゼンテーション</vt:lpstr>
    </vt:vector>
  </TitlesOfParts>
  <Company>Murakami Takanori</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Murakami Takanori</dc:creator>
  <cp:lastModifiedBy>萩原秀明</cp:lastModifiedBy>
  <cp:revision>3252</cp:revision>
  <cp:lastPrinted>2013-06-11T01:49:54Z</cp:lastPrinted>
  <dcterms:created xsi:type="dcterms:W3CDTF">2008-04-08T09:41:37Z</dcterms:created>
  <dcterms:modified xsi:type="dcterms:W3CDTF">2015-08-13T09:42:57Z</dcterms:modified>
</cp:coreProperties>
</file>