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188" r:id="rId1"/>
  </p:sldMasterIdLst>
  <p:notesMasterIdLst>
    <p:notesMasterId r:id="rId31"/>
  </p:notesMasterIdLst>
  <p:handoutMasterIdLst>
    <p:handoutMasterId r:id="rId32"/>
  </p:handoutMasterIdLst>
  <p:sldIdLst>
    <p:sldId id="256" r:id="rId2"/>
    <p:sldId id="1185" r:id="rId3"/>
    <p:sldId id="1212" r:id="rId4"/>
    <p:sldId id="1220" r:id="rId5"/>
    <p:sldId id="1225" r:id="rId6"/>
    <p:sldId id="1229" r:id="rId7"/>
    <p:sldId id="1221" r:id="rId8"/>
    <p:sldId id="1226" r:id="rId9"/>
    <p:sldId id="1223" r:id="rId10"/>
    <p:sldId id="1224" r:id="rId11"/>
    <p:sldId id="1202" r:id="rId12"/>
    <p:sldId id="1211" r:id="rId13"/>
    <p:sldId id="1228" r:id="rId14"/>
    <p:sldId id="1213" r:id="rId15"/>
    <p:sldId id="1215" r:id="rId16"/>
    <p:sldId id="1227" r:id="rId17"/>
    <p:sldId id="1214" r:id="rId18"/>
    <p:sldId id="1208" r:id="rId19"/>
    <p:sldId id="1217" r:id="rId20"/>
    <p:sldId id="1207" r:id="rId21"/>
    <p:sldId id="1218" r:id="rId22"/>
    <p:sldId id="1216" r:id="rId23"/>
    <p:sldId id="1219" r:id="rId24"/>
    <p:sldId id="1222" r:id="rId25"/>
    <p:sldId id="1230" r:id="rId26"/>
    <p:sldId id="1231" r:id="rId27"/>
    <p:sldId id="1232" r:id="rId28"/>
    <p:sldId id="1233" r:id="rId29"/>
    <p:sldId id="1177" r:id="rId30"/>
  </p:sldIdLst>
  <p:sldSz cx="9144000" cy="6858000" type="screen4x3"/>
  <p:notesSz cx="6742113" cy="9872663"/>
  <p:defaultTextStyle>
    <a:defPPr>
      <a:defRPr lang="ja-JP"/>
    </a:defPPr>
    <a:lvl1pPr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4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4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4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4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1071" userDrawn="1">
          <p15:clr>
            <a:srgbClr val="A4A3A4"/>
          </p15:clr>
        </p15:guide>
        <p15:guide id="2" orient="horz" pos="346">
          <p15:clr>
            <a:srgbClr val="A4A3A4"/>
          </p15:clr>
        </p15:guide>
        <p15:guide id="3" pos="2880">
          <p15:clr>
            <a:srgbClr val="A4A3A4"/>
          </p15:clr>
        </p15:guide>
        <p15:guide id="4" pos="249">
          <p15:clr>
            <a:srgbClr val="A4A3A4"/>
          </p15:clr>
        </p15:guide>
        <p15:guide id="5" pos="5602">
          <p15:clr>
            <a:srgbClr val="A4A3A4"/>
          </p15:clr>
        </p15:guide>
        <p15:guide id="6" pos="5465">
          <p15:clr>
            <a:srgbClr val="A4A3A4"/>
          </p15:clr>
        </p15:guide>
        <p15:guide id="7" pos="158">
          <p15:clr>
            <a:srgbClr val="A4A3A4"/>
          </p15:clr>
        </p15:guide>
      </p15:sldGuideLst>
    </p:ext>
    <p:ext uri="{2D200454-40CA-4A62-9FC3-DE9A4176ACB9}">
      <p15:notesGuideLst xmlns:p15="http://schemas.microsoft.com/office/powerpoint/2012/main">
        <p15:guide id="1" orient="horz" pos="3109">
          <p15:clr>
            <a:srgbClr val="A4A3A4"/>
          </p15:clr>
        </p15:guide>
        <p15:guide id="2" pos="212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2FA8FF"/>
    <a:srgbClr val="EEF7F8"/>
    <a:srgbClr val="FFFF99"/>
    <a:srgbClr val="F4D6AA"/>
    <a:srgbClr val="FF3300"/>
    <a:srgbClr val="FF6600"/>
    <a:srgbClr val="EAEAEA"/>
    <a:srgbClr val="C0C0C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09" autoAdjust="0"/>
    <p:restoredTop sz="94690" autoAdjust="0"/>
  </p:normalViewPr>
  <p:slideViewPr>
    <p:cSldViewPr showGuides="1">
      <p:cViewPr>
        <p:scale>
          <a:sx n="70" d="100"/>
          <a:sy n="70" d="100"/>
        </p:scale>
        <p:origin x="987" y="168"/>
      </p:cViewPr>
      <p:guideLst>
        <p:guide orient="horz" pos="1071"/>
        <p:guide orient="horz" pos="346"/>
        <p:guide pos="2880"/>
        <p:guide pos="249"/>
        <p:guide pos="5602"/>
        <p:guide pos="5465"/>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howGuides="1">
      <p:cViewPr varScale="1">
        <p:scale>
          <a:sx n="51" d="100"/>
          <a:sy n="51" d="100"/>
        </p:scale>
        <p:origin x="-1908" y="-108"/>
      </p:cViewPr>
      <p:guideLst>
        <p:guide orient="horz" pos="3109"/>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115715" name="Rectangle 3"/>
          <p:cNvSpPr>
            <a:spLocks noGrp="1" noChangeArrowheads="1"/>
          </p:cNvSpPr>
          <p:nvPr>
            <p:ph type="dt" sz="quarter" idx="1"/>
          </p:nvPr>
        </p:nvSpPr>
        <p:spPr bwMode="auto">
          <a:xfrm>
            <a:off x="3817938" y="0"/>
            <a:ext cx="2922587"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115716" name="Rectangle 4"/>
          <p:cNvSpPr>
            <a:spLocks noGrp="1" noChangeArrowheads="1"/>
          </p:cNvSpPr>
          <p:nvPr>
            <p:ph type="ftr" sz="quarter" idx="2"/>
          </p:nvPr>
        </p:nvSpPr>
        <p:spPr bwMode="auto">
          <a:xfrm>
            <a:off x="0" y="9377363"/>
            <a:ext cx="2922588"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115717" name="Rectangle 5"/>
          <p:cNvSpPr>
            <a:spLocks noGrp="1" noChangeArrowheads="1"/>
          </p:cNvSpPr>
          <p:nvPr>
            <p:ph type="sldNum" sz="quarter" idx="3"/>
          </p:nvPr>
        </p:nvSpPr>
        <p:spPr bwMode="auto">
          <a:xfrm>
            <a:off x="3817938" y="9377363"/>
            <a:ext cx="2922587"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AD5273AA-7BF0-438E-BF24-02F22C3FC56B}" type="slidenum">
              <a:rPr lang="en-US" altLang="ja-JP"/>
              <a:pPr>
                <a:defRPr/>
              </a:pPr>
              <a:t>‹#›</a:t>
            </a:fld>
            <a:endParaRPr lang="en-US" altLang="ja-JP"/>
          </a:p>
        </p:txBody>
      </p:sp>
    </p:spTree>
    <p:extLst>
      <p:ext uri="{BB962C8B-B14F-4D97-AF65-F5344CB8AC3E}">
        <p14:creationId xmlns:p14="http://schemas.microsoft.com/office/powerpoint/2010/main" val="1370015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9219" name="Rectangle 3"/>
          <p:cNvSpPr>
            <a:spLocks noGrp="1" noChangeArrowheads="1"/>
          </p:cNvSpPr>
          <p:nvPr>
            <p:ph type="dt" idx="1"/>
          </p:nvPr>
        </p:nvSpPr>
        <p:spPr bwMode="auto">
          <a:xfrm>
            <a:off x="3819525"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30724" name="Rectangle 4"/>
          <p:cNvSpPr>
            <a:spLocks noGrp="1" noRot="1" noChangeAspect="1" noChangeArrowheads="1" noTextEdit="1"/>
          </p:cNvSpPr>
          <p:nvPr>
            <p:ph type="sldImg" idx="2"/>
          </p:nvPr>
        </p:nvSpPr>
        <p:spPr bwMode="auto">
          <a:xfrm>
            <a:off x="903288" y="739775"/>
            <a:ext cx="493712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00113" y="4689475"/>
            <a:ext cx="4941887" cy="44434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9223" name="Rectangle 7"/>
          <p:cNvSpPr>
            <a:spLocks noGrp="1" noChangeArrowheads="1"/>
          </p:cNvSpPr>
          <p:nvPr>
            <p:ph type="sldNum" sz="quarter" idx="5"/>
          </p:nvPr>
        </p:nvSpPr>
        <p:spPr bwMode="auto">
          <a:xfrm>
            <a:off x="3819525"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238A5FC1-8F9F-49F3-A362-417943547631}" type="slidenum">
              <a:rPr lang="en-US" altLang="ja-JP"/>
              <a:pPr>
                <a:defRPr/>
              </a:pPr>
              <a:t>‹#›</a:t>
            </a:fld>
            <a:endParaRPr lang="en-US" altLang="ja-JP"/>
          </a:p>
        </p:txBody>
      </p:sp>
    </p:spTree>
    <p:extLst>
      <p:ext uri="{BB962C8B-B14F-4D97-AF65-F5344CB8AC3E}">
        <p14:creationId xmlns:p14="http://schemas.microsoft.com/office/powerpoint/2010/main" val="3250855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fld id="{B3A30135-057B-41F8-B045-7E34DF277654}" type="slidenum">
              <a:rPr lang="en-US" altLang="ja-JP" sz="1200" smtClean="0"/>
              <a:pPr eaLnBrk="1" hangingPunct="1"/>
              <a:t>0</a:t>
            </a:fld>
            <a:endParaRPr lang="en-US" altLang="ja-JP" sz="120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p>
        </p:txBody>
      </p:sp>
    </p:spTree>
    <p:extLst>
      <p:ext uri="{BB962C8B-B14F-4D97-AF65-F5344CB8AC3E}">
        <p14:creationId xmlns:p14="http://schemas.microsoft.com/office/powerpoint/2010/main" val="173245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6" name="Rectangle 17" descr="横線 (反転)"/>
          <p:cNvSpPr>
            <a:spLocks noChangeArrowheads="1"/>
          </p:cNvSpPr>
          <p:nvPr userDrawn="1"/>
        </p:nvSpPr>
        <p:spPr bwMode="auto">
          <a:xfrm>
            <a:off x="-36512" y="0"/>
            <a:ext cx="9180512" cy="1728000"/>
          </a:xfrm>
          <a:prstGeom prst="rect">
            <a:avLst/>
          </a:prstGeom>
          <a:pattFill prst="ltHorz">
            <a:fgClr>
              <a:schemeClr val="bg1">
                <a:lumMod val="85000"/>
              </a:schemeClr>
            </a:fgClr>
            <a:bgClr>
              <a:srgbClr val="0069B7"/>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7" name="Rectangle 17" descr="横線 (反転)"/>
          <p:cNvSpPr>
            <a:spLocks noChangeArrowheads="1"/>
          </p:cNvSpPr>
          <p:nvPr userDrawn="1"/>
        </p:nvSpPr>
        <p:spPr bwMode="auto">
          <a:xfrm>
            <a:off x="-36512" y="0"/>
            <a:ext cx="9180512" cy="1152000"/>
          </a:xfrm>
          <a:prstGeom prst="rect">
            <a:avLst/>
          </a:prstGeom>
          <a:pattFill prst="ltHorz">
            <a:fgClr>
              <a:schemeClr val="bg1">
                <a:lumMod val="85000"/>
              </a:schemeClr>
            </a:fgClr>
            <a:bgClr>
              <a:srgbClr val="2FA8FF"/>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8" name="Rectangle 17" descr="横線 (反転)"/>
          <p:cNvSpPr>
            <a:spLocks noChangeArrowheads="1"/>
          </p:cNvSpPr>
          <p:nvPr userDrawn="1"/>
        </p:nvSpPr>
        <p:spPr bwMode="auto">
          <a:xfrm>
            <a:off x="-36512" y="0"/>
            <a:ext cx="9180512" cy="576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9" name="正方形/長方形 8"/>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Tree>
    <p:extLst>
      <p:ext uri="{BB962C8B-B14F-4D97-AF65-F5344CB8AC3E}">
        <p14:creationId xmlns:p14="http://schemas.microsoft.com/office/powerpoint/2010/main" val="39493692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2" name="Rectangle 17" descr="横線 (反転)"/>
          <p:cNvSpPr>
            <a:spLocks noChangeArrowheads="1"/>
          </p:cNvSpPr>
          <p:nvPr userDrawn="1"/>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2" name="タイトル 1"/>
          <p:cNvSpPr>
            <a:spLocks noGrp="1"/>
          </p:cNvSpPr>
          <p:nvPr>
            <p:ph type="title"/>
          </p:nvPr>
        </p:nvSpPr>
        <p:spPr/>
        <p:txBody>
          <a:bodyPr/>
          <a:lstStyle>
            <a:lvl1pPr>
              <a:defRPr sz="2000" b="1" baseline="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3" name="角丸四角形 12"/>
          <p:cNvSpPr/>
          <p:nvPr userDrawn="1"/>
        </p:nvSpPr>
        <p:spPr>
          <a:xfrm>
            <a:off x="7360252" y="27372"/>
            <a:ext cx="1728000" cy="360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ja-JP" altLang="en-US"/>
          </a:p>
        </p:txBody>
      </p:sp>
      <p:pic>
        <p:nvPicPr>
          <p:cNvPr id="15" name="図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62828" y="52091"/>
            <a:ext cx="1522849" cy="310563"/>
          </a:xfrm>
          <a:prstGeom prst="rect">
            <a:avLst/>
          </a:prstGeom>
        </p:spPr>
      </p:pic>
      <p:sp>
        <p:nvSpPr>
          <p:cNvPr id="16" name="正方形/長方形 15"/>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
        <p:nvSpPr>
          <p:cNvPr id="17" name="正方形/長方形 16"/>
          <p:cNvSpPr/>
          <p:nvPr userDrawn="1"/>
        </p:nvSpPr>
        <p:spPr>
          <a:xfrm>
            <a:off x="8856512" y="6624766"/>
            <a:ext cx="216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9"/>
          <p:cNvSpPr>
            <a:spLocks noChangeArrowheads="1"/>
          </p:cNvSpPr>
          <p:nvPr userDrawn="1"/>
        </p:nvSpPr>
        <p:spPr bwMode="auto">
          <a:xfrm>
            <a:off x="8748512" y="6516766"/>
            <a:ext cx="432000" cy="432000"/>
          </a:xfrm>
          <a:prstGeom prst="rect">
            <a:avLst/>
          </a:prstGeom>
          <a:noFill/>
          <a:ln w="9525">
            <a:noFill/>
            <a:miter lim="800000"/>
            <a:headEnd/>
            <a:tailEnd/>
          </a:ln>
        </p:spPr>
        <p:txBody>
          <a:bodyPr anchor="ctr"/>
          <a:lstStyle>
            <a:lvl1pPr>
              <a:defRPr sz="900" b="1">
                <a:solidFill>
                  <a:srgbClr val="22438E"/>
                </a:solidFill>
                <a:latin typeface="+mn-lt"/>
                <a:ea typeface="HG丸ｺﾞｼｯｸM-PRO" pitchFamily="50" charset="-128"/>
              </a:defRPr>
            </a:lvl1pPr>
          </a:lstStyle>
          <a:p>
            <a:pPr algn="ctr">
              <a:defRPr/>
            </a:pPr>
            <a:fld id="{691650C2-921F-43F0-AC70-A7F3D7D5A573}" type="slidenum">
              <a:rPr lang="en-US" altLang="ja-JP" sz="1050"/>
              <a:pPr algn="ctr">
                <a:defRPr/>
              </a:pPr>
              <a:t>‹#›</a:t>
            </a:fld>
            <a:endParaRPr lang="en-US" altLang="ja-JP" sz="1050"/>
          </a:p>
        </p:txBody>
      </p:sp>
    </p:spTree>
    <p:extLst>
      <p:ext uri="{BB962C8B-B14F-4D97-AF65-F5344CB8AC3E}">
        <p14:creationId xmlns:p14="http://schemas.microsoft.com/office/powerpoint/2010/main" val="4252056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4808" y="0"/>
            <a:ext cx="8229600" cy="424136"/>
          </a:xfrm>
          <a:prstGeom prst="rect">
            <a:avLst/>
          </a:prstGeom>
        </p:spPr>
        <p:txBody>
          <a:bodyPr vert="horz" lIns="91440" tIns="45720" rIns="91440" bIns="45720" rtlCol="0" anchor="ctr">
            <a:no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9E0EA-6101-4826-8EB2-593C6C3A4928}" type="datetimeFigureOut">
              <a:rPr kumimoji="1" lang="ja-JP" altLang="en-US" smtClean="0"/>
              <a:t>2015/8/13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700DA-6D9F-4037-80AA-1E48F8470EC1}" type="slidenum">
              <a:rPr kumimoji="1" lang="ja-JP" altLang="en-US" smtClean="0"/>
              <a:t>‹#›</a:t>
            </a:fld>
            <a:endParaRPr kumimoji="1" lang="ja-JP" altLang="en-US"/>
          </a:p>
        </p:txBody>
      </p:sp>
    </p:spTree>
    <p:extLst>
      <p:ext uri="{BB962C8B-B14F-4D97-AF65-F5344CB8AC3E}">
        <p14:creationId xmlns:p14="http://schemas.microsoft.com/office/powerpoint/2010/main" val="3759073644"/>
      </p:ext>
    </p:extLst>
  </p:cSld>
  <p:clrMap bg1="lt1" tx1="dk1" bg2="lt2" tx2="dk2" accent1="accent1" accent2="accent2" accent3="accent3" accent4="accent4" accent5="accent5" accent6="accent6" hlink="hlink" folHlink="folHlink"/>
  <p:sldLayoutIdLst>
    <p:sldLayoutId id="2147484200" r:id="rId1"/>
    <p:sldLayoutId id="2147484190" r:id="rId2"/>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image" Target="../media/image4.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7.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4.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oss-erp.co.jp/" TargetMode="External"/><Relationship Id="rId3" Type="http://schemas.openxmlformats.org/officeDocument/2006/relationships/image" Target="../media/image40.jpe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4797152"/>
            <a:ext cx="2190428" cy="180020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0712" y="2636912"/>
            <a:ext cx="5362575" cy="1123950"/>
          </a:xfrm>
          <a:prstGeom prst="rect">
            <a:avLst/>
          </a:prstGeom>
        </p:spPr>
      </p:pic>
      <p:sp>
        <p:nvSpPr>
          <p:cNvPr id="5" name="AutoShape 88"/>
          <p:cNvSpPr>
            <a:spLocks noChangeArrowheads="1"/>
          </p:cNvSpPr>
          <p:nvPr/>
        </p:nvSpPr>
        <p:spPr bwMode="auto">
          <a:xfrm>
            <a:off x="755576" y="3976958"/>
            <a:ext cx="7560000" cy="648000"/>
          </a:xfrm>
          <a:prstGeom prst="roundRect">
            <a:avLst>
              <a:gd name="adj" fmla="val 16667"/>
            </a:avLst>
          </a:prstGeom>
          <a:solidFill>
            <a:schemeClr val="accent1">
              <a:lumMod val="20000"/>
              <a:lumOff val="80000"/>
            </a:schemeClr>
          </a:solidFill>
          <a:ln w="25400">
            <a:solidFill>
              <a:schemeClr val="tx2"/>
            </a:solidFill>
            <a:round/>
            <a:headEnd/>
            <a:tailEnd/>
          </a:ln>
          <a:effectLst>
            <a:outerShdw dist="35921" dir="2700000" algn="ctr" rotWithShape="0">
              <a:schemeClr val="bg2"/>
            </a:outerShdw>
          </a:effectLst>
        </p:spPr>
        <p:txBody>
          <a:bodyPr wrap="none" anchor="ctr"/>
          <a:lstStyle/>
          <a:p>
            <a:pPr algn="ctr">
              <a:defRPr/>
            </a:pPr>
            <a:r>
              <a:rPr lang="en-US" altLang="ja-JP"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JPIERE-0098:Matrix</a:t>
            </a:r>
            <a:r>
              <a:rPr lang="en-US" altLang="ja-JP" sz="2800" b="1"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 Window</a:t>
            </a:r>
            <a:endParaRPr lang="ja-JP" altLang="en-US" sz="2800" b="1" baseline="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AutoShape 88"/>
          <p:cNvSpPr>
            <a:spLocks noChangeArrowheads="1"/>
          </p:cNvSpPr>
          <p:nvPr/>
        </p:nvSpPr>
        <p:spPr bwMode="auto">
          <a:xfrm>
            <a:off x="1908504" y="1844896"/>
            <a:ext cx="5975864" cy="648000"/>
          </a:xfrm>
          <a:prstGeom prst="roundRect">
            <a:avLst>
              <a:gd name="adj" fmla="val 16667"/>
            </a:avLst>
          </a:prstGeom>
          <a:noFill/>
          <a:ln w="25400">
            <a:noFill/>
            <a:round/>
            <a:headEnd/>
            <a:tailEnd/>
          </a:ln>
          <a:effectLst/>
        </p:spPr>
        <p:txBody>
          <a:bodyPr wrap="none" anchor="ctr"/>
          <a:lstStyle/>
          <a:p>
            <a:pPr algn="l">
              <a:defRPr/>
            </a:pP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JPiere</a:t>
            </a:r>
            <a:r>
              <a:rPr lang="en-US" altLang="ja-JP"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is plugins of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endPar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&amp; distribution of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for Japan</a:t>
            </a:r>
            <a:endParaRPr lang="en-US" altLang="ja-JP"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マトリクスウィンドウ設定画面のパックイン</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マトリクスウィンドウのプラグインのソースコードの中にある</a:t>
            </a:r>
            <a:r>
              <a:rPr lang="en-US" altLang="ja-JP" sz="1600" dirty="0" smtClean="0">
                <a:solidFill>
                  <a:schemeClr val="tx1"/>
                </a:solidFill>
              </a:rPr>
              <a:t>META-INF</a:t>
            </a:r>
            <a:r>
              <a:rPr lang="ja-JP" altLang="en-US" sz="1600" dirty="0" smtClean="0">
                <a:solidFill>
                  <a:schemeClr val="tx1"/>
                </a:solidFill>
              </a:rPr>
              <a:t>フォルダの直下に</a:t>
            </a:r>
            <a:r>
              <a:rPr lang="en-US" altLang="ja-JP" sz="1600" dirty="0" smtClean="0">
                <a:solidFill>
                  <a:schemeClr val="tx1"/>
                </a:solidFill>
              </a:rPr>
              <a:t>2Pack.zip</a:t>
            </a:r>
            <a:r>
              <a:rPr lang="ja-JP" altLang="en-US" sz="1600" dirty="0" smtClean="0">
                <a:solidFill>
                  <a:schemeClr val="tx1"/>
                </a:solidFill>
              </a:rPr>
              <a:t>がありますので、パックインして下さい。パックインすると、メニューにマトリックスウィンドウ設定画面が追加されます</a:t>
            </a:r>
            <a:r>
              <a:rPr lang="ja-JP" altLang="en-US" sz="1600" dirty="0">
                <a:solidFill>
                  <a:schemeClr val="tx1"/>
                </a:solidFill>
              </a:rPr>
              <a:t>。</a:t>
            </a:r>
            <a:endParaRPr lang="en-US" altLang="ja-JP" sz="1600" dirty="0" smtClean="0">
              <a:solidFill>
                <a:schemeClr val="tx1"/>
              </a:solidFill>
            </a:endParaRPr>
          </a:p>
        </p:txBody>
      </p:sp>
    </p:spTree>
    <p:extLst>
      <p:ext uri="{BB962C8B-B14F-4D97-AF65-F5344CB8AC3E}">
        <p14:creationId xmlns:p14="http://schemas.microsoft.com/office/powerpoint/2010/main" val="3203574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dirty="0" smtClean="0">
                <a:solidFill>
                  <a:schemeClr val="tx2">
                    <a:lumMod val="75000"/>
                  </a:schemeClr>
                </a:solidFill>
              </a:rPr>
              <a:t>Configurations of Matrix Window</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7" name="コンテンツ プレースホルダー 2"/>
          <p:cNvSpPr txBox="1">
            <a:spLocks/>
          </p:cNvSpPr>
          <p:nvPr/>
        </p:nvSpPr>
        <p:spPr>
          <a:xfrm>
            <a:off x="250129" y="1556792"/>
            <a:ext cx="8642351"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マトリクスウィンドウを設定する画面は、マトリクスウィンドウタブと</a:t>
            </a:r>
            <a:r>
              <a:rPr lang="ja-JP" altLang="en-US" dirty="0">
                <a:solidFill>
                  <a:schemeClr val="tx1"/>
                </a:solidFill>
              </a:rPr>
              <a:t>編集</a:t>
            </a:r>
            <a:r>
              <a:rPr lang="ja-JP" altLang="en-US" dirty="0" smtClean="0">
                <a:solidFill>
                  <a:schemeClr val="tx1"/>
                </a:solidFill>
              </a:rPr>
              <a:t>フィールドタブ、検索フィールドタブの</a:t>
            </a:r>
            <a:r>
              <a:rPr lang="en-US" altLang="ja-JP" dirty="0">
                <a:solidFill>
                  <a:schemeClr val="tx1"/>
                </a:solidFill>
              </a:rPr>
              <a:t>3</a:t>
            </a:r>
            <a:r>
              <a:rPr lang="ja-JP" altLang="en-US" dirty="0" smtClean="0">
                <a:solidFill>
                  <a:schemeClr val="tx1"/>
                </a:solidFill>
              </a:rPr>
              <a:t>タブから構成されています。</a:t>
            </a:r>
            <a:endParaRPr lang="en-US" altLang="ja-JP" dirty="0">
              <a:solidFill>
                <a:schemeClr val="tx1"/>
              </a:solidFill>
            </a:endParaRPr>
          </a:p>
        </p:txBody>
      </p:sp>
      <p:sp>
        <p:nvSpPr>
          <p:cNvPr id="71" name="正方形/長方形 70"/>
          <p:cNvSpPr/>
          <p:nvPr/>
        </p:nvSpPr>
        <p:spPr>
          <a:xfrm>
            <a:off x="251520" y="3068960"/>
            <a:ext cx="3024336" cy="884408"/>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Matrix Window</a:t>
            </a:r>
            <a:endParaRPr lang="ja-JP" altLang="en-US" sz="1600" dirty="0">
              <a:solidFill>
                <a:schemeClr val="tx1"/>
              </a:solidFill>
              <a:latin typeface="HGPｺﾞｼｯｸM" pitchFamily="50" charset="-128"/>
              <a:ea typeface="HGPｺﾞｼｯｸM" pitchFamily="50" charset="-128"/>
            </a:endParaRPr>
          </a:p>
        </p:txBody>
      </p:sp>
      <p:sp>
        <p:nvSpPr>
          <p:cNvPr id="6" name="正方形/長方形 5"/>
          <p:cNvSpPr/>
          <p:nvPr/>
        </p:nvSpPr>
        <p:spPr>
          <a:xfrm>
            <a:off x="323528" y="3429000"/>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of </a:t>
            </a:r>
            <a:r>
              <a:rPr kumimoji="1" lang="en-US" altLang="ja-JP" sz="1400" dirty="0" err="1" smtClean="0">
                <a:solidFill>
                  <a:schemeClr val="tx2"/>
                </a:solidFill>
              </a:rPr>
              <a:t>JP_MatrixWindow</a:t>
            </a:r>
            <a:endParaRPr kumimoji="1" lang="ja-JP" altLang="en-US" sz="1400" dirty="0">
              <a:solidFill>
                <a:schemeClr val="tx2"/>
              </a:solidFill>
            </a:endParaRPr>
          </a:p>
        </p:txBody>
      </p:sp>
      <p:sp>
        <p:nvSpPr>
          <p:cNvPr id="72" name="1 つの角を丸めた四角形 71"/>
          <p:cNvSpPr/>
          <p:nvPr/>
        </p:nvSpPr>
        <p:spPr>
          <a:xfrm>
            <a:off x="251520" y="2780928"/>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75" name="正方形/長方形 74"/>
          <p:cNvSpPr/>
          <p:nvPr/>
        </p:nvSpPr>
        <p:spPr>
          <a:xfrm>
            <a:off x="251520"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Edit Field</a:t>
            </a:r>
            <a:endParaRPr lang="ja-JP" altLang="en-US" sz="1600" dirty="0">
              <a:solidFill>
                <a:schemeClr val="tx1"/>
              </a:solidFill>
              <a:latin typeface="HGPｺﾞｼｯｸM" pitchFamily="50" charset="-128"/>
              <a:ea typeface="HGPｺﾞｼｯｸM" pitchFamily="50" charset="-128"/>
            </a:endParaRPr>
          </a:p>
        </p:txBody>
      </p:sp>
      <p:sp>
        <p:nvSpPr>
          <p:cNvPr id="76" name="正方形/長方形 75"/>
          <p:cNvSpPr/>
          <p:nvPr/>
        </p:nvSpPr>
        <p:spPr>
          <a:xfrm>
            <a:off x="323528"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a:t>
            </a:r>
            <a:r>
              <a:rPr lang="en-US" altLang="ja-JP" sz="1400" dirty="0" smtClean="0">
                <a:solidFill>
                  <a:schemeClr val="tx2"/>
                </a:solidFill>
              </a:rPr>
              <a:t>of </a:t>
            </a:r>
            <a:r>
              <a:rPr kumimoji="1" lang="en-US" altLang="ja-JP" sz="1400" dirty="0" err="1" smtClean="0">
                <a:solidFill>
                  <a:schemeClr val="tx2"/>
                </a:solidFill>
              </a:rPr>
              <a:t>JP_MatrixField</a:t>
            </a:r>
            <a:endParaRPr kumimoji="1" lang="ja-JP" altLang="en-US" sz="1400" dirty="0">
              <a:solidFill>
                <a:schemeClr val="tx2"/>
              </a:solidFill>
            </a:endParaRPr>
          </a:p>
        </p:txBody>
      </p:sp>
      <p:sp>
        <p:nvSpPr>
          <p:cNvPr id="77" name="1 つの角を丸めた四角形 76"/>
          <p:cNvSpPr/>
          <p:nvPr/>
        </p:nvSpPr>
        <p:spPr>
          <a:xfrm>
            <a:off x="251520"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cxnSp>
        <p:nvCxnSpPr>
          <p:cNvPr id="10" name="直線コネクタ 9"/>
          <p:cNvCxnSpPr>
            <a:stCxn id="71" idx="2"/>
            <a:endCxn id="75" idx="0"/>
          </p:cNvCxnSpPr>
          <p:nvPr/>
        </p:nvCxnSpPr>
        <p:spPr>
          <a:xfrm>
            <a:off x="1763688" y="3953368"/>
            <a:ext cx="0" cy="7717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763688"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1547664"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コンテンツ プレースホルダー 2"/>
          <p:cNvSpPr txBox="1">
            <a:spLocks/>
          </p:cNvSpPr>
          <p:nvPr/>
        </p:nvSpPr>
        <p:spPr>
          <a:xfrm>
            <a:off x="3419872" y="3068961"/>
            <a:ext cx="5473999"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マトリクスウィンドウタブでは、マトリクスウィンドウの作成もととなるウィンドウとタブ、縦軸</a:t>
            </a:r>
            <a:r>
              <a:rPr lang="en-US" altLang="ja-JP" sz="1400" dirty="0" smtClean="0">
                <a:solidFill>
                  <a:schemeClr val="tx1"/>
                </a:solidFill>
              </a:rPr>
              <a:t>(X</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列</a:t>
            </a:r>
            <a:r>
              <a:rPr lang="en-US" altLang="ja-JP" sz="1400" dirty="0" smtClean="0">
                <a:solidFill>
                  <a:schemeClr val="tx1"/>
                </a:solidFill>
              </a:rPr>
              <a:t>)</a:t>
            </a:r>
            <a:r>
              <a:rPr lang="ja-JP" altLang="en-US" sz="1400" dirty="0" smtClean="0">
                <a:solidFill>
                  <a:schemeClr val="tx1"/>
                </a:solidFill>
              </a:rPr>
              <a:t>となるフィールド、横軸</a:t>
            </a:r>
            <a:r>
              <a:rPr lang="en-US" altLang="ja-JP" sz="1400" dirty="0" smtClean="0">
                <a:solidFill>
                  <a:schemeClr val="tx1"/>
                </a:solidFill>
              </a:rPr>
              <a:t>(Y</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行</a:t>
            </a:r>
            <a:r>
              <a:rPr lang="en-US" altLang="ja-JP" sz="1400" dirty="0" smtClean="0">
                <a:solidFill>
                  <a:schemeClr val="tx1"/>
                </a:solidFill>
              </a:rPr>
              <a:t>)</a:t>
            </a:r>
            <a:r>
              <a:rPr lang="ja-JP" altLang="en-US" sz="1400" dirty="0" smtClean="0">
                <a:solidFill>
                  <a:schemeClr val="tx1"/>
                </a:solidFill>
              </a:rPr>
              <a:t>となるフィールドなどの設定を行います。</a:t>
            </a:r>
            <a:endParaRPr lang="en-US" altLang="ja-JP" sz="1400" dirty="0">
              <a:solidFill>
                <a:schemeClr val="tx1"/>
              </a:solidFill>
            </a:endParaRPr>
          </a:p>
        </p:txBody>
      </p:sp>
      <p:sp>
        <p:nvSpPr>
          <p:cNvPr id="18" name="コンテンツ プレースホルダー 2"/>
          <p:cNvSpPr txBox="1">
            <a:spLocks/>
          </p:cNvSpPr>
          <p:nvPr/>
        </p:nvSpPr>
        <p:spPr>
          <a:xfrm>
            <a:off x="250129"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a:solidFill>
                  <a:schemeClr val="tx1"/>
                </a:solidFill>
              </a:rPr>
              <a:t>編集</a:t>
            </a:r>
            <a:r>
              <a:rPr lang="ja-JP" altLang="en-US" sz="1200" dirty="0" smtClean="0">
                <a:solidFill>
                  <a:schemeClr val="tx1"/>
                </a:solidFill>
              </a:rPr>
              <a:t>フィールドタブでは、マトリクスウィンドウで編集対象となるフィールドを設定します。</a:t>
            </a:r>
            <a:endParaRPr lang="en-US" altLang="ja-JP" sz="1200" dirty="0">
              <a:solidFill>
                <a:schemeClr val="tx1"/>
              </a:solidFill>
            </a:endParaRPr>
          </a:p>
        </p:txBody>
      </p:sp>
      <p:sp>
        <p:nvSpPr>
          <p:cNvPr id="21" name="正方形/長方形 20"/>
          <p:cNvSpPr/>
          <p:nvPr/>
        </p:nvSpPr>
        <p:spPr>
          <a:xfrm>
            <a:off x="3779912"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Search Field</a:t>
            </a:r>
            <a:endParaRPr lang="ja-JP" altLang="en-US" sz="1600" dirty="0">
              <a:solidFill>
                <a:schemeClr val="tx1"/>
              </a:solidFill>
              <a:latin typeface="HGPｺﾞｼｯｸM" pitchFamily="50" charset="-128"/>
              <a:ea typeface="HGPｺﾞｼｯｸM" pitchFamily="50" charset="-128"/>
            </a:endParaRPr>
          </a:p>
        </p:txBody>
      </p:sp>
      <p:sp>
        <p:nvSpPr>
          <p:cNvPr id="22" name="正方形/長方形 21"/>
          <p:cNvSpPr/>
          <p:nvPr/>
        </p:nvSpPr>
        <p:spPr>
          <a:xfrm>
            <a:off x="3851920"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of </a:t>
            </a:r>
            <a:r>
              <a:rPr kumimoji="1" lang="en-US" altLang="ja-JP" sz="1400" dirty="0" err="1" smtClean="0">
                <a:solidFill>
                  <a:schemeClr val="tx2"/>
                </a:solidFill>
              </a:rPr>
              <a:t>JP_MatrixSearchField</a:t>
            </a:r>
            <a:endParaRPr kumimoji="1" lang="ja-JP" altLang="en-US" sz="1400" dirty="0">
              <a:solidFill>
                <a:schemeClr val="tx2"/>
              </a:solidFill>
            </a:endParaRPr>
          </a:p>
        </p:txBody>
      </p:sp>
      <p:sp>
        <p:nvSpPr>
          <p:cNvPr id="23" name="1 つの角を丸めた四角形 22"/>
          <p:cNvSpPr/>
          <p:nvPr/>
        </p:nvSpPr>
        <p:spPr>
          <a:xfrm>
            <a:off x="3779912"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cxnSp>
        <p:nvCxnSpPr>
          <p:cNvPr id="24" name="直線コネクタ 23"/>
          <p:cNvCxnSpPr/>
          <p:nvPr/>
        </p:nvCxnSpPr>
        <p:spPr>
          <a:xfrm>
            <a:off x="5292080"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5076056"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stCxn id="71" idx="2"/>
            <a:endCxn id="21" idx="0"/>
          </p:cNvCxnSpPr>
          <p:nvPr/>
        </p:nvCxnSpPr>
        <p:spPr>
          <a:xfrm rot="16200000" flipH="1">
            <a:off x="3141996" y="2575060"/>
            <a:ext cx="771777" cy="3528392"/>
          </a:xfrm>
          <a:prstGeom prst="bentConnector3">
            <a:avLst>
              <a:gd name="adj1" fmla="val 4058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コンテンツ プレースホルダー 2"/>
          <p:cNvSpPr txBox="1">
            <a:spLocks/>
          </p:cNvSpPr>
          <p:nvPr/>
        </p:nvSpPr>
        <p:spPr>
          <a:xfrm>
            <a:off x="3778521"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smtClean="0">
                <a:solidFill>
                  <a:schemeClr val="tx1"/>
                </a:solidFill>
              </a:rPr>
              <a:t>検索フィールドタブでは、編集するデータを検索する条件となるフィールドを設定します。</a:t>
            </a:r>
            <a:endParaRPr lang="en-US" altLang="ja-JP" sz="1200" dirty="0">
              <a:solidFill>
                <a:schemeClr val="tx1"/>
              </a:solidFill>
            </a:endParaRPr>
          </a:p>
        </p:txBody>
      </p:sp>
      <p:sp>
        <p:nvSpPr>
          <p:cNvPr id="26" name="正方形/長方形 25"/>
          <p:cNvSpPr/>
          <p:nvPr/>
        </p:nvSpPr>
        <p:spPr>
          <a:xfrm>
            <a:off x="251520" y="119679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Overview of Matrix Window Configurations</a:t>
            </a:r>
          </a:p>
        </p:txBody>
      </p:sp>
    </p:spTree>
    <p:extLst>
      <p:ext uri="{BB962C8B-B14F-4D97-AF65-F5344CB8AC3E}">
        <p14:creationId xmlns:p14="http://schemas.microsoft.com/office/powerpoint/2010/main" val="1721420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1288981"/>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1708975"/>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endParaRPr lang="ja-JP" altLang="en-US" sz="800" dirty="0"/>
          </a:p>
        </p:txBody>
      </p:sp>
      <p:grpSp>
        <p:nvGrpSpPr>
          <p:cNvPr id="6" name="グループ化 5"/>
          <p:cNvGrpSpPr/>
          <p:nvPr/>
        </p:nvGrpSpPr>
        <p:grpSpPr>
          <a:xfrm>
            <a:off x="286777" y="1391046"/>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687443"/>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687443"/>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687443"/>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687443"/>
            <a:ext cx="279365" cy="279365"/>
          </a:xfrm>
          <a:prstGeom prst="rect">
            <a:avLst/>
          </a:prstGeom>
        </p:spPr>
      </p:pic>
      <p:sp>
        <p:nvSpPr>
          <p:cNvPr id="37" name="正方形/長方形 36"/>
          <p:cNvSpPr/>
          <p:nvPr/>
        </p:nvSpPr>
        <p:spPr bwMode="auto">
          <a:xfrm>
            <a:off x="3341171" y="1708975"/>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009558"/>
            <a:ext cx="5112568" cy="293161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081589"/>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001469"/>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a:t>
            </a:r>
            <a:r>
              <a:rPr lang="en-US" altLang="ja-JP" sz="1050" dirty="0" err="1" smtClean="0">
                <a:solidFill>
                  <a:schemeClr val="tx1"/>
                </a:solidFill>
                <a:latin typeface="HGPｺﾞｼｯｸM" pitchFamily="50" charset="-128"/>
                <a:ea typeface="HGPｺﾞｼｯｸM" pitchFamily="50" charset="-128"/>
              </a:rPr>
              <a:t>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08158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Client*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081565"/>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0815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Organization*</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37392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AD_Tab_ID</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37392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Tab*</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02729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02729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column Key Field*</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339556" y="42931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9" name="正方形/長方形 48"/>
          <p:cNvSpPr/>
          <p:nvPr/>
        </p:nvSpPr>
        <p:spPr>
          <a:xfrm>
            <a:off x="251520" y="42931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Row Key Field*</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34504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AD_Window_ID</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34504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Window*</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345050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027293"/>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5" name="正方形/長方形 54"/>
          <p:cNvSpPr/>
          <p:nvPr/>
        </p:nvSpPr>
        <p:spPr>
          <a:xfrm>
            <a:off x="2563238" y="42931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373928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339981" y="237036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51640" y="23703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Search Key</a:t>
            </a:r>
            <a:endParaRPr lang="ja-JP" altLang="en-US" sz="800" dirty="0">
              <a:solidFill>
                <a:schemeClr val="tx1"/>
              </a:solidFill>
              <a:latin typeface="HGPｺﾞｼｯｸM" pitchFamily="50" charset="-128"/>
              <a:ea typeface="HGPｺﾞｼｯｸM" pitchFamily="50" charset="-128"/>
            </a:endParaRPr>
          </a:p>
        </p:txBody>
      </p:sp>
      <p:sp>
        <p:nvSpPr>
          <p:cNvPr id="62" name="正方形/長方形 61"/>
          <p:cNvSpPr/>
          <p:nvPr/>
        </p:nvSpPr>
        <p:spPr>
          <a:xfrm>
            <a:off x="1339979" y="2658396"/>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51640" y="2658397"/>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Name</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1339827" y="2946452"/>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正方形/長方形 64"/>
          <p:cNvSpPr/>
          <p:nvPr/>
        </p:nvSpPr>
        <p:spPr>
          <a:xfrm>
            <a:off x="251488" y="294645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475656" y="323447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331640" y="3234461"/>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9" name="コンテンツ プレースホルダー 2"/>
          <p:cNvSpPr txBox="1">
            <a:spLocks/>
          </p:cNvSpPr>
          <p:nvPr/>
        </p:nvSpPr>
        <p:spPr>
          <a:xfrm>
            <a:off x="5362698" y="1052736"/>
            <a:ext cx="3530478" cy="52565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00" u="sng" dirty="0" smtClean="0">
                <a:solidFill>
                  <a:schemeClr val="tx1"/>
                </a:solidFill>
              </a:rPr>
              <a:t>Search Key</a:t>
            </a:r>
            <a:r>
              <a:rPr lang="en-US" altLang="ja-JP" sz="1000" dirty="0" smtClean="0">
                <a:solidFill>
                  <a:schemeClr val="tx1"/>
                </a:solidFill>
              </a:rPr>
              <a:t>…Identifier of Matrix Window.</a:t>
            </a:r>
          </a:p>
          <a:p>
            <a:pPr marL="171450" indent="-171450">
              <a:buFont typeface="Arial" panose="020B0604020202020204" pitchFamily="34" charset="0"/>
              <a:buChar char="•"/>
            </a:pPr>
            <a:r>
              <a:rPr lang="en-US" altLang="ja-JP" sz="1000" u="sng" dirty="0" smtClean="0">
                <a:solidFill>
                  <a:schemeClr val="tx1"/>
                </a:solidFill>
              </a:rPr>
              <a:t>Name</a:t>
            </a:r>
            <a:r>
              <a:rPr lang="en-US" altLang="ja-JP" sz="1000" dirty="0" smtClean="0">
                <a:solidFill>
                  <a:schemeClr val="tx1"/>
                </a:solidFill>
              </a:rPr>
              <a:t>…Name of Matrix Window.</a:t>
            </a:r>
          </a:p>
          <a:p>
            <a:pPr marL="171450" indent="-171450">
              <a:buFont typeface="Arial" panose="020B0604020202020204" pitchFamily="34" charset="0"/>
              <a:buChar char="•"/>
            </a:pPr>
            <a:r>
              <a:rPr lang="en-US" altLang="ja-JP" sz="1000" u="sng" dirty="0" smtClean="0">
                <a:solidFill>
                  <a:schemeClr val="tx1"/>
                </a:solidFill>
              </a:rPr>
              <a:t>Window</a:t>
            </a:r>
            <a:r>
              <a:rPr lang="en-US" altLang="ja-JP" sz="1000" dirty="0" smtClean="0">
                <a:solidFill>
                  <a:schemeClr val="tx1"/>
                </a:solidFill>
              </a:rPr>
              <a:t>…Matrix Window is created from Window.</a:t>
            </a:r>
          </a:p>
          <a:p>
            <a:pPr marL="171450" indent="-171450">
              <a:buFont typeface="Arial" panose="020B0604020202020204" pitchFamily="34" charset="0"/>
              <a:buChar char="•"/>
            </a:pPr>
            <a:r>
              <a:rPr lang="ja-JP" altLang="en-US" sz="1000" dirty="0" smtClean="0">
                <a:solidFill>
                  <a:schemeClr val="tx1"/>
                </a:solidFill>
              </a:rPr>
              <a:t> </a:t>
            </a:r>
            <a:r>
              <a:rPr lang="en-US" altLang="ja-JP" sz="1000" u="sng" dirty="0" smtClean="0">
                <a:solidFill>
                  <a:schemeClr val="tx1"/>
                </a:solidFill>
              </a:rPr>
              <a:t>Tab</a:t>
            </a:r>
            <a:r>
              <a:rPr lang="en-US" altLang="ja-JP" sz="1000" dirty="0" smtClean="0">
                <a:solidFill>
                  <a:schemeClr val="tx1"/>
                </a:solidFill>
              </a:rPr>
              <a:t>…Matrix Window is created from a Tab in the window. If tab is read only, Matrix Window become a read only window.</a:t>
            </a:r>
          </a:p>
          <a:p>
            <a:pPr marL="171450" indent="-171450">
              <a:buFont typeface="Arial" panose="020B0604020202020204" pitchFamily="34" charset="0"/>
              <a:buChar char="•"/>
            </a:pPr>
            <a:r>
              <a:rPr lang="en-US" altLang="ja-JP" sz="1000" u="sng" dirty="0" smtClean="0">
                <a:solidFill>
                  <a:schemeClr val="tx1"/>
                </a:solidFill>
              </a:rPr>
              <a:t>Page Size</a:t>
            </a:r>
            <a:r>
              <a:rPr lang="en-US" altLang="ja-JP" sz="1000" dirty="0">
                <a:solidFill>
                  <a:schemeClr val="tx1"/>
                </a:solidFill>
              </a:rPr>
              <a:t>… rows per </a:t>
            </a:r>
            <a:r>
              <a:rPr lang="en-US" altLang="ja-JP" sz="1000" dirty="0" smtClean="0">
                <a:solidFill>
                  <a:schemeClr val="tx1"/>
                </a:solidFill>
              </a:rPr>
              <a:t>page.</a:t>
            </a:r>
          </a:p>
          <a:p>
            <a:pPr marL="171450" indent="-171450">
              <a:buFont typeface="Arial" panose="020B0604020202020204" pitchFamily="34" charset="0"/>
              <a:buChar char="•"/>
            </a:pPr>
            <a:r>
              <a:rPr lang="en-US" altLang="ja-JP" sz="1000" u="sng" dirty="0" err="1" smtClean="0">
                <a:solidFill>
                  <a:schemeClr val="tx1"/>
                </a:solidFill>
              </a:rPr>
              <a:t>Cokumn</a:t>
            </a:r>
            <a:r>
              <a:rPr lang="en-US" altLang="ja-JP" sz="1000" u="sng" dirty="0" smtClean="0">
                <a:solidFill>
                  <a:schemeClr val="tx1"/>
                </a:solidFill>
              </a:rPr>
              <a:t> Key Field</a:t>
            </a:r>
            <a:r>
              <a:rPr lang="en-US" altLang="ja-JP" sz="1000" dirty="0" smtClean="0">
                <a:solidFill>
                  <a:schemeClr val="tx1"/>
                </a:solidFill>
              </a:rPr>
              <a:t>…Select fields that Key of Column(X-Axis).</a:t>
            </a:r>
          </a:p>
          <a:p>
            <a:pPr marL="171450" indent="-171450">
              <a:buFont typeface="Arial" panose="020B0604020202020204" pitchFamily="34" charset="0"/>
              <a:buChar char="•"/>
            </a:pPr>
            <a:r>
              <a:rPr lang="en-US" altLang="ja-JP" sz="1000" u="sng" dirty="0" smtClean="0">
                <a:solidFill>
                  <a:schemeClr val="tx1"/>
                </a:solidFill>
              </a:rPr>
              <a:t>Row Key Field</a:t>
            </a:r>
            <a:r>
              <a:rPr lang="en-US" altLang="ja-JP" sz="1000" dirty="0" smtClean="0">
                <a:solidFill>
                  <a:schemeClr val="tx1"/>
                </a:solidFill>
              </a:rPr>
              <a:t>…Select </a:t>
            </a:r>
            <a:r>
              <a:rPr lang="en-US" altLang="ja-JP" sz="1000" dirty="0">
                <a:solidFill>
                  <a:schemeClr val="tx1"/>
                </a:solidFill>
              </a:rPr>
              <a:t>fields that Key of </a:t>
            </a:r>
            <a:r>
              <a:rPr lang="en-US" altLang="ja-JP" sz="1000" dirty="0" smtClean="0">
                <a:solidFill>
                  <a:schemeClr val="tx1"/>
                </a:solidFill>
              </a:rPr>
              <a:t>Row(Y-Axis</a:t>
            </a:r>
            <a:r>
              <a:rPr lang="en-US" altLang="ja-JP" sz="1000" dirty="0">
                <a:solidFill>
                  <a:schemeClr val="tx1"/>
                </a:solidFill>
              </a:rPr>
              <a:t>).</a:t>
            </a:r>
          </a:p>
          <a:p>
            <a:pPr marL="171450" indent="-171450">
              <a:buFont typeface="Arial" panose="020B0604020202020204" pitchFamily="34" charset="0"/>
              <a:buChar char="•"/>
            </a:pPr>
            <a:r>
              <a:rPr lang="en-US" altLang="ja-JP" sz="1000" u="sng" dirty="0" smtClean="0">
                <a:solidFill>
                  <a:schemeClr val="tx1"/>
                </a:solidFill>
              </a:rPr>
              <a:t>Length</a:t>
            </a:r>
            <a:r>
              <a:rPr lang="en-US" altLang="ja-JP" sz="1000" dirty="0" smtClean="0">
                <a:solidFill>
                  <a:schemeClr val="tx1"/>
                </a:solidFill>
              </a:rPr>
              <a:t>…Width of Row key column.</a:t>
            </a:r>
          </a:p>
          <a:p>
            <a:pPr marL="171450" indent="-171450">
              <a:buFont typeface="Arial" panose="020B0604020202020204" pitchFamily="34" charset="0"/>
              <a:buChar char="•"/>
            </a:pPr>
            <a:r>
              <a:rPr lang="en-US" altLang="ja-JP" sz="1000" u="sng" dirty="0" smtClean="0">
                <a:solidFill>
                  <a:schemeClr val="tx1"/>
                </a:solidFill>
              </a:rPr>
              <a:t>Quick Entry Window</a:t>
            </a:r>
            <a:r>
              <a:rPr lang="en-US" altLang="ja-JP" sz="1000" dirty="0">
                <a:solidFill>
                  <a:schemeClr val="tx1"/>
                </a:solidFill>
              </a:rPr>
              <a:t>…If you create a new data at Matrix </a:t>
            </a:r>
            <a:r>
              <a:rPr lang="en-US" altLang="ja-JP" sz="1000" dirty="0" err="1">
                <a:solidFill>
                  <a:schemeClr val="tx1"/>
                </a:solidFill>
              </a:rPr>
              <a:t>Window,Please</a:t>
            </a:r>
            <a:r>
              <a:rPr lang="en-US" altLang="ja-JP" sz="1000" dirty="0">
                <a:solidFill>
                  <a:schemeClr val="tx1"/>
                </a:solidFill>
              </a:rPr>
              <a:t> set window that setting Quick Entry</a:t>
            </a:r>
            <a:r>
              <a:rPr lang="en-US" altLang="ja-JP" sz="1000" dirty="0" smtClean="0">
                <a:solidFill>
                  <a:schemeClr val="tx1"/>
                </a:solidFill>
              </a:rPr>
              <a:t>.</a:t>
            </a:r>
          </a:p>
          <a:p>
            <a:pPr marL="171450" indent="-171450">
              <a:buFont typeface="Arial" panose="020B0604020202020204" pitchFamily="34" charset="0"/>
              <a:buChar char="•"/>
            </a:pPr>
            <a:r>
              <a:rPr lang="en-US" altLang="ja-JP" sz="1000" u="sng" dirty="0" smtClean="0">
                <a:solidFill>
                  <a:schemeClr val="tx1"/>
                </a:solidFill>
              </a:rPr>
              <a:t>Quick Entry </a:t>
            </a:r>
            <a:r>
              <a:rPr lang="en-US" altLang="ja-JP" sz="1000" u="sng" dirty="0" err="1" smtClean="0">
                <a:solidFill>
                  <a:schemeClr val="tx1"/>
                </a:solidFill>
              </a:rPr>
              <a:t>Conf</a:t>
            </a:r>
            <a:r>
              <a:rPr lang="en-US" altLang="ja-JP" sz="1000" dirty="0" smtClean="0">
                <a:solidFill>
                  <a:schemeClr val="tx1"/>
                </a:solidFill>
              </a:rPr>
              <a:t>…Select how to set default value to next data at Quick Entry Window.</a:t>
            </a:r>
          </a:p>
        </p:txBody>
      </p:sp>
      <p:sp>
        <p:nvSpPr>
          <p:cNvPr id="73" name="正方形/長方形 72"/>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Tab of Matrix Window</a:t>
            </a:r>
          </a:p>
        </p:txBody>
      </p:sp>
      <p:sp>
        <p:nvSpPr>
          <p:cNvPr id="75" name="正方形/長方形 74"/>
          <p:cNvSpPr/>
          <p:nvPr/>
        </p:nvSpPr>
        <p:spPr>
          <a:xfrm>
            <a:off x="3851928" y="428558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6" name="正方形/長方形 75"/>
          <p:cNvSpPr/>
          <p:nvPr/>
        </p:nvSpPr>
        <p:spPr>
          <a:xfrm>
            <a:off x="2483768" y="428558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Length</a:t>
            </a:r>
            <a:endParaRPr lang="ja-JP" altLang="en-US" sz="800" dirty="0">
              <a:solidFill>
                <a:schemeClr val="tx1"/>
              </a:solidFill>
              <a:latin typeface="HGPｺﾞｼｯｸM" pitchFamily="50" charset="-128"/>
              <a:ea typeface="HGPｺﾞｼｯｸM" pitchFamily="50" charset="-128"/>
            </a:endParaRPr>
          </a:p>
        </p:txBody>
      </p:sp>
      <p:pic>
        <p:nvPicPr>
          <p:cNvPr id="77" name="図 7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285581"/>
            <a:ext cx="223539" cy="223539"/>
          </a:xfrm>
          <a:prstGeom prst="rect">
            <a:avLst/>
          </a:prstGeom>
        </p:spPr>
      </p:pic>
      <p:sp>
        <p:nvSpPr>
          <p:cNvPr id="71" name="正方形/長方形 70"/>
          <p:cNvSpPr/>
          <p:nvPr/>
        </p:nvSpPr>
        <p:spPr>
          <a:xfrm>
            <a:off x="1339556" y="458115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51520" y="45811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Quick Entry Window</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2563238" y="4581152"/>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8" name="正方形/長方形 77"/>
          <p:cNvSpPr/>
          <p:nvPr/>
        </p:nvSpPr>
        <p:spPr>
          <a:xfrm>
            <a:off x="3851928" y="374734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9" name="正方形/長方形 78"/>
          <p:cNvSpPr/>
          <p:nvPr/>
        </p:nvSpPr>
        <p:spPr>
          <a:xfrm>
            <a:off x="2483768" y="374734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Page Size*</a:t>
            </a:r>
            <a:endParaRPr lang="ja-JP" altLang="en-US" sz="800" dirty="0">
              <a:solidFill>
                <a:schemeClr val="tx1"/>
              </a:solidFill>
              <a:latin typeface="HGPｺﾞｼｯｸM" pitchFamily="50" charset="-128"/>
              <a:ea typeface="HGPｺﾞｼｯｸM" pitchFamily="50" charset="-128"/>
            </a:endParaRPr>
          </a:p>
        </p:txBody>
      </p:sp>
      <p:pic>
        <p:nvPicPr>
          <p:cNvPr id="80" name="図 7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747341"/>
            <a:ext cx="223539" cy="223539"/>
          </a:xfrm>
          <a:prstGeom prst="rect">
            <a:avLst/>
          </a:prstGeom>
        </p:spPr>
      </p:pic>
      <p:sp>
        <p:nvSpPr>
          <p:cNvPr id="81" name="正方形/長方形 80"/>
          <p:cNvSpPr/>
          <p:nvPr/>
        </p:nvSpPr>
        <p:spPr>
          <a:xfrm>
            <a:off x="3859836" y="458112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Column info only</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2" name="正方形/長方形 81"/>
          <p:cNvSpPr/>
          <p:nvPr/>
        </p:nvSpPr>
        <p:spPr>
          <a:xfrm>
            <a:off x="2771800" y="4581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Quick Entry </a:t>
            </a:r>
            <a:r>
              <a:rPr lang="en-US" altLang="ja-JP" sz="800" dirty="0" err="1" smtClean="0">
                <a:solidFill>
                  <a:schemeClr val="tx1"/>
                </a:solidFill>
                <a:latin typeface="HGPｺﾞｼｯｸM" pitchFamily="50" charset="-128"/>
                <a:ea typeface="HGPｺﾞｼｯｸM" pitchFamily="50" charset="-128"/>
              </a:rPr>
              <a:t>Conf</a:t>
            </a:r>
            <a:endParaRPr lang="ja-JP" altLang="en-US" sz="800" dirty="0">
              <a:solidFill>
                <a:schemeClr val="tx1"/>
              </a:solidFill>
              <a:latin typeface="HGPｺﾞｼｯｸM" pitchFamily="50" charset="-128"/>
              <a:ea typeface="HGPｺﾞｼｯｸM" pitchFamily="50" charset="-128"/>
            </a:endParaRPr>
          </a:p>
        </p:txBody>
      </p:sp>
      <p:sp>
        <p:nvSpPr>
          <p:cNvPr id="83" name="正方形/長方形 82"/>
          <p:cNvSpPr/>
          <p:nvPr/>
        </p:nvSpPr>
        <p:spPr>
          <a:xfrm>
            <a:off x="5083518" y="458112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4" name="コンテンツ プレースホルダー 2"/>
          <p:cNvSpPr txBox="1">
            <a:spLocks/>
          </p:cNvSpPr>
          <p:nvPr/>
        </p:nvSpPr>
        <p:spPr>
          <a:xfrm>
            <a:off x="5785579" y="5669336"/>
            <a:ext cx="2458829" cy="6399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0"/>
              </a:spcBef>
              <a:buFont typeface="Arial" panose="020B0604020202020204" pitchFamily="34" charset="0"/>
              <a:buChar char="•"/>
            </a:pPr>
            <a:r>
              <a:rPr lang="en-US" altLang="ja-JP" sz="900" dirty="0" smtClean="0">
                <a:solidFill>
                  <a:schemeClr val="tx1"/>
                </a:solidFill>
              </a:rPr>
              <a:t>01:Column</a:t>
            </a:r>
            <a:r>
              <a:rPr lang="ja-JP" altLang="en-US" sz="900" dirty="0" smtClean="0">
                <a:solidFill>
                  <a:schemeClr val="tx1"/>
                </a:solidFill>
              </a:rPr>
              <a:t> </a:t>
            </a:r>
            <a:r>
              <a:rPr lang="en-US" altLang="ja-JP" sz="900" dirty="0" smtClean="0">
                <a:solidFill>
                  <a:schemeClr val="tx1"/>
                </a:solidFill>
              </a:rPr>
              <a:t>info only</a:t>
            </a:r>
          </a:p>
          <a:p>
            <a:pPr marL="171450" indent="-171450">
              <a:spcBef>
                <a:spcPts val="0"/>
              </a:spcBef>
              <a:buFont typeface="Arial" panose="020B0604020202020204" pitchFamily="34" charset="0"/>
              <a:buChar char="•"/>
            </a:pPr>
            <a:r>
              <a:rPr lang="en-US" altLang="ja-JP" sz="900" dirty="0" smtClean="0">
                <a:solidFill>
                  <a:schemeClr val="tx1"/>
                </a:solidFill>
              </a:rPr>
              <a:t>02:Row info Only</a:t>
            </a:r>
          </a:p>
          <a:p>
            <a:pPr marL="171450" indent="-171450">
              <a:spcBef>
                <a:spcPts val="0"/>
              </a:spcBef>
              <a:buFont typeface="Arial" panose="020B0604020202020204" pitchFamily="34" charset="0"/>
              <a:buChar char="•"/>
            </a:pPr>
            <a:r>
              <a:rPr lang="en-US" altLang="ja-JP" sz="900" dirty="0" smtClean="0">
                <a:solidFill>
                  <a:schemeClr val="tx1"/>
                </a:solidFill>
              </a:rPr>
              <a:t>03:Column and Row info</a:t>
            </a:r>
          </a:p>
        </p:txBody>
      </p:sp>
    </p:spTree>
    <p:extLst>
      <p:ext uri="{BB962C8B-B14F-4D97-AF65-F5344CB8AC3E}">
        <p14:creationId xmlns:p14="http://schemas.microsoft.com/office/powerpoint/2010/main" val="321262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テキスト ボックス 3"/>
          <p:cNvSpPr txBox="1"/>
          <p:nvPr/>
        </p:nvSpPr>
        <p:spPr>
          <a:xfrm>
            <a:off x="265112" y="980728"/>
            <a:ext cx="862640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dirty="0" smtClean="0">
                <a:solidFill>
                  <a:schemeClr val="tx1"/>
                </a:solidFill>
              </a:rPr>
              <a:t>When reference of Matrix Column Key field is “Table” or “Search”, </a:t>
            </a:r>
            <a:r>
              <a:rPr lang="en-US" altLang="ja-JP" dirty="0" err="1" smtClean="0">
                <a:solidFill>
                  <a:schemeClr val="tx1"/>
                </a:solidFill>
              </a:rPr>
              <a:t>Sql</a:t>
            </a:r>
            <a:r>
              <a:rPr lang="en-US" altLang="ja-JP" dirty="0" smtClean="0">
                <a:solidFill>
                  <a:schemeClr val="tx1"/>
                </a:solidFill>
              </a:rPr>
              <a:t> ORDER By” at Table validation is applied.</a:t>
            </a:r>
          </a:p>
          <a:p>
            <a:pPr marL="285750" indent="-285750">
              <a:buFont typeface="Arial" panose="020B0604020202020204" pitchFamily="34" charset="0"/>
              <a:buChar char="•"/>
            </a:pPr>
            <a:r>
              <a:rPr lang="en-US" altLang="ja-JP" dirty="0" smtClean="0">
                <a:solidFill>
                  <a:schemeClr val="tx1"/>
                </a:solidFill>
              </a:rPr>
              <a:t>In case of the other, Value of Matrix Column key field in ascending order.</a:t>
            </a:r>
            <a:endParaRPr lang="ja-JP" altLang="en-US" dirty="0">
              <a:solidFill>
                <a:schemeClr val="tx1"/>
              </a:solidFill>
            </a:endParaRPr>
          </a:p>
        </p:txBody>
      </p:sp>
      <p:cxnSp>
        <p:nvCxnSpPr>
          <p:cNvPr id="5" name="直線コネクタ 4"/>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a:t>
            </a:r>
            <a:r>
              <a:rPr lang="en-US" altLang="ja-JP" dirty="0" smtClean="0">
                <a:solidFill>
                  <a:schemeClr val="tx1"/>
                </a:solidFill>
              </a:rPr>
              <a:t>Sort of Column control</a:t>
            </a:r>
            <a:endParaRPr lang="en-US" altLang="ja-JP" dirty="0">
              <a:solidFill>
                <a:schemeClr val="tx1"/>
              </a:solidFill>
            </a:endParaRPr>
          </a:p>
        </p:txBody>
      </p:sp>
      <p:cxnSp>
        <p:nvCxnSpPr>
          <p:cNvPr id="8" name="直線コネクタ 7"/>
          <p:cNvCxnSpPr/>
          <p:nvPr/>
        </p:nvCxnSpPr>
        <p:spPr>
          <a:xfrm>
            <a:off x="323528" y="314096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270892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a:t>
            </a:r>
            <a:r>
              <a:rPr lang="en-US" altLang="ja-JP" dirty="0" smtClean="0">
                <a:solidFill>
                  <a:schemeClr val="tx1"/>
                </a:solidFill>
              </a:rPr>
              <a:t>Sort or row control</a:t>
            </a:r>
            <a:endParaRPr lang="en-US" altLang="ja-JP" dirty="0">
              <a:solidFill>
                <a:schemeClr val="tx1"/>
              </a:solidFill>
            </a:endParaRPr>
          </a:p>
        </p:txBody>
      </p:sp>
      <p:sp>
        <p:nvSpPr>
          <p:cNvPr id="10" name="テキスト ボックス 9"/>
          <p:cNvSpPr txBox="1"/>
          <p:nvPr/>
        </p:nvSpPr>
        <p:spPr>
          <a:xfrm>
            <a:off x="274618" y="3140968"/>
            <a:ext cx="862640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dirty="0" smtClean="0">
                <a:solidFill>
                  <a:schemeClr val="tx1"/>
                </a:solidFill>
              </a:rPr>
              <a:t>When reference of Matrix Row Key field is “Table” or “Search”, </a:t>
            </a:r>
            <a:r>
              <a:rPr lang="en-US" altLang="ja-JP" dirty="0" err="1" smtClean="0">
                <a:solidFill>
                  <a:schemeClr val="tx1"/>
                </a:solidFill>
              </a:rPr>
              <a:t>Sql</a:t>
            </a:r>
            <a:r>
              <a:rPr lang="en-US" altLang="ja-JP" dirty="0" smtClean="0">
                <a:solidFill>
                  <a:schemeClr val="tx1"/>
                </a:solidFill>
              </a:rPr>
              <a:t> ORDER By” at Table validation is applied.</a:t>
            </a:r>
          </a:p>
          <a:p>
            <a:pPr marL="285750" indent="-285750">
              <a:buFont typeface="Arial" panose="020B0604020202020204" pitchFamily="34" charset="0"/>
              <a:buChar char="•"/>
            </a:pPr>
            <a:r>
              <a:rPr lang="en-US" altLang="ja-JP" dirty="0" smtClean="0">
                <a:solidFill>
                  <a:schemeClr val="tx1"/>
                </a:solidFill>
              </a:rPr>
              <a:t>In case of the other, Value of Matrix Row key field in ascending order.</a:t>
            </a:r>
            <a:endParaRPr lang="ja-JP" altLang="en-US" dirty="0">
              <a:solidFill>
                <a:schemeClr val="tx1"/>
              </a:solidFill>
            </a:endParaRPr>
          </a:p>
        </p:txBody>
      </p:sp>
    </p:spTree>
    <p:extLst>
      <p:ext uri="{BB962C8B-B14F-4D97-AF65-F5344CB8AC3E}">
        <p14:creationId xmlns:p14="http://schemas.microsoft.com/office/powerpoint/2010/main" val="3982361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Matrix Window Field</a:t>
            </a:r>
          </a:p>
        </p:txBody>
      </p:sp>
      <p:sp>
        <p:nvSpPr>
          <p:cNvPr id="5" name="正方形/長方形 4"/>
          <p:cNvSpPr/>
          <p:nvPr/>
        </p:nvSpPr>
        <p:spPr>
          <a:xfrm>
            <a:off x="251520" y="141225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151432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81071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81071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81071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810718"/>
            <a:ext cx="279365" cy="279365"/>
          </a:xfrm>
          <a:prstGeom prst="rect">
            <a:avLst/>
          </a:prstGeom>
        </p:spPr>
      </p:pic>
      <p:sp>
        <p:nvSpPr>
          <p:cNvPr id="37" name="正方形/長方形 36"/>
          <p:cNvSpPr/>
          <p:nvPr/>
        </p:nvSpPr>
        <p:spPr bwMode="auto">
          <a:xfrm>
            <a:off x="3341171" y="183225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13283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20486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12474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2048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20484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204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err="1" smtClean="0">
                <a:solidFill>
                  <a:schemeClr val="tx1"/>
                </a:solidFill>
                <a:latin typeface="HGPｺﾞｼｯｸM" pitchFamily="50" charset="-128"/>
                <a:ea typeface="HGPｺﾞｼｯｸM" pitchFamily="50" charset="-128"/>
              </a:rPr>
              <a:t>Oraganization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492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492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Matrix Window</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3645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3645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555965" y="36525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11949" y="36525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183406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r>
              <a:rPr lang="ja-JP" altLang="en-US" sz="800" dirty="0" smtClean="0"/>
              <a:t> </a:t>
            </a:r>
            <a:r>
              <a:rPr lang="en-US" altLang="ja-JP" sz="800" dirty="0" smtClean="0"/>
              <a:t>&gt; Matrix Window Field</a:t>
            </a:r>
            <a:endParaRPr lang="ja-JP" altLang="en-US" sz="800" dirty="0"/>
          </a:p>
        </p:txBody>
      </p:sp>
      <p:sp>
        <p:nvSpPr>
          <p:cNvPr id="53" name="正方形/長方形 52"/>
          <p:cNvSpPr/>
          <p:nvPr/>
        </p:nvSpPr>
        <p:spPr>
          <a:xfrm>
            <a:off x="1331800" y="307649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DeliveryQty</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076476"/>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Field</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5" name="正方形/長方形 54"/>
          <p:cNvSpPr/>
          <p:nvPr/>
        </p:nvSpPr>
        <p:spPr>
          <a:xfrm>
            <a:off x="2555506" y="307649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3851928" y="306896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7" name="正方形/長方形 56"/>
          <p:cNvSpPr/>
          <p:nvPr/>
        </p:nvSpPr>
        <p:spPr>
          <a:xfrm>
            <a:off x="2483768" y="306896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Length</a:t>
            </a:r>
            <a:endParaRPr lang="ja-JP" altLang="en-US" sz="800" dirty="0">
              <a:solidFill>
                <a:schemeClr val="tx1"/>
              </a:solidFill>
              <a:latin typeface="HGPｺﾞｼｯｸM" pitchFamily="50" charset="-128"/>
              <a:ea typeface="HGPｺﾞｼｯｸM" pitchFamily="50" charset="-128"/>
            </a:endParaRPr>
          </a:p>
        </p:txBody>
      </p:sp>
      <p:pic>
        <p:nvPicPr>
          <p:cNvPr id="58" name="図 5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068960"/>
            <a:ext cx="223539" cy="223539"/>
          </a:xfrm>
          <a:prstGeom prst="rect">
            <a:avLst/>
          </a:prstGeom>
        </p:spPr>
      </p:pic>
      <p:sp>
        <p:nvSpPr>
          <p:cNvPr id="59" name="正方形/長方形 58"/>
          <p:cNvSpPr/>
          <p:nvPr/>
        </p:nvSpPr>
        <p:spPr>
          <a:xfrm>
            <a:off x="1331648" y="277341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2773412"/>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Sequence*</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2773413"/>
            <a:ext cx="223539" cy="223539"/>
          </a:xfrm>
          <a:prstGeom prst="rect">
            <a:avLst/>
          </a:prstGeom>
        </p:spPr>
      </p:pic>
      <p:sp>
        <p:nvSpPr>
          <p:cNvPr id="62" name="コンテンツ プレースホルダー 2"/>
          <p:cNvSpPr txBox="1">
            <a:spLocks/>
          </p:cNvSpPr>
          <p:nvPr/>
        </p:nvSpPr>
        <p:spPr>
          <a:xfrm>
            <a:off x="5362002" y="1434261"/>
            <a:ext cx="3530478" cy="26428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smtClean="0">
                <a:solidFill>
                  <a:schemeClr val="tx1"/>
                </a:solidFill>
              </a:rPr>
              <a:t>Sequence</a:t>
            </a:r>
            <a:r>
              <a:rPr lang="en-US" altLang="ja-JP" sz="1050" dirty="0" smtClean="0">
                <a:solidFill>
                  <a:schemeClr val="tx1"/>
                </a:solidFill>
              </a:rPr>
              <a:t>…Field display order. Ascending.</a:t>
            </a:r>
          </a:p>
          <a:p>
            <a:pPr marL="171450" indent="-171450">
              <a:buFont typeface="Arial" panose="020B0604020202020204" pitchFamily="34" charset="0"/>
              <a:buChar char="•"/>
            </a:pPr>
            <a:r>
              <a:rPr lang="en-US" altLang="ja-JP" sz="1050" u="sng" dirty="0" smtClean="0">
                <a:solidFill>
                  <a:schemeClr val="tx1"/>
                </a:solidFill>
              </a:rPr>
              <a:t>Field</a:t>
            </a:r>
            <a:r>
              <a:rPr lang="en-US" altLang="ja-JP" sz="1050" dirty="0" smtClean="0">
                <a:solidFill>
                  <a:schemeClr val="tx1"/>
                </a:solidFill>
              </a:rPr>
              <a:t>…Edit Field in Matrix Window.</a:t>
            </a:r>
          </a:p>
          <a:p>
            <a:pPr marL="171450" indent="-171450">
              <a:buFont typeface="Arial" panose="020B0604020202020204" pitchFamily="34" charset="0"/>
              <a:buChar char="•"/>
            </a:pPr>
            <a:r>
              <a:rPr lang="en-US" altLang="ja-JP" sz="1050" u="sng" dirty="0" smtClean="0">
                <a:solidFill>
                  <a:schemeClr val="tx1"/>
                </a:solidFill>
              </a:rPr>
              <a:t>Length</a:t>
            </a:r>
            <a:r>
              <a:rPr lang="en-US" altLang="ja-JP" sz="1050" dirty="0" smtClean="0">
                <a:solidFill>
                  <a:schemeClr val="tx1"/>
                </a:solidFill>
              </a:rPr>
              <a:t>…width of Column. 0 is better because of min width.</a:t>
            </a:r>
            <a:r>
              <a:rPr lang="ja-JP" altLang="en-US" sz="1050" dirty="0" smtClean="0">
                <a:solidFill>
                  <a:schemeClr val="tx1"/>
                </a:solidFill>
              </a:rPr>
              <a:t> </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Calculate Sum(Σ)</a:t>
            </a:r>
            <a:r>
              <a:rPr lang="en-US" altLang="ja-JP" sz="1050" dirty="0" smtClean="0">
                <a:solidFill>
                  <a:schemeClr val="tx1"/>
                </a:solidFill>
              </a:rPr>
              <a:t>…Summarize Value and display it column. Display Type of Number</a:t>
            </a:r>
            <a:r>
              <a:rPr lang="ja-JP" altLang="en-US" sz="1050" dirty="0" err="1">
                <a:solidFill>
                  <a:schemeClr val="tx1"/>
                </a:solidFill>
              </a:rPr>
              <a:t>、</a:t>
            </a:r>
            <a:r>
              <a:rPr lang="en-US" altLang="ja-JP" sz="1050" dirty="0" err="1">
                <a:solidFill>
                  <a:schemeClr val="tx1"/>
                </a:solidFill>
              </a:rPr>
              <a:t>Qauntity</a:t>
            </a:r>
            <a:r>
              <a:rPr lang="ja-JP" altLang="en-US" sz="1050" dirty="0" err="1">
                <a:solidFill>
                  <a:schemeClr val="tx1"/>
                </a:solidFill>
              </a:rPr>
              <a:t>、</a:t>
            </a:r>
            <a:r>
              <a:rPr lang="en-US" altLang="ja-JP" sz="1050" dirty="0">
                <a:solidFill>
                  <a:schemeClr val="tx1"/>
                </a:solidFill>
              </a:rPr>
              <a:t>Amount</a:t>
            </a:r>
            <a:r>
              <a:rPr lang="ja-JP" altLang="en-US" sz="1050" dirty="0" err="1">
                <a:solidFill>
                  <a:schemeClr val="tx1"/>
                </a:solidFill>
              </a:rPr>
              <a:t>、</a:t>
            </a:r>
            <a:r>
              <a:rPr lang="en-US" altLang="ja-JP" sz="1050" dirty="0" err="1">
                <a:solidFill>
                  <a:schemeClr val="tx1"/>
                </a:solidFill>
              </a:rPr>
              <a:t>CostPrice</a:t>
            </a:r>
            <a:r>
              <a:rPr lang="ja-JP" altLang="en-US" sz="1050" dirty="0" err="1">
                <a:solidFill>
                  <a:schemeClr val="tx1"/>
                </a:solidFill>
              </a:rPr>
              <a:t>、</a:t>
            </a:r>
            <a:r>
              <a:rPr lang="en-US" altLang="ja-JP" sz="1050" dirty="0" smtClean="0">
                <a:solidFill>
                  <a:schemeClr val="tx1"/>
                </a:solidFill>
              </a:rPr>
              <a:t>Integer are valid.</a:t>
            </a:r>
            <a:endParaRPr lang="en-US" altLang="ja-JP" sz="1050" dirty="0">
              <a:solidFill>
                <a:schemeClr val="tx1"/>
              </a:solidFill>
            </a:endParaRPr>
          </a:p>
        </p:txBody>
      </p:sp>
      <p:sp>
        <p:nvSpPr>
          <p:cNvPr id="63" name="正方形/長方形 62"/>
          <p:cNvSpPr/>
          <p:nvPr/>
        </p:nvSpPr>
        <p:spPr>
          <a:xfrm>
            <a:off x="3996056" y="36621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Calculate Sum(Σ)</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2040" y="36621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Tree>
    <p:extLst>
      <p:ext uri="{BB962C8B-B14F-4D97-AF65-F5344CB8AC3E}">
        <p14:creationId xmlns:p14="http://schemas.microsoft.com/office/powerpoint/2010/main" val="3758360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Matrix Window Search Field</a:t>
            </a:r>
          </a:p>
        </p:txBody>
      </p:sp>
      <p:sp>
        <p:nvSpPr>
          <p:cNvPr id="5" name="正方形/長方形 4"/>
          <p:cNvSpPr/>
          <p:nvPr/>
        </p:nvSpPr>
        <p:spPr>
          <a:xfrm>
            <a:off x="251520" y="1916312"/>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2018377"/>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314774"/>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314774"/>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314774"/>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314774"/>
            <a:ext cx="279365" cy="279365"/>
          </a:xfrm>
          <a:prstGeom prst="rect">
            <a:avLst/>
          </a:prstGeom>
        </p:spPr>
      </p:pic>
      <p:sp>
        <p:nvSpPr>
          <p:cNvPr id="37" name="正方形/長方形 36"/>
          <p:cNvSpPr/>
          <p:nvPr/>
        </p:nvSpPr>
        <p:spPr bwMode="auto">
          <a:xfrm>
            <a:off x="3341171" y="2336306"/>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636889"/>
            <a:ext cx="5112568" cy="244829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70892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708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708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708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Organization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996952"/>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9969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Matrix Window</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868563"/>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8685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547784" y="415658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03768" y="415657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19" y="2338122"/>
            <a:ext cx="2458829" cy="225998"/>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r>
              <a:rPr lang="ja-JP" altLang="en-US" sz="800" dirty="0" smtClean="0"/>
              <a:t> </a:t>
            </a:r>
            <a:r>
              <a:rPr lang="en-US" altLang="ja-JP" sz="800" dirty="0" smtClean="0"/>
              <a:t>&gt; Matrix Window Search Field</a:t>
            </a:r>
            <a:endParaRPr lang="ja-JP" altLang="en-US" sz="800" dirty="0"/>
          </a:p>
        </p:txBody>
      </p:sp>
      <p:sp>
        <p:nvSpPr>
          <p:cNvPr id="53" name="正方形/長方形 52"/>
          <p:cNvSpPr/>
          <p:nvPr/>
        </p:nvSpPr>
        <p:spPr>
          <a:xfrm>
            <a:off x="1331800" y="358055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Organization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580532"/>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Field</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5" name="正方形/長方形 54"/>
          <p:cNvSpPr/>
          <p:nvPr/>
        </p:nvSpPr>
        <p:spPr>
          <a:xfrm>
            <a:off x="2555506" y="358055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9" name="正方形/長方形 58"/>
          <p:cNvSpPr/>
          <p:nvPr/>
        </p:nvSpPr>
        <p:spPr>
          <a:xfrm>
            <a:off x="1331648" y="327746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3277468"/>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Sequence</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277469"/>
            <a:ext cx="223539" cy="223539"/>
          </a:xfrm>
          <a:prstGeom prst="rect">
            <a:avLst/>
          </a:prstGeom>
        </p:spPr>
      </p:pic>
      <p:sp>
        <p:nvSpPr>
          <p:cNvPr id="62" name="コンテンツ プレースホルダー 2"/>
          <p:cNvSpPr txBox="1">
            <a:spLocks/>
          </p:cNvSpPr>
          <p:nvPr/>
        </p:nvSpPr>
        <p:spPr>
          <a:xfrm>
            <a:off x="5362002" y="1938317"/>
            <a:ext cx="3530478" cy="24987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smtClean="0">
                <a:solidFill>
                  <a:schemeClr val="tx1"/>
                </a:solidFill>
              </a:rPr>
              <a:t>Sequence</a:t>
            </a:r>
            <a:r>
              <a:rPr lang="en-US" altLang="ja-JP" sz="1050" dirty="0" smtClean="0">
                <a:solidFill>
                  <a:schemeClr val="tx1"/>
                </a:solidFill>
              </a:rPr>
              <a:t>…Search Field display </a:t>
            </a:r>
            <a:r>
              <a:rPr lang="en-US" altLang="ja-JP" sz="1050" dirty="0" err="1" smtClean="0">
                <a:solidFill>
                  <a:schemeClr val="tx1"/>
                </a:solidFill>
              </a:rPr>
              <a:t>order.Ascending</a:t>
            </a:r>
            <a:r>
              <a:rPr lang="en-US" altLang="ja-JP" sz="1050" dirty="0" smtClean="0">
                <a:solidFill>
                  <a:schemeClr val="tx1"/>
                </a:solidFill>
              </a:rPr>
              <a:t>.</a:t>
            </a:r>
          </a:p>
          <a:p>
            <a:pPr marL="171450" indent="-171450">
              <a:buFont typeface="Arial" panose="020B0604020202020204" pitchFamily="34" charset="0"/>
              <a:buChar char="•"/>
            </a:pPr>
            <a:r>
              <a:rPr lang="en-US" altLang="ja-JP" sz="1050" u="sng" dirty="0" smtClean="0">
                <a:solidFill>
                  <a:schemeClr val="tx1"/>
                </a:solidFill>
              </a:rPr>
              <a:t>Field</a:t>
            </a:r>
            <a:r>
              <a:rPr lang="en-US" altLang="ja-JP" sz="1050" dirty="0" smtClean="0">
                <a:solidFill>
                  <a:schemeClr val="tx1"/>
                </a:solidFill>
              </a:rPr>
              <a:t>…Search Field.</a:t>
            </a:r>
          </a:p>
          <a:p>
            <a:pPr marL="171450" indent="-171450">
              <a:buFont typeface="Arial" panose="020B0604020202020204" pitchFamily="34" charset="0"/>
              <a:buChar char="•"/>
            </a:pPr>
            <a:r>
              <a:rPr lang="en-US" altLang="ja-JP" sz="1050" u="sng" dirty="0" smtClean="0">
                <a:solidFill>
                  <a:schemeClr val="tx1"/>
                </a:solidFill>
              </a:rPr>
              <a:t>Mandatory</a:t>
            </a:r>
            <a:r>
              <a:rPr lang="en-US" altLang="ja-JP" sz="1050" dirty="0" smtClean="0">
                <a:solidFill>
                  <a:schemeClr val="tx1"/>
                </a:solidFill>
              </a:rPr>
              <a:t>…Mandatory Search Field or not. If Mandatory Field have to (complex) unique constraint with Column Key Field and Row Key Field).</a:t>
            </a:r>
          </a:p>
          <a:p>
            <a:pPr marL="171450" indent="-171450">
              <a:buFont typeface="Arial" panose="020B0604020202020204" pitchFamily="34" charset="0"/>
              <a:buChar char="•"/>
            </a:pPr>
            <a:r>
              <a:rPr lang="en-US" altLang="ja-JP" sz="1050" u="sng" dirty="0" smtClean="0">
                <a:solidFill>
                  <a:schemeClr val="tx1"/>
                </a:solidFill>
              </a:rPr>
              <a:t>Default Logic</a:t>
            </a:r>
            <a:r>
              <a:rPr lang="en-US" altLang="ja-JP" sz="1050" dirty="0" smtClean="0">
                <a:solidFill>
                  <a:schemeClr val="tx1"/>
                </a:solidFill>
              </a:rPr>
              <a:t>…Default Logic for search field initial Value.</a:t>
            </a:r>
            <a:endParaRPr lang="en-US" altLang="ja-JP" sz="1050" dirty="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XPosition</a:t>
            </a:r>
            <a:r>
              <a:rPr lang="en-US" altLang="ja-JP" sz="1050" dirty="0" smtClean="0">
                <a:solidFill>
                  <a:schemeClr val="tx1"/>
                </a:solidFill>
              </a:rPr>
              <a:t>…search field position.</a:t>
            </a:r>
            <a:endParaRPr lang="en-US" altLang="ja-JP" sz="1050" dirty="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Column Span</a:t>
            </a:r>
            <a:r>
              <a:rPr lang="en-US" altLang="ja-JP" sz="1050" dirty="0" smtClean="0">
                <a:solidFill>
                  <a:schemeClr val="tx1"/>
                </a:solidFill>
              </a:rPr>
              <a:t>…search field width. 2 is better.</a:t>
            </a:r>
            <a:endParaRPr lang="en-US" altLang="ja-JP" sz="1050" dirty="0">
              <a:solidFill>
                <a:schemeClr val="tx1"/>
              </a:solidFill>
            </a:endParaRPr>
          </a:p>
          <a:p>
            <a:endParaRPr lang="en-US" altLang="ja-JP" sz="1050" dirty="0" smtClean="0">
              <a:solidFill>
                <a:schemeClr val="tx1"/>
              </a:solidFill>
            </a:endParaRPr>
          </a:p>
        </p:txBody>
      </p:sp>
      <p:sp>
        <p:nvSpPr>
          <p:cNvPr id="63" name="正方形/長方形 62"/>
          <p:cNvSpPr/>
          <p:nvPr/>
        </p:nvSpPr>
        <p:spPr>
          <a:xfrm>
            <a:off x="3995936" y="3645040"/>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Mandatory</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1920" y="3645024"/>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smtClean="0">
                <a:solidFill>
                  <a:schemeClr val="tx1"/>
                </a:solidFill>
                <a:latin typeface="Meiryo UI" pitchFamily="50" charset="-128"/>
                <a:ea typeface="Meiryo UI" pitchFamily="50" charset="-128"/>
                <a:cs typeface="Meiryo UI" pitchFamily="50" charset="-128"/>
              </a:rPr>
              <a:t>　</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コンテンツ プレースホルダー 2"/>
          <p:cNvSpPr txBox="1">
            <a:spLocks/>
          </p:cNvSpPr>
          <p:nvPr/>
        </p:nvSpPr>
        <p:spPr>
          <a:xfrm>
            <a:off x="251520" y="908720"/>
            <a:ext cx="8640000" cy="6985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a:solidFill>
                  <a:schemeClr val="tx1"/>
                </a:solidFill>
              </a:rPr>
              <a:t>　</a:t>
            </a:r>
            <a:r>
              <a:rPr lang="ja-JP" altLang="en-US" sz="1400" dirty="0" smtClean="0">
                <a:solidFill>
                  <a:schemeClr val="tx1"/>
                </a:solidFill>
              </a:rPr>
              <a:t>列キーフィールド、行キーフィールド、編集フィールドで使用されていないフィールドを検索フィールドとして使用する事ができます。</a:t>
            </a:r>
            <a:endParaRPr lang="en-US" altLang="ja-JP" sz="1400" dirty="0" smtClean="0">
              <a:solidFill>
                <a:schemeClr val="tx1"/>
              </a:solidFill>
            </a:endParaRPr>
          </a:p>
        </p:txBody>
      </p:sp>
      <p:sp>
        <p:nvSpPr>
          <p:cNvPr id="66" name="正方形/長方形 65"/>
          <p:cNvSpPr/>
          <p:nvPr/>
        </p:nvSpPr>
        <p:spPr>
          <a:xfrm>
            <a:off x="1339859" y="436512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520" y="4365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Default Logic</a:t>
            </a:r>
            <a:endParaRPr lang="ja-JP" altLang="en-US" sz="800" dirty="0">
              <a:solidFill>
                <a:schemeClr val="tx1"/>
              </a:solidFill>
              <a:latin typeface="HGPｺﾞｼｯｸM" pitchFamily="50" charset="-128"/>
              <a:ea typeface="HGPｺﾞｼｯｸM" pitchFamily="50" charset="-128"/>
            </a:endParaRPr>
          </a:p>
        </p:txBody>
      </p:sp>
      <p:sp>
        <p:nvSpPr>
          <p:cNvPr id="68" name="正方形/長方形 67"/>
          <p:cNvSpPr/>
          <p:nvPr/>
        </p:nvSpPr>
        <p:spPr>
          <a:xfrm>
            <a:off x="251488" y="4653137"/>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 Position</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3851928" y="464562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483768" y="464562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Column Span</a:t>
            </a:r>
            <a:endParaRPr lang="ja-JP" altLang="en-US" sz="800" dirty="0">
              <a:solidFill>
                <a:schemeClr val="tx1"/>
              </a:solidFill>
              <a:latin typeface="HGPｺﾞｼｯｸM" pitchFamily="50" charset="-128"/>
              <a:ea typeface="HGPｺﾞｼｯｸM" pitchFamily="50" charset="-128"/>
            </a:endParaRPr>
          </a:p>
        </p:txBody>
      </p:sp>
      <p:pic>
        <p:nvPicPr>
          <p:cNvPr id="71" name="図 7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645621"/>
            <a:ext cx="223539" cy="223539"/>
          </a:xfrm>
          <a:prstGeom prst="rect">
            <a:avLst/>
          </a:prstGeom>
        </p:spPr>
      </p:pic>
      <p:sp>
        <p:nvSpPr>
          <p:cNvPr id="72" name="正方形/長方形 71"/>
          <p:cNvSpPr/>
          <p:nvPr/>
        </p:nvSpPr>
        <p:spPr>
          <a:xfrm>
            <a:off x="1348732" y="465313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1</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3" name="図 72"/>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653136"/>
            <a:ext cx="223539" cy="223539"/>
          </a:xfrm>
          <a:prstGeom prst="rect">
            <a:avLst/>
          </a:prstGeom>
        </p:spPr>
      </p:pic>
    </p:spTree>
    <p:extLst>
      <p:ext uri="{BB962C8B-B14F-4D97-AF65-F5344CB8AC3E}">
        <p14:creationId xmlns:p14="http://schemas.microsoft.com/office/powerpoint/2010/main" val="4215809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55261" y="2132856"/>
            <a:ext cx="8543151" cy="4104456"/>
          </a:xfrm>
          <a:prstGeom prst="rect">
            <a:avLst/>
          </a:prstGeom>
          <a:ln>
            <a:solidFill>
              <a:schemeClr val="accent1"/>
            </a:solidFill>
          </a:ln>
        </p:spPr>
      </p:pic>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Secret Configurations</a:t>
            </a:r>
          </a:p>
        </p:txBody>
      </p:sp>
      <p:sp>
        <p:nvSpPr>
          <p:cNvPr id="5" name="コンテンツ プレースホルダー 2"/>
          <p:cNvSpPr txBox="1">
            <a:spLocks/>
          </p:cNvSpPr>
          <p:nvPr/>
        </p:nvSpPr>
        <p:spPr>
          <a:xfrm>
            <a:off x="251520" y="908720"/>
            <a:ext cx="86400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400" dirty="0" smtClean="0">
                <a:solidFill>
                  <a:schemeClr val="tx1"/>
                </a:solidFill>
              </a:rPr>
              <a:t>If there is contain “test” word at description field in matrix window tab, All field in Matrix window is Edit status.</a:t>
            </a:r>
          </a:p>
          <a:p>
            <a:r>
              <a:rPr lang="en-US" altLang="ja-JP" sz="1400" dirty="0">
                <a:solidFill>
                  <a:schemeClr val="tx1"/>
                </a:solidFill>
              </a:rPr>
              <a:t>This secret configurations can be expensive when large blocks of data are involved.</a:t>
            </a:r>
            <a:endParaRPr lang="en-US" altLang="ja-JP" sz="1400" dirty="0" smtClean="0">
              <a:solidFill>
                <a:schemeClr val="tx1"/>
              </a:solidFill>
            </a:endParaRPr>
          </a:p>
        </p:txBody>
      </p:sp>
    </p:spTree>
    <p:extLst>
      <p:ext uri="{BB962C8B-B14F-4D97-AF65-F5344CB8AC3E}">
        <p14:creationId xmlns:p14="http://schemas.microsoft.com/office/powerpoint/2010/main" val="282801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 of Form</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4744"/>
            <a:ext cx="8642351" cy="7683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マトリクスウィンドウの設定後、フォームの設定を行う必要があります。フォームをメニューツリーに割り当てる事によりマトリクスウィンドウが使用できます。</a:t>
            </a:r>
            <a:endParaRPr lang="en-US" altLang="ja-JP" sz="1600" dirty="0">
              <a:solidFill>
                <a:schemeClr val="tx1"/>
              </a:solidFill>
            </a:endParaRPr>
          </a:p>
        </p:txBody>
      </p:sp>
      <p:sp>
        <p:nvSpPr>
          <p:cNvPr id="8" name="正方形/長方形 7"/>
          <p:cNvSpPr/>
          <p:nvPr/>
        </p:nvSpPr>
        <p:spPr>
          <a:xfrm>
            <a:off x="251520" y="191687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Form</a:t>
            </a:r>
          </a:p>
        </p:txBody>
      </p:sp>
      <p:sp>
        <p:nvSpPr>
          <p:cNvPr id="9" name="正方形/長方形 8"/>
          <p:cNvSpPr/>
          <p:nvPr/>
        </p:nvSpPr>
        <p:spPr>
          <a:xfrm>
            <a:off x="251520" y="2780904"/>
            <a:ext cx="6192446" cy="576584"/>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10" name="正方形/長方形 9"/>
          <p:cNvSpPr/>
          <p:nvPr/>
        </p:nvSpPr>
        <p:spPr bwMode="auto">
          <a:xfrm>
            <a:off x="337018" y="3069456"/>
            <a:ext cx="1558601" cy="236300"/>
          </a:xfrm>
          <a:prstGeom prst="rect">
            <a:avLst/>
          </a:prstGeom>
          <a:noFill/>
          <a:ln w="15875" cap="flat" cmpd="sng" algn="ctr">
            <a:noFill/>
            <a:prstDash val="sysDash"/>
            <a:round/>
            <a:headEnd type="none" w="med" len="med"/>
            <a:tailEnd type="none" w="med" len="med"/>
          </a:ln>
          <a:effectLst/>
        </p:spPr>
        <p:txBody>
          <a:bodyPr rIns="0" anchor="ctr"/>
          <a:lstStyle/>
          <a:p>
            <a:pPr>
              <a:defRPr/>
            </a:pPr>
            <a:r>
              <a:rPr lang="en-US" altLang="ja-JP" sz="800" dirty="0" smtClean="0"/>
              <a:t>Form</a:t>
            </a:r>
            <a:endParaRPr lang="ja-JP" altLang="en-US" sz="800" dirty="0"/>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193" y="2881496"/>
            <a:ext cx="167654" cy="167654"/>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372" y="2881496"/>
            <a:ext cx="167654" cy="167654"/>
          </a:xfrm>
          <a:prstGeom prst="rect">
            <a:avLst/>
          </a:prstGeom>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51" y="2888491"/>
            <a:ext cx="157163" cy="157163"/>
          </a:xfrm>
          <a:prstGeom prst="rect">
            <a:avLst/>
          </a:prstGeom>
        </p:spPr>
      </p:pic>
      <p:pic>
        <p:nvPicPr>
          <p:cNvPr id="14" name="図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3648" y="2888491"/>
            <a:ext cx="157163" cy="157163"/>
          </a:xfrm>
          <a:prstGeom prst="rect">
            <a:avLst/>
          </a:prstGeom>
        </p:spPr>
      </p:pic>
      <p:pic>
        <p:nvPicPr>
          <p:cNvPr id="15" name="図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4371" y="2853583"/>
            <a:ext cx="209524" cy="209524"/>
          </a:xfrm>
          <a:prstGeom prst="rect">
            <a:avLst/>
          </a:prstGeom>
        </p:spPr>
      </p:pic>
      <p:pic>
        <p:nvPicPr>
          <p:cNvPr id="16" name="図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137" y="2881496"/>
            <a:ext cx="167654" cy="167654"/>
          </a:xfrm>
          <a:prstGeom prst="rect">
            <a:avLst/>
          </a:prstGeom>
        </p:spPr>
      </p:pic>
      <p:pic>
        <p:nvPicPr>
          <p:cNvPr id="17" name="図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074" y="2881496"/>
            <a:ext cx="167654" cy="167654"/>
          </a:xfrm>
          <a:prstGeom prst="rect">
            <a:avLst/>
          </a:prstGeom>
        </p:spPr>
      </p:pic>
      <p:pic>
        <p:nvPicPr>
          <p:cNvPr id="18" name="図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6288" y="2853583"/>
            <a:ext cx="209524" cy="209524"/>
          </a:xfrm>
          <a:prstGeom prst="rect">
            <a:avLst/>
          </a:prstGeom>
        </p:spPr>
      </p:pic>
      <p:pic>
        <p:nvPicPr>
          <p:cNvPr id="19" name="図 1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9392" y="2881496"/>
            <a:ext cx="167654" cy="167654"/>
          </a:xfrm>
          <a:prstGeom prst="rect">
            <a:avLst/>
          </a:prstGeom>
        </p:spPr>
      </p:pic>
      <p:pic>
        <p:nvPicPr>
          <p:cNvPr id="20" name="図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0606" y="2881496"/>
            <a:ext cx="167654" cy="167654"/>
          </a:xfrm>
          <a:prstGeom prst="rect">
            <a:avLst/>
          </a:prstGeom>
        </p:spPr>
      </p:pic>
      <p:pic>
        <p:nvPicPr>
          <p:cNvPr id="21" name="図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58178" y="2881496"/>
            <a:ext cx="167654" cy="167654"/>
          </a:xfrm>
          <a:prstGeom prst="rect">
            <a:avLst/>
          </a:prstGeom>
        </p:spPr>
      </p:pic>
      <p:pic>
        <p:nvPicPr>
          <p:cNvPr id="22" name="図 2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91820" y="2853583"/>
            <a:ext cx="209524" cy="209524"/>
          </a:xfrm>
          <a:prstGeom prst="rect">
            <a:avLst/>
          </a:prstGeom>
          <a:effectLst/>
        </p:spPr>
      </p:pic>
      <p:pic>
        <p:nvPicPr>
          <p:cNvPr id="23" name="図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7455" y="2888491"/>
            <a:ext cx="157163" cy="157163"/>
          </a:xfrm>
          <a:prstGeom prst="rect">
            <a:avLst/>
          </a:prstGeom>
        </p:spPr>
      </p:pic>
      <p:pic>
        <p:nvPicPr>
          <p:cNvPr id="24" name="図 2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197988" y="2853583"/>
            <a:ext cx="209524" cy="209524"/>
          </a:xfrm>
          <a:prstGeom prst="rect">
            <a:avLst/>
          </a:prstGeom>
        </p:spPr>
      </p:pic>
      <p:pic>
        <p:nvPicPr>
          <p:cNvPr id="25" name="図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44904" y="2853583"/>
            <a:ext cx="209524" cy="209524"/>
          </a:xfrm>
          <a:prstGeom prst="rect">
            <a:avLst/>
          </a:prstGeom>
        </p:spPr>
      </p:pic>
      <p:pic>
        <p:nvPicPr>
          <p:cNvPr id="26" name="図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662286" y="2881496"/>
            <a:ext cx="167654" cy="167654"/>
          </a:xfrm>
          <a:prstGeom prst="rect">
            <a:avLst/>
          </a:prstGeom>
        </p:spPr>
      </p:pic>
      <p:pic>
        <p:nvPicPr>
          <p:cNvPr id="27" name="図 2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98716" y="2853533"/>
            <a:ext cx="209598" cy="209598"/>
          </a:xfrm>
          <a:prstGeom prst="rect">
            <a:avLst/>
          </a:prstGeom>
        </p:spPr>
      </p:pic>
      <p:pic>
        <p:nvPicPr>
          <p:cNvPr id="28" name="図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873500" y="2853583"/>
            <a:ext cx="209524" cy="209524"/>
          </a:xfrm>
          <a:prstGeom prst="rect">
            <a:avLst/>
          </a:prstGeom>
        </p:spPr>
      </p:pic>
      <p:pic>
        <p:nvPicPr>
          <p:cNvPr id="29" name="図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116172" y="2853583"/>
            <a:ext cx="209524" cy="209524"/>
          </a:xfrm>
          <a:prstGeom prst="rect">
            <a:avLst/>
          </a:prstGeom>
        </p:spPr>
      </p:pic>
      <p:pic>
        <p:nvPicPr>
          <p:cNvPr id="30" name="図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651874" y="2853583"/>
            <a:ext cx="209524" cy="209524"/>
          </a:xfrm>
          <a:prstGeom prst="rect">
            <a:avLst/>
          </a:prstGeom>
        </p:spPr>
      </p:pic>
      <p:pic>
        <p:nvPicPr>
          <p:cNvPr id="31" name="図 3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04958" y="2881496"/>
            <a:ext cx="167654" cy="167654"/>
          </a:xfrm>
          <a:prstGeom prst="rect">
            <a:avLst/>
          </a:prstGeom>
        </p:spPr>
      </p:pic>
      <p:pic>
        <p:nvPicPr>
          <p:cNvPr id="32" name="図 3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451072" y="2881496"/>
            <a:ext cx="167654" cy="167654"/>
          </a:xfrm>
          <a:prstGeom prst="rect">
            <a:avLst/>
          </a:prstGeom>
        </p:spPr>
      </p:pic>
      <p:pic>
        <p:nvPicPr>
          <p:cNvPr id="33" name="図 3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569979" y="2881496"/>
            <a:ext cx="167654" cy="167654"/>
          </a:xfrm>
          <a:prstGeom prst="rect">
            <a:avLst/>
          </a:prstGeom>
        </p:spPr>
      </p:pic>
      <p:pic>
        <p:nvPicPr>
          <p:cNvPr id="34" name="図 3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992414" y="2840884"/>
            <a:ext cx="228572" cy="228572"/>
          </a:xfrm>
          <a:prstGeom prst="rect">
            <a:avLst/>
          </a:prstGeom>
        </p:spPr>
      </p:pic>
      <p:pic>
        <p:nvPicPr>
          <p:cNvPr id="35" name="図 3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369256" y="2888491"/>
            <a:ext cx="157163" cy="157163"/>
          </a:xfrm>
          <a:prstGeom prst="rect">
            <a:avLst/>
          </a:prstGeom>
        </p:spPr>
      </p:pic>
      <p:pic>
        <p:nvPicPr>
          <p:cNvPr id="36" name="図 3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126584" y="2840884"/>
            <a:ext cx="228572" cy="228572"/>
          </a:xfrm>
          <a:prstGeom prst="rect">
            <a:avLst/>
          </a:prstGeom>
        </p:spPr>
      </p:pic>
      <p:pic>
        <p:nvPicPr>
          <p:cNvPr id="37" name="図 3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995654" y="3069456"/>
            <a:ext cx="279365" cy="279365"/>
          </a:xfrm>
          <a:prstGeom prst="rect">
            <a:avLst/>
          </a:prstGeom>
        </p:spPr>
      </p:pic>
      <p:pic>
        <p:nvPicPr>
          <p:cNvPr id="38" name="図 3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101179" y="3069456"/>
            <a:ext cx="279365" cy="279365"/>
          </a:xfrm>
          <a:prstGeom prst="rect">
            <a:avLst/>
          </a:prstGeom>
        </p:spPr>
      </p:pic>
      <p:pic>
        <p:nvPicPr>
          <p:cNvPr id="39" name="図 3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211678" y="3069456"/>
            <a:ext cx="279365" cy="279365"/>
          </a:xfrm>
          <a:prstGeom prst="rect">
            <a:avLst/>
          </a:prstGeom>
        </p:spPr>
      </p:pic>
      <p:pic>
        <p:nvPicPr>
          <p:cNvPr id="40" name="図 3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876488" y="3069456"/>
            <a:ext cx="279365" cy="279365"/>
          </a:xfrm>
          <a:prstGeom prst="rect">
            <a:avLst/>
          </a:prstGeom>
        </p:spPr>
      </p:pic>
      <p:sp>
        <p:nvSpPr>
          <p:cNvPr id="41" name="正方形/長方形 40"/>
          <p:cNvSpPr/>
          <p:nvPr/>
        </p:nvSpPr>
        <p:spPr bwMode="auto">
          <a:xfrm>
            <a:off x="4340306" y="3090988"/>
            <a:ext cx="1608548"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42" name="1 つの角を丸めた四角形 41"/>
          <p:cNvSpPr/>
          <p:nvPr/>
        </p:nvSpPr>
        <p:spPr>
          <a:xfrm>
            <a:off x="251520" y="249339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Form</a:t>
            </a:r>
            <a:endParaRPr lang="ja-JP" altLang="en-US" sz="1050" dirty="0">
              <a:solidFill>
                <a:schemeClr val="tx1"/>
              </a:solidFill>
              <a:latin typeface="HGPｺﾞｼｯｸM" pitchFamily="50" charset="-128"/>
              <a:ea typeface="HGPｺﾞｼｯｸM" pitchFamily="50" charset="-128"/>
            </a:endParaRPr>
          </a:p>
        </p:txBody>
      </p:sp>
      <p:sp>
        <p:nvSpPr>
          <p:cNvPr id="43" name="正方形/長方形 42"/>
          <p:cNvSpPr/>
          <p:nvPr/>
        </p:nvSpPr>
        <p:spPr>
          <a:xfrm>
            <a:off x="251966" y="3357488"/>
            <a:ext cx="6192000" cy="302384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44" name="正方形/長方形 43"/>
          <p:cNvSpPr/>
          <p:nvPr/>
        </p:nvSpPr>
        <p:spPr>
          <a:xfrm>
            <a:off x="1763848" y="3429519"/>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395688" y="3429519"/>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4572160" y="3429495"/>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3204000" y="342949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Organization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907704"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763688"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itchFamily="2" charset="2"/>
              <a:buChar char="ü"/>
            </a:pPr>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763446" y="53732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Client+Organization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395848" y="538594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err="1" smtClean="0">
                <a:solidFill>
                  <a:schemeClr val="tx1"/>
                </a:solidFill>
                <a:latin typeface="HGPｺﾞｼｯｸM" pitchFamily="50" charset="-128"/>
                <a:ea typeface="HGPｺﾞｼｯｸM" pitchFamily="50" charset="-128"/>
              </a:rPr>
              <a:t>Deta</a:t>
            </a:r>
            <a:r>
              <a:rPr lang="ja-JP" altLang="en-US" sz="800" u="sng" dirty="0">
                <a:solidFill>
                  <a:schemeClr val="tx1"/>
                </a:solidFill>
                <a:latin typeface="HGPｺﾞｼｯｸM" pitchFamily="50" charset="-128"/>
                <a:ea typeface="HGPｺﾞｼｯｸM" pitchFamily="50" charset="-128"/>
              </a:rPr>
              <a:t> </a:t>
            </a:r>
            <a:r>
              <a:rPr lang="en-US" altLang="ja-JP" sz="800" u="sng" dirty="0" smtClean="0">
                <a:solidFill>
                  <a:schemeClr val="tx1"/>
                </a:solidFill>
                <a:latin typeface="HGPｺﾞｼｯｸM" pitchFamily="50" charset="-128"/>
                <a:ea typeface="HGPｺﾞｼｯｸM" pitchFamily="50" charset="-128"/>
              </a:rPr>
              <a:t>Access</a:t>
            </a:r>
            <a:r>
              <a:rPr lang="ja-JP" altLang="en-US" sz="800" u="sng" dirty="0">
                <a:solidFill>
                  <a:schemeClr val="tx1"/>
                </a:solidFill>
                <a:latin typeface="HGPｺﾞｼｯｸM" pitchFamily="50" charset="-128"/>
                <a:ea typeface="HGPｺﾞｼｯｸM" pitchFamily="50" charset="-128"/>
              </a:rPr>
              <a:t> </a:t>
            </a:r>
            <a:r>
              <a:rPr lang="en-US" altLang="ja-JP" sz="800" u="sng" dirty="0" smtClean="0">
                <a:solidFill>
                  <a:schemeClr val="tx1"/>
                </a:solidFill>
                <a:latin typeface="HGPｺﾞｼｯｸM" pitchFamily="50" charset="-128"/>
                <a:ea typeface="HGPｺﾞｼｯｸM" pitchFamily="50" charset="-128"/>
              </a:rPr>
              <a:t>Leve</a:t>
            </a:r>
            <a:r>
              <a:rPr lang="en-US" altLang="ja-JP" sz="800" u="sng" dirty="0">
                <a:solidFill>
                  <a:schemeClr val="tx1"/>
                </a:solidFill>
                <a:latin typeface="HGPｺﾞｼｯｸM" pitchFamily="50" charset="-128"/>
                <a:ea typeface="HGPｺﾞｼｯｸM" pitchFamily="50" charset="-128"/>
              </a:rPr>
              <a:t>l</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1763696" y="3710013"/>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3" name="正方形/長方形 52"/>
          <p:cNvSpPr/>
          <p:nvPr/>
        </p:nvSpPr>
        <p:spPr>
          <a:xfrm>
            <a:off x="395536" y="3710013"/>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HGPｺﾞｼｯｸM" pitchFamily="50" charset="-128"/>
                <a:ea typeface="HGPｺﾞｼｯｸM" pitchFamily="50" charset="-128"/>
              </a:rPr>
              <a:t>N</a:t>
            </a:r>
            <a:r>
              <a:rPr lang="en-US" altLang="ja-JP" sz="800" dirty="0" smtClean="0">
                <a:solidFill>
                  <a:schemeClr val="tx1"/>
                </a:solidFill>
                <a:latin typeface="HGPｺﾞｼｯｸM" pitchFamily="50" charset="-128"/>
                <a:ea typeface="HGPｺﾞｼｯｸM" pitchFamily="50" charset="-128"/>
              </a:rPr>
              <a:t>ame*</a:t>
            </a:r>
            <a:endParaRPr lang="ja-JP" altLang="en-US" sz="800" dirty="0">
              <a:solidFill>
                <a:schemeClr val="tx1"/>
              </a:solidFill>
              <a:latin typeface="HGPｺﾞｼｯｸM" pitchFamily="50" charset="-128"/>
              <a:ea typeface="HGPｺﾞｼｯｸM" pitchFamily="50" charset="-128"/>
            </a:endParaRPr>
          </a:p>
        </p:txBody>
      </p:sp>
      <p:sp>
        <p:nvSpPr>
          <p:cNvPr id="54" name="正方形/長方形 53"/>
          <p:cNvSpPr/>
          <p:nvPr/>
        </p:nvSpPr>
        <p:spPr>
          <a:xfrm>
            <a:off x="1763696" y="3998045"/>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5" name="正方形/長方形 54"/>
          <p:cNvSpPr/>
          <p:nvPr/>
        </p:nvSpPr>
        <p:spPr>
          <a:xfrm>
            <a:off x="395536" y="399804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56" name="正方形/長方形 55"/>
          <p:cNvSpPr/>
          <p:nvPr/>
        </p:nvSpPr>
        <p:spPr>
          <a:xfrm>
            <a:off x="2987582" y="5373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7" name="正方形/長方形 56"/>
          <p:cNvSpPr/>
          <p:nvPr/>
        </p:nvSpPr>
        <p:spPr>
          <a:xfrm>
            <a:off x="1763696" y="508518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JPiere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8" name="正方形/長方形 57"/>
          <p:cNvSpPr/>
          <p:nvPr/>
        </p:nvSpPr>
        <p:spPr>
          <a:xfrm>
            <a:off x="395536" y="508518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Entity Type</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2988106" y="508520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763454" y="4293096"/>
            <a:ext cx="4248000" cy="432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t"/>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395294" y="4293096"/>
            <a:ext cx="1368000" cy="432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Comment/Help</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4716016"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Beta Functionality</a:t>
            </a:r>
            <a:endParaRPr lang="ja-JP" altLang="en-US" sz="800" dirty="0">
              <a:solidFill>
                <a:schemeClr val="tx1"/>
              </a:solidFill>
              <a:latin typeface="HGPｺﾞｼｯｸM" pitchFamily="50" charset="-128"/>
              <a:ea typeface="HGPｺﾞｼｯｸM" pitchFamily="50" charset="-128"/>
            </a:endParaRPr>
          </a:p>
        </p:txBody>
      </p:sp>
      <p:sp>
        <p:nvSpPr>
          <p:cNvPr id="65" name="正方形/長方形 64"/>
          <p:cNvSpPr/>
          <p:nvPr/>
        </p:nvSpPr>
        <p:spPr>
          <a:xfrm>
            <a:off x="4572000"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763696" y="5661248"/>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jpiere.plugin.matrixwindow.form.1000000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395536" y="566124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err="1" smtClean="0">
                <a:solidFill>
                  <a:schemeClr val="tx1"/>
                </a:solidFill>
                <a:latin typeface="HGPｺﾞｼｯｸM" pitchFamily="50" charset="-128"/>
                <a:ea typeface="HGPｺﾞｼｯｸM" pitchFamily="50" charset="-128"/>
              </a:rPr>
              <a:t>Classname</a:t>
            </a:r>
            <a:endParaRPr lang="ja-JP" altLang="en-US" sz="800" dirty="0">
              <a:solidFill>
                <a:schemeClr val="tx1"/>
              </a:solidFill>
              <a:latin typeface="HGPｺﾞｼｯｸM" pitchFamily="50" charset="-128"/>
              <a:ea typeface="HGPｺﾞｼｯｸM" pitchFamily="50" charset="-128"/>
            </a:endParaRPr>
          </a:p>
        </p:txBody>
      </p:sp>
      <p:sp>
        <p:nvSpPr>
          <p:cNvPr id="71" name="正方形/長方形 70"/>
          <p:cNvSpPr/>
          <p:nvPr/>
        </p:nvSpPr>
        <p:spPr>
          <a:xfrm>
            <a:off x="1763696" y="594928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395536" y="594928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Context Help</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988106" y="594930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4" name="角丸四角形 73"/>
          <p:cNvSpPr/>
          <p:nvPr/>
        </p:nvSpPr>
        <p:spPr>
          <a:xfrm>
            <a:off x="1187624" y="5601942"/>
            <a:ext cx="4961354" cy="3473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四角形吹き出し 74"/>
          <p:cNvSpPr/>
          <p:nvPr/>
        </p:nvSpPr>
        <p:spPr>
          <a:xfrm>
            <a:off x="6300296" y="5013176"/>
            <a:ext cx="2736200" cy="1080096"/>
          </a:xfrm>
          <a:prstGeom prst="wedgeRectCallout">
            <a:avLst>
              <a:gd name="adj1" fmla="val -58312"/>
              <a:gd name="adj2" fmla="val 200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1050" dirty="0">
                <a:solidFill>
                  <a:schemeClr val="tx1"/>
                </a:solidFill>
                <a:latin typeface="メイリオ" panose="020B0604030504040204" pitchFamily="50" charset="-128"/>
                <a:ea typeface="メイリオ" panose="020B0604030504040204" pitchFamily="50" charset="-128"/>
              </a:rPr>
              <a:t>Create Form and </a:t>
            </a:r>
            <a:r>
              <a:rPr lang="en-US" altLang="ja-JP" sz="1050" dirty="0" err="1">
                <a:solidFill>
                  <a:schemeClr val="tx1"/>
                </a:solidFill>
                <a:latin typeface="メイリオ" panose="020B0604030504040204" pitchFamily="50" charset="-128"/>
                <a:ea typeface="メイリオ" panose="020B0604030504040204" pitchFamily="50" charset="-128"/>
              </a:rPr>
              <a:t>Classname</a:t>
            </a:r>
            <a:r>
              <a:rPr lang="en-US" altLang="ja-JP" sz="1050" dirty="0">
                <a:solidFill>
                  <a:schemeClr val="tx1"/>
                </a:solidFill>
                <a:latin typeface="メイリオ" panose="020B0604030504040204" pitchFamily="50" charset="-128"/>
                <a:ea typeface="メイリオ" panose="020B0604030504040204" pitchFamily="50" charset="-128"/>
              </a:rPr>
              <a:t> set "</a:t>
            </a:r>
            <a:r>
              <a:rPr lang="en-US" altLang="ja-JP" sz="1050" dirty="0" err="1">
                <a:solidFill>
                  <a:schemeClr val="tx1"/>
                </a:solidFill>
                <a:latin typeface="メイリオ" panose="020B0604030504040204" pitchFamily="50" charset="-128"/>
                <a:ea typeface="メイリオ" panose="020B0604030504040204" pitchFamily="50" charset="-128"/>
              </a:rPr>
              <a:t>jpiere.plugin.matrixwindow.form</a:t>
            </a:r>
            <a:r>
              <a:rPr lang="en-US" altLang="ja-JP" sz="1050" dirty="0" smtClean="0">
                <a:solidFill>
                  <a:schemeClr val="tx1"/>
                </a:solidFill>
                <a:latin typeface="メイリオ" panose="020B0604030504040204" pitchFamily="50" charset="-128"/>
                <a:ea typeface="メイリオ" panose="020B0604030504040204" pitchFamily="50" charset="-128"/>
              </a:rPr>
              <a:t>."+</a:t>
            </a:r>
          </a:p>
          <a:p>
            <a:pPr algn="l"/>
            <a:r>
              <a:rPr lang="en-US" altLang="ja-JP" sz="1050" dirty="0" smtClean="0">
                <a:solidFill>
                  <a:schemeClr val="tx1"/>
                </a:solidFill>
                <a:latin typeface="メイリオ" panose="020B0604030504040204" pitchFamily="50" charset="-128"/>
                <a:ea typeface="メイリオ" panose="020B0604030504040204" pitchFamily="50" charset="-128"/>
              </a:rPr>
              <a:t>"</a:t>
            </a:r>
            <a:r>
              <a:rPr lang="en-US" altLang="ja-JP" sz="1050" dirty="0">
                <a:solidFill>
                  <a:schemeClr val="tx1"/>
                </a:solidFill>
                <a:latin typeface="メイリオ" panose="020B0604030504040204" pitchFamily="50" charset="-128"/>
                <a:ea typeface="メイリオ" panose="020B0604030504040204" pitchFamily="50" charset="-128"/>
              </a:rPr>
              <a:t>Value(Search key) of Matrix Window"</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30566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概要設計</a:t>
            </a:r>
            <a:r>
              <a:rPr kumimoji="1" lang="en-US" altLang="ja-JP" dirty="0" smtClean="0"/>
              <a:t>】</a:t>
            </a:r>
            <a:r>
              <a:rPr lang="ja-JP" altLang="en-US" dirty="0" smtClean="0"/>
              <a:t>マトリクスウィンドウの設定画面</a:t>
            </a:r>
            <a:endParaRPr kumimoji="1" lang="ja-JP" altLang="en-US" dirty="0"/>
          </a:p>
        </p:txBody>
      </p:sp>
      <p:sp>
        <p:nvSpPr>
          <p:cNvPr id="4" name="正方形/長方形 3"/>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2552330"/>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223440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37" name="正方形/長方形 36"/>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852913"/>
            <a:ext cx="5112568" cy="3096367"/>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45826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AD_Tab_ID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45826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8706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700" dirty="0" smtClean="0">
                <a:solidFill>
                  <a:schemeClr val="tx1"/>
                </a:solidFill>
                <a:latin typeface="Meiryo UI" pitchFamily="50" charset="-128"/>
                <a:ea typeface="Meiryo UI" pitchFamily="50" charset="-128"/>
                <a:cs typeface="Meiryo UI" pitchFamily="50" charset="-128"/>
              </a:rPr>
              <a:t>(</a:t>
            </a:r>
            <a:r>
              <a:rPr lang="en-US" altLang="ja-JP" sz="700" dirty="0" err="1" smtClean="0">
                <a:solidFill>
                  <a:schemeClr val="tx1"/>
                </a:solidFill>
                <a:latin typeface="Meiryo UI" pitchFamily="50" charset="-128"/>
                <a:ea typeface="Meiryo UI" pitchFamily="50" charset="-128"/>
                <a:cs typeface="Meiryo UI" pitchFamily="50" charset="-128"/>
              </a:rPr>
              <a:t>JP_MatrixColumnKey_ID</a:t>
            </a:r>
            <a:r>
              <a:rPr lang="en-US" altLang="ja-JP" sz="700" dirty="0" smtClean="0">
                <a:solidFill>
                  <a:schemeClr val="tx1"/>
                </a:solidFill>
                <a:latin typeface="Meiryo UI" pitchFamily="50" charset="-128"/>
                <a:ea typeface="Meiryo UI" pitchFamily="50" charset="-128"/>
                <a:cs typeface="Meiryo UI" pitchFamily="50" charset="-128"/>
              </a:rPr>
              <a:t>)</a:t>
            </a:r>
            <a:endParaRPr lang="ja-JP" altLang="en-US" sz="7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8706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42938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4293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429386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3" name="正方形/長方形 52"/>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8706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45826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251520" y="126880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角丸四角形 60"/>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JP_MatrixWindow</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2" name="図 61"/>
          <p:cNvPicPr>
            <a:picLocks noChangeAspect="1"/>
          </p:cNvPicPr>
          <p:nvPr/>
        </p:nvPicPr>
        <p:blipFill rotWithShape="1">
          <a:blip r:embed="rId3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3" name="正方形/長方形 62"/>
          <p:cNvSpPr/>
          <p:nvPr/>
        </p:nvSpPr>
        <p:spPr>
          <a:xfrm>
            <a:off x="1339981" y="3213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(Value)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51640" y="32137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339979" y="3501751"/>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640" y="35017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1339827" y="37898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51488" y="37898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71" name="正方形/長方形 70"/>
          <p:cNvSpPr/>
          <p:nvPr/>
        </p:nvSpPr>
        <p:spPr>
          <a:xfrm>
            <a:off x="1555965" y="40778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72" name="正方形/長方形 71"/>
          <p:cNvSpPr/>
          <p:nvPr/>
        </p:nvSpPr>
        <p:spPr>
          <a:xfrm>
            <a:off x="1411949" y="40778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3" name="正方形/長方形 72"/>
          <p:cNvSpPr/>
          <p:nvPr/>
        </p:nvSpPr>
        <p:spPr>
          <a:xfrm>
            <a:off x="331829" y="407781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4" name="コンテンツ プレースホルダー 2"/>
          <p:cNvSpPr txBox="1">
            <a:spLocks/>
          </p:cNvSpPr>
          <p:nvPr/>
        </p:nvSpPr>
        <p:spPr>
          <a:xfrm>
            <a:off x="5362698" y="2132857"/>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AD_Window_ID</a:t>
            </a:r>
            <a:r>
              <a:rPr lang="en-US" altLang="ja-JP" sz="1050" dirty="0" smtClean="0">
                <a:solidFill>
                  <a:schemeClr val="tx1"/>
                </a:solidFill>
              </a:rPr>
              <a:t>…Table Direct</a:t>
            </a:r>
            <a:r>
              <a:rPr lang="ja-JP" altLang="en-US" sz="1050" dirty="0" smtClean="0">
                <a:solidFill>
                  <a:schemeClr val="tx1"/>
                </a:solidFill>
              </a:rPr>
              <a:t>ですべてのウィンドウを選択する事ができる。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AD_Tab_ID</a:t>
            </a:r>
            <a:r>
              <a:rPr lang="en-US" altLang="ja-JP" sz="1050" dirty="0" smtClean="0">
                <a:solidFill>
                  <a:schemeClr val="tx1"/>
                </a:solidFill>
              </a:rPr>
              <a:t>…</a:t>
            </a:r>
            <a:r>
              <a:rPr lang="ja-JP" altLang="en-US" sz="1050" dirty="0" smtClean="0">
                <a:solidFill>
                  <a:schemeClr val="tx1"/>
                </a:solidFill>
              </a:rPr>
              <a:t>選択したウィンドウのタブだけが表示される。</a:t>
            </a:r>
            <a:r>
              <a:rPr lang="en-US" altLang="ja-JP" sz="1050" dirty="0" smtClean="0">
                <a:solidFill>
                  <a:schemeClr val="tx1"/>
                </a:solidFill>
              </a:rPr>
              <a:t>※</a:t>
            </a:r>
            <a:r>
              <a:rPr lang="ja-JP" altLang="en-US" sz="1050" dirty="0" smtClean="0">
                <a:solidFill>
                  <a:schemeClr val="tx1"/>
                </a:solidFill>
              </a:rPr>
              <a:t>既存のダイナミックバリデーション</a:t>
            </a:r>
            <a:r>
              <a:rPr lang="en-US" altLang="ja-JP" sz="1050" dirty="0" smtClean="0">
                <a:solidFill>
                  <a:schemeClr val="tx1"/>
                </a:solidFill>
              </a:rPr>
              <a:t>”</a:t>
            </a:r>
            <a:r>
              <a:rPr lang="en-US" altLang="ja-JP" sz="1050" dirty="0" err="1" smtClean="0">
                <a:solidFill>
                  <a:schemeClr val="tx1"/>
                </a:solidFill>
              </a:rPr>
              <a:t>AD_Tab</a:t>
            </a:r>
            <a:r>
              <a:rPr lang="en-US" altLang="ja-JP" sz="1050" dirty="0" smtClean="0">
                <a:solidFill>
                  <a:schemeClr val="tx1"/>
                </a:solidFill>
              </a:rPr>
              <a:t> in Window”</a:t>
            </a:r>
            <a:r>
              <a:rPr lang="ja-JP" altLang="en-US" sz="1050" dirty="0" smtClean="0">
                <a:solidFill>
                  <a:schemeClr val="tx1"/>
                </a:solidFill>
              </a:rPr>
              <a:t>を使用して制限する。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JP_PageSize</a:t>
            </a:r>
            <a:r>
              <a:rPr lang="en-US" altLang="ja-JP" sz="1050" dirty="0" smtClean="0">
                <a:solidFill>
                  <a:schemeClr val="tx1"/>
                </a:solidFill>
              </a:rPr>
              <a:t>…</a:t>
            </a:r>
            <a:r>
              <a:rPr lang="ja-JP" altLang="en-US" sz="1050" dirty="0" smtClean="0">
                <a:solidFill>
                  <a:schemeClr val="tx1"/>
                </a:solidFill>
              </a:rPr>
              <a:t>必須。デフォルト</a:t>
            </a:r>
            <a:r>
              <a:rPr lang="en-US" altLang="ja-JP" sz="1050" dirty="0" smtClean="0">
                <a:solidFill>
                  <a:schemeClr val="tx1"/>
                </a:solidFill>
              </a:rPr>
              <a:t>20</a:t>
            </a:r>
            <a:r>
              <a:rPr lang="ja-JP" altLang="en-US" sz="1050" dirty="0" err="1" smtClean="0">
                <a:solidFill>
                  <a:schemeClr val="tx1"/>
                </a:solidFill>
              </a:rPr>
              <a:t>。</a:t>
            </a:r>
            <a:r>
              <a:rPr lang="ja-JP" altLang="en-US" sz="1050" dirty="0" smtClean="0">
                <a:solidFill>
                  <a:schemeClr val="tx1"/>
                </a:solidFill>
              </a:rPr>
              <a:t>リファレンス</a:t>
            </a:r>
            <a:r>
              <a:rPr lang="en-US" altLang="ja-JP" sz="1050" dirty="0" smtClean="0">
                <a:solidFill>
                  <a:schemeClr val="tx1"/>
                </a:solidFill>
              </a:rPr>
              <a:t>:Integer</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JP_MatrixColumnKey_ID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smtClean="0">
                <a:solidFill>
                  <a:schemeClr val="tx1"/>
                </a:solidFill>
              </a:rPr>
              <a:t>に設定したタブに属するフィールドが選択できる。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JP_MatrixRowKey_ID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a:solidFill>
                  <a:schemeClr val="tx1"/>
                </a:solidFill>
              </a:rPr>
              <a:t>に設定したタブに属するフィールドが選択できる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a:solidFill>
                <a:schemeClr val="tx1"/>
              </a:solidFill>
            </a:endParaRPr>
          </a:p>
        </p:txBody>
      </p:sp>
      <p:sp>
        <p:nvSpPr>
          <p:cNvPr id="76" name="正方形/長方形 75"/>
          <p:cNvSpPr/>
          <p:nvPr/>
        </p:nvSpPr>
        <p:spPr>
          <a:xfrm>
            <a:off x="1339556" y="515721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JP_MatrixRowKey_ID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7" name="正方形/長方形 76"/>
          <p:cNvSpPr/>
          <p:nvPr/>
        </p:nvSpPr>
        <p:spPr>
          <a:xfrm>
            <a:off x="251520" y="515721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78" name="正方形/長方形 77"/>
          <p:cNvSpPr/>
          <p:nvPr/>
        </p:nvSpPr>
        <p:spPr>
          <a:xfrm>
            <a:off x="2563238" y="5157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9" name="正方形/長方形 78"/>
          <p:cNvSpPr/>
          <p:nvPr/>
        </p:nvSpPr>
        <p:spPr>
          <a:xfrm>
            <a:off x="3851928" y="514967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0" name="正方形/長方形 79"/>
          <p:cNvSpPr/>
          <p:nvPr/>
        </p:nvSpPr>
        <p:spPr>
          <a:xfrm>
            <a:off x="2483768" y="5149677"/>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81" name="図 8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5149677"/>
            <a:ext cx="223539" cy="223539"/>
          </a:xfrm>
          <a:prstGeom prst="rect">
            <a:avLst/>
          </a:prstGeom>
        </p:spPr>
      </p:pic>
      <p:sp>
        <p:nvSpPr>
          <p:cNvPr id="83" name="正方形/長方形 82"/>
          <p:cNvSpPr/>
          <p:nvPr/>
        </p:nvSpPr>
        <p:spPr>
          <a:xfrm>
            <a:off x="1331800"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600" dirty="0">
                <a:solidFill>
                  <a:schemeClr val="tx1"/>
                </a:solidFill>
                <a:latin typeface="Meiryo UI" pitchFamily="50" charset="-128"/>
                <a:ea typeface="Meiryo UI" pitchFamily="50" charset="-128"/>
                <a:cs typeface="Meiryo UI" pitchFamily="50" charset="-128"/>
              </a:rPr>
              <a:t>(</a:t>
            </a:r>
            <a:r>
              <a:rPr lang="en-US" altLang="ja-JP" sz="600" dirty="0" err="1">
                <a:solidFill>
                  <a:schemeClr val="tx1"/>
                </a:solidFill>
                <a:latin typeface="Meiryo UI" pitchFamily="50" charset="-128"/>
                <a:ea typeface="Meiryo UI" pitchFamily="50" charset="-128"/>
                <a:cs typeface="Meiryo UI" pitchFamily="50" charset="-128"/>
              </a:rPr>
              <a:t>JP_QuickEntryWindow_ID</a:t>
            </a:r>
            <a:r>
              <a:rPr lang="en-US" altLang="ja-JP" sz="600" dirty="0">
                <a:solidFill>
                  <a:schemeClr val="tx1"/>
                </a:solidFill>
                <a:latin typeface="Meiryo UI" pitchFamily="50" charset="-128"/>
                <a:ea typeface="Meiryo UI" pitchFamily="50" charset="-128"/>
                <a:cs typeface="Meiryo UI" pitchFamily="50" charset="-128"/>
              </a:rPr>
              <a:t>)</a:t>
            </a:r>
            <a:endParaRPr lang="ja-JP" altLang="en-US" sz="600" dirty="0">
              <a:solidFill>
                <a:schemeClr val="tx1"/>
              </a:solidFill>
              <a:latin typeface="Meiryo UI" pitchFamily="50" charset="-128"/>
              <a:ea typeface="Meiryo UI" pitchFamily="50" charset="-128"/>
              <a:cs typeface="Meiryo UI" pitchFamily="50" charset="-128"/>
            </a:endParaRPr>
          </a:p>
        </p:txBody>
      </p:sp>
      <p:sp>
        <p:nvSpPr>
          <p:cNvPr id="84" name="正方形/長方形 83"/>
          <p:cNvSpPr/>
          <p:nvPr/>
        </p:nvSpPr>
        <p:spPr>
          <a:xfrm>
            <a:off x="243764"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85" name="正方形/長方形 84"/>
          <p:cNvSpPr/>
          <p:nvPr/>
        </p:nvSpPr>
        <p:spPr>
          <a:xfrm>
            <a:off x="2555482"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6" name="コンテンツ プレースホルダー 2"/>
          <p:cNvSpPr txBox="1">
            <a:spLocks/>
          </p:cNvSpPr>
          <p:nvPr/>
        </p:nvSpPr>
        <p:spPr>
          <a:xfrm>
            <a:off x="256376" y="5949281"/>
            <a:ext cx="8635144" cy="57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a:solidFill>
                  <a:schemeClr val="tx1"/>
                </a:solidFill>
              </a:rPr>
              <a:t>V</a:t>
            </a:r>
            <a:r>
              <a:rPr lang="en-US" altLang="ja-JP" sz="1050" dirty="0" err="1" smtClean="0">
                <a:solidFill>
                  <a:schemeClr val="tx1"/>
                </a:solidFill>
              </a:rPr>
              <a:t>aule</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82" name="正方形/長方形 81"/>
          <p:cNvSpPr/>
          <p:nvPr/>
        </p:nvSpPr>
        <p:spPr>
          <a:xfrm>
            <a:off x="3851928" y="458967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JP_PageSize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7" name="正方形/長方形 86"/>
          <p:cNvSpPr/>
          <p:nvPr/>
        </p:nvSpPr>
        <p:spPr>
          <a:xfrm>
            <a:off x="2483768" y="458967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8" name="図 87"/>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4589674"/>
            <a:ext cx="223539" cy="223539"/>
          </a:xfrm>
          <a:prstGeom prst="rect">
            <a:avLst/>
          </a:prstGeom>
        </p:spPr>
      </p:pic>
      <p:sp>
        <p:nvSpPr>
          <p:cNvPr id="89" name="正方形/長方形 88"/>
          <p:cNvSpPr/>
          <p:nvPr/>
        </p:nvSpPr>
        <p:spPr>
          <a:xfrm>
            <a:off x="3859836"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JP_QuickEntryConf</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90" name="正方形/長方形 89"/>
          <p:cNvSpPr/>
          <p:nvPr/>
        </p:nvSpPr>
        <p:spPr>
          <a:xfrm>
            <a:off x="2771800"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クイック入力引継情報設定</a:t>
            </a:r>
            <a:endParaRPr lang="ja-JP" altLang="en-US" sz="800" dirty="0">
              <a:solidFill>
                <a:schemeClr val="tx1"/>
              </a:solidFill>
              <a:latin typeface="HGPｺﾞｼｯｸM" pitchFamily="50" charset="-128"/>
              <a:ea typeface="HGPｺﾞｼｯｸM" pitchFamily="50" charset="-128"/>
            </a:endParaRPr>
          </a:p>
        </p:txBody>
      </p:sp>
      <p:sp>
        <p:nvSpPr>
          <p:cNvPr id="91" name="正方形/長方形 90"/>
          <p:cNvSpPr/>
          <p:nvPr/>
        </p:nvSpPr>
        <p:spPr>
          <a:xfrm>
            <a:off x="5083518"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Tree>
    <p:extLst>
      <p:ext uri="{BB962C8B-B14F-4D97-AF65-F5344CB8AC3E}">
        <p14:creationId xmlns:p14="http://schemas.microsoft.com/office/powerpoint/2010/main" val="3151449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980728"/>
            <a:ext cx="8635144"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列キーと行キーに設定されているカラムが異なる事を確認する。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列</a:t>
            </a:r>
            <a:r>
              <a:rPr lang="ja-JP" altLang="en-US" sz="1050" dirty="0">
                <a:solidFill>
                  <a:schemeClr val="tx1"/>
                </a:solidFill>
              </a:rPr>
              <a:t>キ</a:t>
            </a:r>
            <a:r>
              <a:rPr lang="ja-JP" altLang="en-US" sz="1050" dirty="0" smtClean="0">
                <a:solidFill>
                  <a:schemeClr val="tx1"/>
                </a:solidFill>
              </a:rPr>
              <a:t>ーと行キーに設定されているカラムにユニーク制約が設定されている事を確認する。ユニーク制約はアプリケーション辞書のテーブルとカラムウィンドウの設定を参照する。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a:t>
            </a:r>
            <a:r>
              <a:rPr lang="en-US" altLang="ja-JP" sz="1050" dirty="0" smtClean="0">
                <a:solidFill>
                  <a:schemeClr val="tx1"/>
                </a:solidFill>
              </a:rPr>
              <a:t>(</a:t>
            </a:r>
            <a:r>
              <a:rPr lang="en-US" altLang="ja-JP" sz="1050" dirty="0" err="1" smtClean="0">
                <a:solidFill>
                  <a:schemeClr val="tx1"/>
                </a:solidFill>
              </a:rPr>
              <a:t>AD_Tabl_ID</a:t>
            </a:r>
            <a:r>
              <a:rPr lang="en-US" altLang="ja-JP" sz="1050" dirty="0" smtClean="0">
                <a:solidFill>
                  <a:schemeClr val="tx1"/>
                </a:solidFill>
              </a:rPr>
              <a:t>)</a:t>
            </a:r>
            <a:r>
              <a:rPr lang="ja-JP" altLang="en-US" sz="1050" dirty="0" smtClean="0">
                <a:solidFill>
                  <a:schemeClr val="tx1"/>
                </a:solidFill>
              </a:rPr>
              <a:t>フィールドのタブに設定されているテーブルと、クイック入力ウィンドウ</a:t>
            </a:r>
            <a:r>
              <a:rPr lang="en-US" altLang="ja-JP" sz="1050" dirty="0" smtClean="0">
                <a:solidFill>
                  <a:schemeClr val="tx1"/>
                </a:solidFill>
              </a:rPr>
              <a:t>(</a:t>
            </a:r>
            <a:r>
              <a:rPr lang="en-US" altLang="ja-JP" sz="1050" dirty="0" err="1" smtClean="0">
                <a:solidFill>
                  <a:schemeClr val="tx1"/>
                </a:solidFill>
              </a:rPr>
              <a:t>JP_QuickEntryWindow_ID</a:t>
            </a:r>
            <a:r>
              <a:rPr lang="en-US" altLang="ja-JP" sz="1050" dirty="0" smtClean="0">
                <a:solidFill>
                  <a:schemeClr val="tx1"/>
                </a:solidFill>
              </a:rPr>
              <a:t>)</a:t>
            </a:r>
            <a:r>
              <a:rPr lang="ja-JP" altLang="en-US" sz="1050" dirty="0" smtClean="0">
                <a:solidFill>
                  <a:schemeClr val="tx1"/>
                </a:solidFill>
              </a:rPr>
              <a:t>フィールドに設定されているウィンドウのタブレベルが</a:t>
            </a:r>
            <a:r>
              <a:rPr lang="en-US" altLang="ja-JP" sz="1050" dirty="0" smtClean="0">
                <a:solidFill>
                  <a:schemeClr val="tx1"/>
                </a:solidFill>
              </a:rPr>
              <a:t>0</a:t>
            </a:r>
            <a:r>
              <a:rPr lang="ja-JP" altLang="en-US" sz="1050" dirty="0" smtClean="0">
                <a:solidFill>
                  <a:schemeClr val="tx1"/>
                </a:solidFill>
              </a:rPr>
              <a:t>のタブに設定されているテーブルが同じである事を確認する。</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492896"/>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92494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子タブとなる</a:t>
            </a:r>
            <a:r>
              <a:rPr lang="en-US" altLang="ja-JP" sz="1050" dirty="0" err="1" smtClean="0">
                <a:solidFill>
                  <a:schemeClr val="tx1"/>
                </a:solidFill>
              </a:rPr>
              <a:t>JP_MatrixField</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MMatrixField</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子</a:t>
            </a:r>
            <a:r>
              <a:rPr lang="ja-JP" altLang="en-US" sz="1050" dirty="0">
                <a:solidFill>
                  <a:schemeClr val="tx1"/>
                </a:solidFill>
              </a:rPr>
              <a:t>タブ</a:t>
            </a:r>
            <a:r>
              <a:rPr lang="ja-JP" altLang="en-US" sz="1050" dirty="0" smtClean="0">
                <a:solidFill>
                  <a:schemeClr val="tx1"/>
                </a:solidFill>
              </a:rPr>
              <a:t>となる</a:t>
            </a:r>
            <a:r>
              <a:rPr lang="en-US" altLang="ja-JP" sz="1050" dirty="0" err="1" smtClean="0">
                <a:solidFill>
                  <a:schemeClr val="tx1"/>
                </a:solidFill>
              </a:rPr>
              <a:t>JP_MatrixSearch</a:t>
            </a:r>
            <a:r>
              <a:rPr lang="ja-JP" altLang="en-US" sz="1050" dirty="0" smtClean="0">
                <a:solidFill>
                  <a:schemeClr val="tx1"/>
                </a:solidFill>
              </a:rPr>
              <a:t>テーブルのインスタンス</a:t>
            </a:r>
            <a:r>
              <a:rPr lang="en-US" altLang="ja-JP" sz="1050" dirty="0">
                <a:solidFill>
                  <a:schemeClr val="tx1"/>
                </a:solidFill>
              </a:rPr>
              <a:t>(</a:t>
            </a:r>
            <a:r>
              <a:rPr lang="en-US" altLang="ja-JP" sz="1050" dirty="0" err="1" smtClean="0">
                <a:solidFill>
                  <a:schemeClr val="tx1"/>
                </a:solidFill>
              </a:rPr>
              <a:t>MMatrixSearch</a:t>
            </a:r>
            <a:r>
              <a:rPr lang="ja-JP" altLang="en-US" sz="1050" dirty="0" smtClean="0">
                <a:solidFill>
                  <a:schemeClr val="tx1"/>
                </a:solidFill>
              </a:rPr>
              <a:t>クラス</a:t>
            </a:r>
            <a:r>
              <a:rPr lang="ja-JP" altLang="en-US" sz="1050" dirty="0">
                <a:solidFill>
                  <a:schemeClr val="tx1"/>
                </a:solidFill>
              </a:rPr>
              <a:t>のインスタンス</a:t>
            </a:r>
            <a:r>
              <a:rPr lang="en-US" altLang="ja-JP" sz="1050" dirty="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a:solidFill>
                <a:schemeClr val="tx1"/>
              </a:solidFill>
            </a:endParaRPr>
          </a:p>
        </p:txBody>
      </p:sp>
    </p:spTree>
    <p:extLst>
      <p:ext uri="{BB962C8B-B14F-4D97-AF65-F5344CB8AC3E}">
        <p14:creationId xmlns:p14="http://schemas.microsoft.com/office/powerpoint/2010/main" val="3660921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Contents:JPIERE-0098:Matrix Window</a:t>
            </a:r>
            <a:endParaRPr kumimoji="1" lang="ja-JP" altLang="en-US" dirty="0"/>
          </a:p>
        </p:txBody>
      </p:sp>
      <p:sp>
        <p:nvSpPr>
          <p:cNvPr id="4" name="角丸四角形 3"/>
          <p:cNvSpPr/>
          <p:nvPr/>
        </p:nvSpPr>
        <p:spPr bwMode="auto">
          <a:xfrm>
            <a:off x="251396" y="548680"/>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About 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381" y="548680"/>
            <a:ext cx="390417" cy="432000"/>
          </a:xfrm>
          <a:prstGeom prst="rect">
            <a:avLst/>
          </a:prstGeom>
        </p:spPr>
      </p:pic>
      <p:sp>
        <p:nvSpPr>
          <p:cNvPr id="6" name="角丸四角形 5"/>
          <p:cNvSpPr/>
          <p:nvPr/>
        </p:nvSpPr>
        <p:spPr bwMode="auto">
          <a:xfrm>
            <a:off x="251520" y="33569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Outline of the design</a:t>
            </a: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 of 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3356992"/>
            <a:ext cx="390417" cy="432000"/>
          </a:xfrm>
          <a:prstGeom prst="rect">
            <a:avLst/>
          </a:prstGeom>
        </p:spPr>
      </p:pic>
      <p:sp>
        <p:nvSpPr>
          <p:cNvPr id="9" name="正方形/長方形 8"/>
          <p:cNvSpPr/>
          <p:nvPr/>
        </p:nvSpPr>
        <p:spPr>
          <a:xfrm>
            <a:off x="251520" y="38610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a:t>
            </a:r>
          </a:p>
        </p:txBody>
      </p:sp>
      <p:sp>
        <p:nvSpPr>
          <p:cNvPr id="10" name="角丸四角形 9"/>
          <p:cNvSpPr/>
          <p:nvPr/>
        </p:nvSpPr>
        <p:spPr bwMode="auto">
          <a:xfrm>
            <a:off x="250701" y="15567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709" y="1556792"/>
            <a:ext cx="390417" cy="432000"/>
          </a:xfrm>
          <a:prstGeom prst="rect">
            <a:avLst/>
          </a:prstGeom>
        </p:spPr>
      </p:pic>
      <p:sp>
        <p:nvSpPr>
          <p:cNvPr id="12" name="正方形/長方形 11"/>
          <p:cNvSpPr/>
          <p:nvPr/>
        </p:nvSpPr>
        <p:spPr>
          <a:xfrm>
            <a:off x="251520" y="24928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Configurations of Matrix Window</a:t>
            </a:r>
          </a:p>
        </p:txBody>
      </p:sp>
      <p:sp>
        <p:nvSpPr>
          <p:cNvPr id="14" name="正方形/長方形 13"/>
          <p:cNvSpPr/>
          <p:nvPr/>
        </p:nvSpPr>
        <p:spPr>
          <a:xfrm>
            <a:off x="251520" y="292498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Configurations of form</a:t>
            </a:r>
          </a:p>
        </p:txBody>
      </p:sp>
      <p:sp>
        <p:nvSpPr>
          <p:cNvPr id="15" name="正方形/長方形 14"/>
          <p:cNvSpPr/>
          <p:nvPr/>
        </p:nvSpPr>
        <p:spPr>
          <a:xfrm>
            <a:off x="251520" y="20608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Preparations in advance</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251520" y="42930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 Field</a:t>
            </a:r>
          </a:p>
        </p:txBody>
      </p:sp>
      <p:sp>
        <p:nvSpPr>
          <p:cNvPr id="17" name="正方形/長方形 16"/>
          <p:cNvSpPr/>
          <p:nvPr/>
        </p:nvSpPr>
        <p:spPr>
          <a:xfrm>
            <a:off x="251520" y="472514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 Search Field</a:t>
            </a:r>
          </a:p>
        </p:txBody>
      </p:sp>
      <p:sp>
        <p:nvSpPr>
          <p:cNvPr id="18" name="正方形/長方形 17"/>
          <p:cNvSpPr/>
          <p:nvPr/>
        </p:nvSpPr>
        <p:spPr>
          <a:xfrm>
            <a:off x="251520" y="566120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Image of Matrix Window</a:t>
            </a:r>
          </a:p>
        </p:txBody>
      </p:sp>
      <p:sp>
        <p:nvSpPr>
          <p:cNvPr id="19" name="角丸四角形 18"/>
          <p:cNvSpPr/>
          <p:nvPr/>
        </p:nvSpPr>
        <p:spPr bwMode="auto">
          <a:xfrm>
            <a:off x="251520" y="515715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Outline of the design </a:t>
            </a: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5157152"/>
            <a:ext cx="390417" cy="432000"/>
          </a:xfrm>
          <a:prstGeom prst="rect">
            <a:avLst/>
          </a:prstGeom>
        </p:spPr>
      </p:pic>
      <p:sp>
        <p:nvSpPr>
          <p:cNvPr id="21" name="角丸四角形 20"/>
          <p:cNvSpPr/>
          <p:nvPr/>
        </p:nvSpPr>
        <p:spPr bwMode="auto">
          <a:xfrm>
            <a:off x="251520" y="1052784"/>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Basic operations</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05" y="1052784"/>
            <a:ext cx="390417" cy="432000"/>
          </a:xfrm>
          <a:prstGeom prst="rect">
            <a:avLst/>
          </a:prstGeom>
        </p:spPr>
      </p:pic>
    </p:spTree>
    <p:extLst>
      <p:ext uri="{BB962C8B-B14F-4D97-AF65-F5344CB8AC3E}">
        <p14:creationId xmlns:p14="http://schemas.microsoft.com/office/powerpoint/2010/main" val="39317525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09" name="正方形/長方形 10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7" name="正方形/長方形 166"/>
          <p:cNvSpPr/>
          <p:nvPr/>
        </p:nvSpPr>
        <p:spPr>
          <a:xfrm>
            <a:off x="251520" y="204001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14208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43847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43847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43847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438478"/>
            <a:ext cx="279365" cy="279365"/>
          </a:xfrm>
          <a:prstGeom prst="rect">
            <a:avLst/>
          </a:prstGeom>
        </p:spPr>
      </p:pic>
      <p:sp>
        <p:nvSpPr>
          <p:cNvPr id="200" name="正方形/長方形 199"/>
          <p:cNvSpPr/>
          <p:nvPr/>
        </p:nvSpPr>
        <p:spPr bwMode="auto">
          <a:xfrm>
            <a:off x="3341171" y="246001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760593"/>
            <a:ext cx="5112568" cy="1874859"/>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83262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75250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83262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83260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83260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12065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12065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83262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39847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39847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29309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46182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フィールド</a:t>
            </a:r>
            <a:endParaRPr lang="ja-JP" altLang="en-US" sz="800" dirty="0"/>
          </a:p>
        </p:txBody>
      </p:sp>
      <p:sp>
        <p:nvSpPr>
          <p:cNvPr id="65" name="正方形/長方形 64"/>
          <p:cNvSpPr/>
          <p:nvPr/>
        </p:nvSpPr>
        <p:spPr>
          <a:xfrm>
            <a:off x="1331800"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69746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6967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40868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286776" y="3409456"/>
            <a:ext cx="1044863" cy="2145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408688"/>
            <a:ext cx="223539" cy="223539"/>
          </a:xfrm>
          <a:prstGeom prst="rect">
            <a:avLst/>
          </a:prstGeom>
        </p:spPr>
      </p:pic>
      <p:sp>
        <p:nvSpPr>
          <p:cNvPr id="58" name="正方形/長方形 57"/>
          <p:cNvSpPr/>
          <p:nvPr/>
        </p:nvSpPr>
        <p:spPr>
          <a:xfrm>
            <a:off x="3851928"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9" name="正方形/長方形 58"/>
          <p:cNvSpPr/>
          <p:nvPr/>
        </p:nvSpPr>
        <p:spPr>
          <a:xfrm>
            <a:off x="2483768" y="369672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60" name="図 5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696720"/>
            <a:ext cx="223539" cy="223539"/>
          </a:xfrm>
          <a:prstGeom prst="rect">
            <a:avLst/>
          </a:prstGeom>
        </p:spPr>
      </p:pic>
      <p:sp>
        <p:nvSpPr>
          <p:cNvPr id="61" name="コンテンツ プレースホルダー 2"/>
          <p:cNvSpPr txBox="1">
            <a:spLocks/>
          </p:cNvSpPr>
          <p:nvPr/>
        </p:nvSpPr>
        <p:spPr>
          <a:xfrm>
            <a:off x="5362698" y="2040536"/>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AD_Field</a:t>
            </a:r>
            <a:r>
              <a:rPr lang="en-US" altLang="ja-JP" sz="1050" dirty="0" smtClean="0">
                <a:solidFill>
                  <a:schemeClr val="tx1"/>
                </a:solidFill>
              </a:rPr>
              <a:t>…</a:t>
            </a:r>
            <a:r>
              <a:rPr lang="ja-JP" altLang="en-US" sz="1050" dirty="0" smtClean="0">
                <a:solidFill>
                  <a:schemeClr val="tx1"/>
                </a:solidFill>
              </a:rPr>
              <a:t>ダイナミックバリデーション</a:t>
            </a:r>
            <a:r>
              <a:rPr lang="en-US" altLang="ja-JP" sz="1050" dirty="0" smtClean="0">
                <a:solidFill>
                  <a:schemeClr val="tx1"/>
                </a:solidFill>
              </a:rPr>
              <a:t>”</a:t>
            </a:r>
            <a:r>
              <a:rPr lang="en-US" altLang="ja-JP" sz="1050" dirty="0" err="1" smtClean="0">
                <a:solidFill>
                  <a:schemeClr val="tx1"/>
                </a:solidFill>
              </a:rPr>
              <a:t>AD_Field</a:t>
            </a:r>
            <a:r>
              <a:rPr lang="en-US" altLang="ja-JP" sz="1050" dirty="0" smtClean="0">
                <a:solidFill>
                  <a:schemeClr val="tx1"/>
                </a:solidFill>
              </a:rPr>
              <a:t> in Tab”</a:t>
            </a:r>
            <a:r>
              <a:rPr lang="ja-JP" altLang="en-US" sz="1050" dirty="0" smtClean="0">
                <a:solidFill>
                  <a:schemeClr val="tx1"/>
                </a:solidFill>
              </a:rPr>
              <a:t>を使用して、マトリクスウィンドウタブで設定されているタブに属するフィールドだけを選択できるようにする。</a:t>
            </a:r>
            <a:endParaRPr lang="en-US" altLang="ja-JP" sz="1050" dirty="0" smtClean="0">
              <a:solidFill>
                <a:schemeClr val="tx1"/>
              </a:solidFill>
            </a:endParaRPr>
          </a:p>
        </p:txBody>
      </p:sp>
      <p:sp>
        <p:nvSpPr>
          <p:cNvPr id="64" name="コンテンツ プレースホルダー 2"/>
          <p:cNvSpPr txBox="1">
            <a:spLocks/>
          </p:cNvSpPr>
          <p:nvPr/>
        </p:nvSpPr>
        <p:spPr>
          <a:xfrm>
            <a:off x="256376" y="4707460"/>
            <a:ext cx="8635144" cy="10053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7" name="角丸四角形 66"/>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JP_MatrixField</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8" name="図 67"/>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9" name="正方形/長方形 68"/>
          <p:cNvSpPr/>
          <p:nvPr/>
        </p:nvSpPr>
        <p:spPr>
          <a:xfrm>
            <a:off x="3995936"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70" name="正方形/長方形 69"/>
          <p:cNvSpPr/>
          <p:nvPr/>
        </p:nvSpPr>
        <p:spPr>
          <a:xfrm>
            <a:off x="3851920"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1" name="正方形/長方形 70"/>
          <p:cNvSpPr/>
          <p:nvPr/>
        </p:nvSpPr>
        <p:spPr>
          <a:xfrm>
            <a:off x="2771800"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IsSummarized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41903079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兄弟タブとなる検索フィールドタブに含まれていないフィールドである事を確認する（検索フィールドとして使用されていない事を確認する）。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a:solidFill>
                  <a:schemeClr val="tx1"/>
                </a:solidFill>
              </a:rPr>
              <a:t>フィールドが列キーと行キーになっていない事を確認する</a:t>
            </a:r>
            <a:r>
              <a:rPr lang="ja-JP" altLang="en-US" sz="1050" dirty="0" smtClean="0">
                <a:solidFill>
                  <a:schemeClr val="tx1"/>
                </a:solidFill>
              </a:rPr>
              <a:t>。</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198888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492896"/>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Tree>
    <p:extLst>
      <p:ext uri="{BB962C8B-B14F-4D97-AF65-F5344CB8AC3E}">
        <p14:creationId xmlns:p14="http://schemas.microsoft.com/office/powerpoint/2010/main" val="724132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67" name="正方形/長方形 166"/>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23440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200" name="正方形/長方形 199"/>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852913"/>
            <a:ext cx="5112568" cy="234851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21297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21297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407704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407704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36507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36505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36505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55414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65" name="正方形/長方形 64"/>
          <p:cNvSpPr/>
          <p:nvPr/>
        </p:nvSpPr>
        <p:spPr>
          <a:xfrm>
            <a:off x="1331800" y="37890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78904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7890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50100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36512" y="350100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501008"/>
            <a:ext cx="223539" cy="223539"/>
          </a:xfrm>
          <a:prstGeom prst="rect">
            <a:avLst/>
          </a:prstGeom>
        </p:spPr>
      </p:pic>
      <p:sp>
        <p:nvSpPr>
          <p:cNvPr id="62" name="正方形/長方形 61"/>
          <p:cNvSpPr/>
          <p:nvPr/>
        </p:nvSpPr>
        <p:spPr>
          <a:xfrm>
            <a:off x="3995936" y="3861064"/>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3" name="正方形/長方形 62"/>
          <p:cNvSpPr/>
          <p:nvPr/>
        </p:nvSpPr>
        <p:spPr>
          <a:xfrm>
            <a:off x="3851920" y="3861048"/>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4" name="正方形/長方形 63"/>
          <p:cNvSpPr/>
          <p:nvPr/>
        </p:nvSpPr>
        <p:spPr>
          <a:xfrm>
            <a:off x="2771800" y="386104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IsMandatory</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コンテンツ プレースホルダー 2"/>
          <p:cNvSpPr txBox="1">
            <a:spLocks/>
          </p:cNvSpPr>
          <p:nvPr/>
        </p:nvSpPr>
        <p:spPr>
          <a:xfrm>
            <a:off x="256376" y="5201428"/>
            <a:ext cx="8635144" cy="12714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9" name="正方形/長方形 6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角丸四角形 69"/>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JP_MatrixSearch</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1" name="図 70"/>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72" name="コンテンツ プレースホルダー 2"/>
          <p:cNvSpPr txBox="1">
            <a:spLocks/>
          </p:cNvSpPr>
          <p:nvPr/>
        </p:nvSpPr>
        <p:spPr>
          <a:xfrm>
            <a:off x="5362698" y="2132112"/>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a:solidFill>
                  <a:schemeClr val="tx1"/>
                </a:solidFill>
              </a:rPr>
              <a:t>AD_Field</a:t>
            </a:r>
            <a:r>
              <a:rPr lang="en-US" altLang="ja-JP" sz="1050" dirty="0">
                <a:solidFill>
                  <a:schemeClr val="tx1"/>
                </a:solidFill>
              </a:rPr>
              <a:t>…</a:t>
            </a:r>
            <a:r>
              <a:rPr lang="ja-JP" altLang="en-US" sz="1050" dirty="0">
                <a:solidFill>
                  <a:schemeClr val="tx1"/>
                </a:solidFill>
              </a:rPr>
              <a:t>ダイナミックバリデーション</a:t>
            </a:r>
            <a:r>
              <a:rPr lang="en-US" altLang="ja-JP" sz="1050" dirty="0">
                <a:solidFill>
                  <a:schemeClr val="tx1"/>
                </a:solidFill>
              </a:rPr>
              <a:t>”</a:t>
            </a:r>
            <a:r>
              <a:rPr lang="en-US" altLang="ja-JP" sz="1050" dirty="0" err="1">
                <a:solidFill>
                  <a:schemeClr val="tx1"/>
                </a:solidFill>
              </a:rPr>
              <a:t>AD_Field</a:t>
            </a:r>
            <a:r>
              <a:rPr lang="en-US" altLang="ja-JP" sz="1050" dirty="0">
                <a:solidFill>
                  <a:schemeClr val="tx1"/>
                </a:solidFill>
              </a:rPr>
              <a:t> in Tab”</a:t>
            </a:r>
            <a:r>
              <a:rPr lang="ja-JP" altLang="en-US" sz="1050" dirty="0">
                <a:solidFill>
                  <a:schemeClr val="tx1"/>
                </a:solidFill>
              </a:rPr>
              <a:t>を使用して、マトリクスウィンドウタブで設定されているタブに属するフィールドだけを選択できるようにする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IsMandatory</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Y</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a:solidFill>
                  <a:schemeClr val="tx1"/>
                </a:solidFill>
              </a:rPr>
              <a:t>XPosition</a:t>
            </a:r>
            <a:r>
              <a:rPr lang="en-US" altLang="ja-JP" sz="1050" dirty="0">
                <a:solidFill>
                  <a:schemeClr val="tx1"/>
                </a:solidFill>
              </a:rPr>
              <a:t>…</a:t>
            </a:r>
            <a:r>
              <a:rPr lang="ja-JP" altLang="en-US" sz="1050" dirty="0">
                <a:solidFill>
                  <a:schemeClr val="tx1"/>
                </a:solidFill>
              </a:rPr>
              <a:t>初期値</a:t>
            </a:r>
            <a:r>
              <a:rPr lang="en-US" altLang="ja-JP" sz="1050" dirty="0">
                <a:solidFill>
                  <a:schemeClr val="tx1"/>
                </a:solidFill>
              </a:rPr>
              <a:t>1</a:t>
            </a:r>
            <a:r>
              <a:rPr lang="ja-JP" altLang="en-US" sz="1050" dirty="0" err="1">
                <a:solidFill>
                  <a:schemeClr val="tx1"/>
                </a:solidFill>
              </a:rPr>
              <a:t>。</a:t>
            </a:r>
            <a:endParaRPr lang="en-US" altLang="ja-JP" sz="1050" dirty="0">
              <a:solidFill>
                <a:schemeClr val="tx1"/>
              </a:solidFill>
            </a:endParaRPr>
          </a:p>
          <a:p>
            <a:pPr marL="171450" indent="-171450">
              <a:buFont typeface="Arial" panose="020B0604020202020204" pitchFamily="34" charset="0"/>
              <a:buChar char="•"/>
            </a:pPr>
            <a:r>
              <a:rPr lang="en-US" altLang="ja-JP" sz="1050" dirty="0" err="1">
                <a:solidFill>
                  <a:schemeClr val="tx1"/>
                </a:solidFill>
              </a:rPr>
              <a:t>ColumnSpan</a:t>
            </a:r>
            <a:r>
              <a:rPr lang="en-US" altLang="ja-JP" sz="1050" dirty="0">
                <a:solidFill>
                  <a:schemeClr val="tx1"/>
                </a:solidFill>
              </a:rPr>
              <a:t>…</a:t>
            </a:r>
            <a:r>
              <a:rPr lang="ja-JP" altLang="en-US" sz="1050" dirty="0">
                <a:solidFill>
                  <a:schemeClr val="tx1"/>
                </a:solidFill>
              </a:rPr>
              <a:t>初期値</a:t>
            </a:r>
            <a:r>
              <a:rPr lang="en-US" altLang="ja-JP" sz="1050" dirty="0">
                <a:solidFill>
                  <a:schemeClr val="tx1"/>
                </a:solidFill>
              </a:rPr>
              <a:t>2</a:t>
            </a:r>
            <a:r>
              <a:rPr lang="ja-JP" altLang="en-US" sz="1050" dirty="0" err="1">
                <a:solidFill>
                  <a:schemeClr val="tx1"/>
                </a:solidFill>
              </a:rPr>
              <a:t>。</a:t>
            </a:r>
            <a:endParaRPr lang="en-US" altLang="ja-JP" sz="1050" dirty="0">
              <a:solidFill>
                <a:schemeClr val="tx1"/>
              </a:solidFill>
            </a:endParaRPr>
          </a:p>
          <a:p>
            <a:endParaRPr lang="en-US" altLang="ja-JP" sz="1050" dirty="0" smtClean="0">
              <a:solidFill>
                <a:schemeClr val="tx1"/>
              </a:solidFill>
            </a:endParaRPr>
          </a:p>
        </p:txBody>
      </p:sp>
      <p:sp>
        <p:nvSpPr>
          <p:cNvPr id="67" name="正方形/長方形 66"/>
          <p:cNvSpPr/>
          <p:nvPr/>
        </p:nvSpPr>
        <p:spPr>
          <a:xfrm>
            <a:off x="1339859" y="45811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DefaultValue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251520" y="45811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51488" y="4869138"/>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3851928" y="486162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ColumnSpan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5" name="正方形/長方形 74"/>
          <p:cNvSpPr/>
          <p:nvPr/>
        </p:nvSpPr>
        <p:spPr>
          <a:xfrm>
            <a:off x="2483768" y="486162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6" name="図 75"/>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861622"/>
            <a:ext cx="223539" cy="223539"/>
          </a:xfrm>
          <a:prstGeom prst="rect">
            <a:avLst/>
          </a:prstGeom>
        </p:spPr>
      </p:pic>
      <p:sp>
        <p:nvSpPr>
          <p:cNvPr id="77" name="正方形/長方形 76"/>
          <p:cNvSpPr/>
          <p:nvPr/>
        </p:nvSpPr>
        <p:spPr>
          <a:xfrm>
            <a:off x="1348732" y="486913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XPosition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8" name="図 7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869137"/>
            <a:ext cx="223539" cy="223539"/>
          </a:xfrm>
          <a:prstGeom prst="rect">
            <a:avLst/>
          </a:prstGeom>
        </p:spPr>
      </p:pic>
    </p:spTree>
    <p:extLst>
      <p:ext uri="{BB962C8B-B14F-4D97-AF65-F5344CB8AC3E}">
        <p14:creationId xmlns:p14="http://schemas.microsoft.com/office/powerpoint/2010/main" val="25557250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a:t>
            </a:r>
            <a:r>
              <a:rPr lang="ja-JP" altLang="en-US" sz="1050" dirty="0">
                <a:solidFill>
                  <a:schemeClr val="tx1"/>
                </a:solidFill>
              </a:rPr>
              <a:t>編集</a:t>
            </a:r>
            <a:r>
              <a:rPr lang="ja-JP" altLang="en-US" sz="1050" dirty="0" smtClean="0">
                <a:solidFill>
                  <a:schemeClr val="tx1"/>
                </a:solidFill>
              </a:rPr>
              <a:t>フィールドタブに含まれていないフィールドである事を確認する。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フィールドが列キーと行キーになっていない事を確認する。</a:t>
            </a:r>
            <a:endParaRPr lang="en-US" altLang="ja-JP" sz="1050" dirty="0" smtClean="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364502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414903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
        <p:nvSpPr>
          <p:cNvPr id="11" name="正方形/長方形 10"/>
          <p:cNvSpPr/>
          <p:nvPr/>
        </p:nvSpPr>
        <p:spPr>
          <a:xfrm>
            <a:off x="251520" y="206084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afterSave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コンテンツ プレースホルダー 2"/>
          <p:cNvSpPr txBox="1">
            <a:spLocks/>
          </p:cNvSpPr>
          <p:nvPr/>
        </p:nvSpPr>
        <p:spPr>
          <a:xfrm>
            <a:off x="251520" y="256490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必須フラグが</a:t>
            </a:r>
            <a:r>
              <a:rPr lang="en-US" altLang="ja-JP" sz="1050" dirty="0" smtClean="0">
                <a:solidFill>
                  <a:schemeClr val="tx1"/>
                </a:solidFill>
              </a:rPr>
              <a:t>ON</a:t>
            </a:r>
            <a:r>
              <a:rPr lang="ja-JP" altLang="en-US" sz="1050" dirty="0" smtClean="0">
                <a:solidFill>
                  <a:schemeClr val="tx1"/>
                </a:solidFill>
              </a:rPr>
              <a:t>の場合、ユニーク制約が正しく設定されている事を確認する。</a:t>
            </a:r>
            <a:endParaRPr lang="en-US" altLang="ja-JP" sz="1050" dirty="0" smtClean="0">
              <a:solidFill>
                <a:schemeClr val="tx1"/>
              </a:solidFill>
            </a:endParaRPr>
          </a:p>
        </p:txBody>
      </p:sp>
    </p:spTree>
    <p:extLst>
      <p:ext uri="{BB962C8B-B14F-4D97-AF65-F5344CB8AC3E}">
        <p14:creationId xmlns:p14="http://schemas.microsoft.com/office/powerpoint/2010/main" val="23109062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smtClean="0"/>
              <a:t>マトリクスウィンドウ</a:t>
            </a:r>
            <a:endParaRPr kumimoji="1" lang="ja-JP" altLang="en-US" dirty="0"/>
          </a:p>
        </p:txBody>
      </p:sp>
      <p:sp>
        <p:nvSpPr>
          <p:cNvPr id="4" name="角丸四角形 3"/>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 name="正方形/長方形 5"/>
          <p:cNvSpPr/>
          <p:nvPr/>
        </p:nvSpPr>
        <p:spPr>
          <a:xfrm>
            <a:off x="323528" y="1628768"/>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784" y="3284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3573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536" y="3861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148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437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5784" y="4724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396033" y="5013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59880" y="2995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57420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260128" y="3285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284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1980040" y="3574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28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70053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342044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44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14069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486060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2596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979544" y="3861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2700040" y="3862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341987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13995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48600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25963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197971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2699792" y="4148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341962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13970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485978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25963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197971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699792" y="4435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341962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13970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485978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25963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197971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699792" y="4723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341962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13970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485978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25963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197971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2699792" y="5011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341962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13970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485978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323688" y="1340768"/>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395536" y="1857473"/>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1051524"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2275078" y="199123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3780072"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692036" y="199121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411461" y="257996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1059533" y="256730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8232" y="2004702"/>
            <a:ext cx="209550" cy="209550"/>
          </a:xfrm>
          <a:prstGeom prst="rect">
            <a:avLst/>
          </a:prstGeom>
        </p:spPr>
      </p:pic>
      <p:sp>
        <p:nvSpPr>
          <p:cNvPr id="68" name="正方形/長方形 67"/>
          <p:cNvSpPr/>
          <p:nvPr/>
        </p:nvSpPr>
        <p:spPr>
          <a:xfrm>
            <a:off x="755576" y="1772784"/>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1707605"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339752"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角丸四角形 70"/>
          <p:cNvSpPr/>
          <p:nvPr/>
        </p:nvSpPr>
        <p:spPr>
          <a:xfrm>
            <a:off x="251520" y="1772784"/>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2489892"/>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a:off x="251520" y="2906931"/>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強調線吹き出し 1 (枠付き) 73"/>
          <p:cNvSpPr/>
          <p:nvPr/>
        </p:nvSpPr>
        <p:spPr>
          <a:xfrm>
            <a:off x="6156176" y="1268760"/>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検索フィールドの設定情報をもとに自動作成する。必須が</a:t>
            </a:r>
            <a:r>
              <a:rPr lang="en-US" altLang="ja-JP" sz="1200" dirty="0" smtClean="0">
                <a:solidFill>
                  <a:schemeClr val="tx1"/>
                </a:solidFill>
              </a:rPr>
              <a:t>ON</a:t>
            </a:r>
            <a:r>
              <a:rPr lang="ja-JP" altLang="en-US" sz="1200" dirty="0" smtClean="0">
                <a:solidFill>
                  <a:schemeClr val="tx1"/>
                </a:solidFill>
              </a:rPr>
              <a:t>のフィールドに入力が無い場合は、ラベルを赤くする。</a:t>
            </a:r>
            <a:endParaRPr lang="en-US" altLang="ja-JP" sz="1200" dirty="0" smtClean="0">
              <a:solidFill>
                <a:schemeClr val="tx1"/>
              </a:solidFill>
            </a:endParaRPr>
          </a:p>
          <a:p>
            <a:pPr marL="171450" indent="-171450" algn="just">
              <a:buFont typeface="Arial" panose="020B0604020202020204" pitchFamily="34" charset="0"/>
              <a:buChar char="•"/>
            </a:pPr>
            <a:r>
              <a:rPr kumimoji="1" lang="en-US" altLang="ja-JP" sz="1200" dirty="0" smtClean="0">
                <a:solidFill>
                  <a:schemeClr val="tx1"/>
                </a:solidFill>
              </a:rPr>
              <a:t>2</a:t>
            </a:r>
            <a:r>
              <a:rPr kumimoji="1" lang="ja-JP" altLang="en-US" sz="1200" dirty="0" smtClean="0">
                <a:solidFill>
                  <a:schemeClr val="tx1"/>
                </a:solidFill>
              </a:rPr>
              <a:t>検索フィールド毎に改行する</a:t>
            </a:r>
            <a:endParaRPr kumimoji="1" lang="ja-JP" altLang="en-US" sz="1200" dirty="0">
              <a:solidFill>
                <a:schemeClr val="tx1"/>
              </a:solidFill>
            </a:endParaRPr>
          </a:p>
        </p:txBody>
      </p:sp>
      <p:sp>
        <p:nvSpPr>
          <p:cNvPr id="75" name="強調線吹き出し 1 (枠付き) 74"/>
          <p:cNvSpPr/>
          <p:nvPr/>
        </p:nvSpPr>
        <p:spPr>
          <a:xfrm>
            <a:off x="6156176" y="2567908"/>
            <a:ext cx="2880320" cy="2949324"/>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・・・クリックすると、検索フィールドの条件に合致するレコードを検索し、編集領域へ表示する</a:t>
            </a:r>
            <a:r>
              <a:rPr lang="ja-JP" altLang="en-US" sz="1200" dirty="0">
                <a:solidFill>
                  <a:schemeClr val="tx1"/>
                </a:solidFill>
              </a:rPr>
              <a:t>。</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・・・編集した内容を保存する。保存処理するのは編集されたデータののみ。</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・・・クイック入力の</a:t>
            </a:r>
            <a:r>
              <a:rPr lang="ja-JP" altLang="en-US" sz="1200" dirty="0" smtClean="0">
                <a:solidFill>
                  <a:schemeClr val="tx1"/>
                </a:solidFill>
              </a:rPr>
              <a:t>ポップアップウィンドウが表示され新規にデータを登録する事ができる。その検索フィールドの値は初期値として設定され変更する事はできない。登録後は編集領域をリフレッシュする。</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・・・マトリクスウィンドウの作成もととなったタブに割当たっているプロセスを実行する事ができる（</a:t>
            </a:r>
            <a:r>
              <a:rPr lang="en-US" altLang="ja-JP" sz="1200" b="1" dirty="0" smtClean="0">
                <a:solidFill>
                  <a:srgbClr val="FF3300"/>
                </a:solidFill>
              </a:rPr>
              <a:t>※</a:t>
            </a:r>
            <a:r>
              <a:rPr lang="ja-JP" altLang="en-US" sz="1200" b="1" dirty="0" smtClean="0">
                <a:solidFill>
                  <a:srgbClr val="FF3300"/>
                </a:solidFill>
              </a:rPr>
              <a:t>未実装</a:t>
            </a:r>
            <a:r>
              <a:rPr lang="ja-JP" altLang="en-US" sz="1200" dirty="0" smtClean="0">
                <a:solidFill>
                  <a:schemeClr val="tx1"/>
                </a:solidFill>
              </a:rPr>
              <a:t>）。</a:t>
            </a:r>
            <a:endParaRPr kumimoji="1" lang="en-US" altLang="ja-JP" sz="1200" dirty="0" smtClean="0">
              <a:solidFill>
                <a:schemeClr val="tx1"/>
              </a:solidFill>
            </a:endParaRPr>
          </a:p>
        </p:txBody>
      </p:sp>
      <p:sp>
        <p:nvSpPr>
          <p:cNvPr id="76" name="強調線吹き出し 1 (枠付き) 75"/>
          <p:cNvSpPr/>
          <p:nvPr/>
        </p:nvSpPr>
        <p:spPr>
          <a:xfrm>
            <a:off x="715974" y="5727256"/>
            <a:ext cx="8287460" cy="807011"/>
          </a:xfrm>
          <a:prstGeom prst="accentBorderCallout1">
            <a:avLst>
              <a:gd name="adj1" fmla="val 21001"/>
              <a:gd name="adj2" fmla="val -1830"/>
              <a:gd name="adj3" fmla="val -16678"/>
              <a:gd name="adj4" fmla="val -4191"/>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マトリクスウィンドウの設定画面の情報をもとに、編集領域を作成する。</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編集フィールドはいくつでも定義する事ができる。表示するフィールドの種類も特に制限はなく、プロセスを実行するためのボタンも配置できる。</a:t>
            </a:r>
            <a:endParaRPr kumimoji="1" lang="en-US" altLang="ja-JP" sz="1200" dirty="0" smtClean="0">
              <a:solidFill>
                <a:schemeClr val="tx1"/>
              </a:solidFill>
            </a:endParaRPr>
          </a:p>
        </p:txBody>
      </p:sp>
    </p:spTree>
    <p:extLst>
      <p:ext uri="{BB962C8B-B14F-4D97-AF65-F5344CB8AC3E}">
        <p14:creationId xmlns:p14="http://schemas.microsoft.com/office/powerpoint/2010/main" val="199517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Callout of Matri</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x Window</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1152"/>
            <a:ext cx="8642351" cy="723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普通のコールアウトはマトリクスウィンドウでは使用する事ができません。マトリクスウィンドウには専用のコールアウトをプラグインとして開発する必要があります。</a:t>
            </a:r>
            <a:endParaRPr lang="en-US" altLang="ja-JP" sz="1600" dirty="0">
              <a:solidFill>
                <a:schemeClr val="tx1"/>
              </a:solidFill>
            </a:endParaRPr>
          </a:p>
        </p:txBody>
      </p:sp>
      <p:sp>
        <p:nvSpPr>
          <p:cNvPr id="7" name="正方形/長方形 6"/>
          <p:cNvSpPr/>
          <p:nvPr/>
        </p:nvSpPr>
        <p:spPr>
          <a:xfrm>
            <a:off x="251520" y="184482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ファクトリークラス</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コンテンツ プレースホルダー 2"/>
          <p:cNvSpPr txBox="1">
            <a:spLocks/>
          </p:cNvSpPr>
          <p:nvPr/>
        </p:nvSpPr>
        <p:spPr>
          <a:xfrm>
            <a:off x="251520" y="2276872"/>
            <a:ext cx="8642351"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マトリクスウィンドウ専用コールアウトのファクトリークラスは、して</a:t>
            </a:r>
            <a:r>
              <a:rPr lang="en-US" altLang="ja-JP" sz="1400" dirty="0" err="1" smtClean="0">
                <a:solidFill>
                  <a:schemeClr val="tx1"/>
                </a:solidFill>
              </a:rPr>
              <a:t>IMatrixWindowCalloutFactory</a:t>
            </a:r>
            <a:r>
              <a:rPr lang="ja-JP" altLang="en-US" sz="1400" dirty="0" smtClean="0">
                <a:solidFill>
                  <a:schemeClr val="tx1"/>
                </a:solidFill>
              </a:rPr>
              <a:t>インター</a:t>
            </a:r>
            <a:r>
              <a:rPr lang="ja-JP" altLang="en-US" sz="1400" dirty="0">
                <a:solidFill>
                  <a:schemeClr val="tx1"/>
                </a:solidFill>
              </a:rPr>
              <a:t>フェース</a:t>
            </a:r>
            <a:r>
              <a:rPr lang="ja-JP" altLang="en-US" sz="1400" dirty="0" smtClean="0">
                <a:solidFill>
                  <a:schemeClr val="tx1"/>
                </a:solidFill>
              </a:rPr>
              <a:t>クラスを実装する必要があります。</a:t>
            </a:r>
            <a:r>
              <a:rPr lang="en-US" altLang="ja-JP" sz="1400" dirty="0" err="1" smtClean="0">
                <a:solidFill>
                  <a:schemeClr val="tx1"/>
                </a:solidFill>
              </a:rPr>
              <a:t>getCallout</a:t>
            </a:r>
            <a:r>
              <a:rPr lang="en-US" altLang="ja-JP" sz="1400" dirty="0" smtClean="0">
                <a:solidFill>
                  <a:schemeClr val="tx1"/>
                </a:solidFill>
              </a:rPr>
              <a:t>()</a:t>
            </a:r>
            <a:r>
              <a:rPr lang="ja-JP" altLang="en-US" sz="1400" dirty="0" smtClean="0">
                <a:solidFill>
                  <a:schemeClr val="tx1"/>
                </a:solidFill>
              </a:rPr>
              <a:t>メソッドに引数としてテーブル名とカラム名が渡されますので、テーブル名とカラム名から判定して呼び出したいマトリクスウィンドウ専用のコールアウト（</a:t>
            </a:r>
            <a:r>
              <a:rPr lang="en-US" altLang="ja-JP" sz="1400" dirty="0" err="1" smtClean="0">
                <a:solidFill>
                  <a:schemeClr val="tx1"/>
                </a:solidFill>
              </a:rPr>
              <a:t>IMatrixWindowCallout</a:t>
            </a:r>
            <a:r>
              <a:rPr lang="ja-JP" altLang="en-US" sz="1400" dirty="0" smtClean="0">
                <a:solidFill>
                  <a:schemeClr val="tx1"/>
                </a:solidFill>
              </a:rPr>
              <a:t>インターフェースクラスを実装したクラス）のインスタンスを戻り値として返すようにして下さい。</a:t>
            </a:r>
            <a:endParaRPr lang="en-US" altLang="ja-JP" sz="1400" dirty="0">
              <a:solidFill>
                <a:schemeClr val="tx1"/>
              </a:solidFill>
            </a:endParaRPr>
          </a:p>
        </p:txBody>
      </p:sp>
      <p:sp>
        <p:nvSpPr>
          <p:cNvPr id="9" name="コンテンツ プレースホルダー 2"/>
          <p:cNvSpPr txBox="1">
            <a:spLocks/>
          </p:cNvSpPr>
          <p:nvPr/>
        </p:nvSpPr>
        <p:spPr>
          <a:xfrm>
            <a:off x="251520" y="3717032"/>
            <a:ext cx="8642351"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spcBef>
                <a:spcPts val="0"/>
              </a:spcBef>
            </a:pPr>
            <a:r>
              <a:rPr lang="ja-JP" altLang="en-US" sz="1000" dirty="0" smtClean="0">
                <a:solidFill>
                  <a:schemeClr val="tx1"/>
                </a:solidFill>
              </a:rPr>
              <a:t>例</a:t>
            </a:r>
            <a:r>
              <a:rPr lang="en-US" altLang="ja-JP" sz="1000" dirty="0" smtClean="0">
                <a:solidFill>
                  <a:schemeClr val="tx1"/>
                </a:solidFill>
              </a:rPr>
              <a:t>)</a:t>
            </a:r>
          </a:p>
          <a:p>
            <a:pPr>
              <a:spcBef>
                <a:spcPts val="0"/>
              </a:spcBef>
            </a:pPr>
            <a:r>
              <a:rPr lang="en-US" altLang="ja-JP" sz="1000" dirty="0">
                <a:solidFill>
                  <a:schemeClr val="tx1"/>
                </a:solidFill>
              </a:rPr>
              <a:t>public class </a:t>
            </a:r>
            <a:r>
              <a:rPr lang="en-US" altLang="ja-JP" sz="1000" dirty="0" err="1">
                <a:solidFill>
                  <a:schemeClr val="tx1"/>
                </a:solidFill>
              </a:rPr>
              <a:t>DefaultMatrixWindowCalloutFactory</a:t>
            </a:r>
            <a:r>
              <a:rPr lang="en-US" altLang="ja-JP" sz="1000" dirty="0">
                <a:solidFill>
                  <a:schemeClr val="tx1"/>
                </a:solidFill>
              </a:rPr>
              <a:t> implements </a:t>
            </a:r>
            <a:r>
              <a:rPr lang="en-US" altLang="ja-JP" sz="1000" dirty="0" err="1">
                <a:solidFill>
                  <a:schemeClr val="tx1"/>
                </a:solidFill>
              </a:rPr>
              <a:t>IMatrixWindowCalloutFactory</a:t>
            </a:r>
            <a:r>
              <a:rPr lang="en-US" altLang="ja-JP" sz="1000" dirty="0">
                <a:solidFill>
                  <a:schemeClr val="tx1"/>
                </a:solidFill>
              </a:rPr>
              <a:t> {</a:t>
            </a:r>
          </a:p>
          <a:p>
            <a:pPr>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@Override</a:t>
            </a:r>
          </a:p>
          <a:p>
            <a:pPr defTabSz="358775">
              <a:spcBef>
                <a:spcPts val="0"/>
              </a:spcBef>
            </a:pPr>
            <a:r>
              <a:rPr lang="en-US" altLang="ja-JP" sz="1000" dirty="0">
                <a:solidFill>
                  <a:schemeClr val="tx1"/>
                </a:solidFill>
              </a:rPr>
              <a:t>	public </a:t>
            </a:r>
            <a:r>
              <a:rPr lang="en-US" altLang="ja-JP" sz="1000" dirty="0" err="1">
                <a:solidFill>
                  <a:schemeClr val="tx1"/>
                </a:solidFill>
              </a:rPr>
              <a:t>IMatrixWindowCallout</a:t>
            </a:r>
            <a:r>
              <a:rPr lang="en-US" altLang="ja-JP" sz="1000" dirty="0">
                <a:solidFill>
                  <a:schemeClr val="tx1"/>
                </a:solidFill>
              </a:rPr>
              <a:t> </a:t>
            </a:r>
            <a:r>
              <a:rPr lang="en-US" altLang="ja-JP" sz="1000" dirty="0" err="1">
                <a:solidFill>
                  <a:schemeClr val="tx1"/>
                </a:solidFill>
              </a:rPr>
              <a:t>getCallout</a:t>
            </a:r>
            <a:r>
              <a:rPr lang="en-US" altLang="ja-JP" sz="1000" dirty="0">
                <a:solidFill>
                  <a:schemeClr val="tx1"/>
                </a:solidFill>
              </a:rPr>
              <a:t>(String </a:t>
            </a:r>
            <a:r>
              <a:rPr lang="en-US" altLang="ja-JP" sz="1000" dirty="0" err="1">
                <a:solidFill>
                  <a:schemeClr val="tx1"/>
                </a:solidFill>
              </a:rPr>
              <a:t>tableName</a:t>
            </a:r>
            <a:r>
              <a:rPr lang="en-US" altLang="ja-JP" sz="1000" dirty="0">
                <a:solidFill>
                  <a:schemeClr val="tx1"/>
                </a:solidFill>
              </a:rPr>
              <a:t>, String </a:t>
            </a:r>
            <a:r>
              <a:rPr lang="en-US" altLang="ja-JP" sz="1000" dirty="0" err="1">
                <a:solidFill>
                  <a:schemeClr val="tx1"/>
                </a:solidFill>
              </a:rPr>
              <a:t>columnName</a:t>
            </a:r>
            <a:r>
              <a:rPr lang="en-US" altLang="ja-JP" sz="1000" dirty="0">
                <a:solidFill>
                  <a:schemeClr val="tx1"/>
                </a:solidFill>
              </a:rPr>
              <a:t>) {</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if(</a:t>
            </a:r>
            <a:r>
              <a:rPr lang="en-US" altLang="ja-JP" sz="1000" dirty="0" err="1">
                <a:solidFill>
                  <a:schemeClr val="tx1"/>
                </a:solidFill>
              </a:rPr>
              <a:t>tableName.equals</a:t>
            </a:r>
            <a:r>
              <a:rPr lang="en-US" altLang="ja-JP" sz="1000" dirty="0">
                <a:solidFill>
                  <a:schemeClr val="tx1"/>
                </a:solidFill>
              </a:rPr>
              <a:t>("</a:t>
            </a:r>
            <a:r>
              <a:rPr lang="en-US" altLang="ja-JP" sz="1000" dirty="0" err="1">
                <a:solidFill>
                  <a:schemeClr val="tx1"/>
                </a:solidFill>
              </a:rPr>
              <a:t>JP_ReferenceTest</a:t>
            </a:r>
            <a:r>
              <a:rPr lang="en-US" altLang="ja-JP" sz="1000" dirty="0">
                <a:solidFill>
                  <a:schemeClr val="tx1"/>
                </a:solidFill>
              </a:rPr>
              <a:t>") &amp;&amp; </a:t>
            </a:r>
            <a:r>
              <a:rPr lang="en-US" altLang="ja-JP" sz="1000" dirty="0" err="1">
                <a:solidFill>
                  <a:schemeClr val="tx1"/>
                </a:solidFill>
              </a:rPr>
              <a:t>columnName.equals</a:t>
            </a:r>
            <a:r>
              <a:rPr lang="en-US" altLang="ja-JP" sz="1000" dirty="0">
                <a:solidFill>
                  <a:schemeClr val="tx1"/>
                </a:solidFill>
              </a:rPr>
              <a:t>("</a:t>
            </a:r>
            <a:r>
              <a:rPr lang="en-US" altLang="ja-JP" sz="1000" dirty="0" err="1">
                <a:solidFill>
                  <a:schemeClr val="tx1"/>
                </a:solidFill>
              </a:rPr>
              <a:t>C_BPartner_ID</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r>
              <a:rPr lang="en-US" altLang="ja-JP" sz="1000" dirty="0">
                <a:solidFill>
                  <a:schemeClr val="tx1"/>
                </a:solidFill>
              </a:rPr>
              <a:t>			return new </a:t>
            </a:r>
            <a:r>
              <a:rPr lang="en-US" altLang="ja-JP" sz="1000" dirty="0" err="1">
                <a:solidFill>
                  <a:schemeClr val="tx1"/>
                </a:solidFill>
              </a:rPr>
              <a:t>MatrixWindowSampleCallout</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return null</a:t>
            </a:r>
            <a:r>
              <a:rPr lang="en-US" altLang="ja-JP" sz="1000" dirty="0" smtClean="0">
                <a:solidFill>
                  <a:schemeClr val="tx1"/>
                </a:solidFill>
              </a:rPr>
              <a:t>;</a:t>
            </a:r>
            <a:endParaRPr lang="en-US" altLang="ja-JP" sz="1000" dirty="0">
              <a:solidFill>
                <a:schemeClr val="tx1"/>
              </a:solidFill>
            </a:endParaRPr>
          </a:p>
          <a:p>
            <a:pPr defTabSz="358775">
              <a:spcBef>
                <a:spcPts val="0"/>
              </a:spcBef>
            </a:pPr>
            <a:r>
              <a:rPr lang="en-US" altLang="ja-JP" sz="1000" dirty="0">
                <a:solidFill>
                  <a:schemeClr val="tx1"/>
                </a:solidFill>
              </a:rPr>
              <a:t>	</a:t>
            </a:r>
            <a:r>
              <a:rPr lang="en-US" altLang="ja-JP" sz="1000" dirty="0" smtClean="0">
                <a:solidFill>
                  <a:schemeClr val="tx1"/>
                </a:solidFill>
              </a:rPr>
              <a:t>}</a:t>
            </a:r>
            <a:endParaRPr lang="en-US" altLang="ja-JP" sz="1000" dirty="0">
              <a:solidFill>
                <a:schemeClr val="tx1"/>
              </a:solidFill>
            </a:endParaRPr>
          </a:p>
          <a:p>
            <a:pPr>
              <a:spcBef>
                <a:spcPts val="0"/>
              </a:spcBef>
            </a:pPr>
            <a:r>
              <a:rPr lang="en-US" altLang="ja-JP" sz="1000" dirty="0">
                <a:solidFill>
                  <a:schemeClr val="tx1"/>
                </a:solidFill>
              </a:rPr>
              <a:t>}</a:t>
            </a:r>
            <a:endParaRPr lang="ja-JP" altLang="en-US" sz="1000" dirty="0" smtClean="0">
              <a:solidFill>
                <a:schemeClr val="tx1"/>
              </a:solidFill>
            </a:endParaRPr>
          </a:p>
        </p:txBody>
      </p:sp>
    </p:spTree>
    <p:extLst>
      <p:ext uri="{BB962C8B-B14F-4D97-AF65-F5344CB8AC3E}">
        <p14:creationId xmlns:p14="http://schemas.microsoft.com/office/powerpoint/2010/main" val="520298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マトリクスウィンドウ専用コールアウトクラス</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マトリクスウィンドウ専用コールアウトのクラスは</a:t>
            </a:r>
            <a:r>
              <a:rPr lang="en-US" altLang="ja-JP" sz="1400" dirty="0" err="1" smtClean="0">
                <a:solidFill>
                  <a:schemeClr val="tx1"/>
                </a:solidFill>
              </a:rPr>
              <a:t>IMatrixWindowCallout</a:t>
            </a:r>
            <a:r>
              <a:rPr lang="ja-JP" altLang="en-US" sz="1400" dirty="0" smtClean="0">
                <a:solidFill>
                  <a:schemeClr val="tx1"/>
                </a:solidFill>
              </a:rPr>
              <a:t>インターフェースクラスを実装する必要があります。</a:t>
            </a:r>
            <a:r>
              <a:rPr lang="en-US" altLang="ja-JP" sz="1400" dirty="0" smtClean="0">
                <a:solidFill>
                  <a:schemeClr val="tx1"/>
                </a:solidFill>
              </a:rPr>
              <a:t>start()</a:t>
            </a:r>
            <a:r>
              <a:rPr lang="ja-JP" altLang="en-US" sz="1400" dirty="0" smtClean="0">
                <a:solidFill>
                  <a:schemeClr val="tx1"/>
                </a:solidFill>
              </a:rPr>
              <a:t>メソッドに引数として</a:t>
            </a:r>
            <a:r>
              <a:rPr lang="en-US" altLang="ja-JP" sz="1400" dirty="0" err="1" smtClean="0">
                <a:solidFill>
                  <a:schemeClr val="tx1"/>
                </a:solidFill>
              </a:rPr>
              <a:t>JPMatrixDataBinder</a:t>
            </a:r>
            <a:r>
              <a:rPr lang="ja-JP" altLang="en-US" sz="1400" dirty="0" smtClean="0">
                <a:solidFill>
                  <a:schemeClr val="tx1"/>
                </a:solidFill>
              </a:rPr>
              <a:t>と、コールアウトが呼び出されたフィールドのカラムの位置情報</a:t>
            </a:r>
            <a:r>
              <a:rPr lang="en-US" altLang="ja-JP" sz="1400" dirty="0" smtClean="0">
                <a:solidFill>
                  <a:schemeClr val="tx1"/>
                </a:solidFill>
              </a:rPr>
              <a:t>”x”</a:t>
            </a:r>
            <a:r>
              <a:rPr lang="ja-JP" altLang="en-US" sz="1400" dirty="0" smtClean="0">
                <a:solidFill>
                  <a:schemeClr val="tx1"/>
                </a:solidFill>
              </a:rPr>
              <a:t>と行の位置情報</a:t>
            </a:r>
            <a:r>
              <a:rPr lang="en-US" altLang="ja-JP" sz="1400" dirty="0" smtClean="0">
                <a:solidFill>
                  <a:schemeClr val="tx1"/>
                </a:solidFill>
              </a:rPr>
              <a:t>”y”</a:t>
            </a:r>
            <a:r>
              <a:rPr lang="ja-JP" altLang="en-US" sz="1400" dirty="0" smtClean="0">
                <a:solidFill>
                  <a:schemeClr val="tx1"/>
                </a:solidFill>
              </a:rPr>
              <a:t>が</a:t>
            </a:r>
            <a:r>
              <a:rPr lang="en-US" altLang="ja-JP" sz="1400" dirty="0" err="1">
                <a:solidFill>
                  <a:schemeClr val="tx1"/>
                </a:solidFill>
              </a:rPr>
              <a:t>int</a:t>
            </a:r>
            <a:r>
              <a:rPr lang="ja-JP" altLang="en-US" sz="1400" dirty="0">
                <a:solidFill>
                  <a:schemeClr val="tx1"/>
                </a:solidFill>
              </a:rPr>
              <a:t>型</a:t>
            </a:r>
            <a:r>
              <a:rPr lang="ja-JP" altLang="en-US" sz="1400" dirty="0" smtClean="0">
                <a:solidFill>
                  <a:schemeClr val="tx1"/>
                </a:solidFill>
              </a:rPr>
              <a:t>で、そして変更後の値と変更前の値が</a:t>
            </a:r>
            <a:r>
              <a:rPr lang="en-US" altLang="ja-JP" sz="1400" dirty="0" smtClean="0">
                <a:solidFill>
                  <a:schemeClr val="tx1"/>
                </a:solidFill>
              </a:rPr>
              <a:t>Object</a:t>
            </a:r>
            <a:r>
              <a:rPr lang="ja-JP" altLang="en-US" sz="1400" dirty="0" smtClean="0">
                <a:solidFill>
                  <a:schemeClr val="tx1"/>
                </a:solidFill>
              </a:rPr>
              <a:t>型で渡されます。これらの値を自由に使用してコールアウトのロジックを記述して下さい。</a:t>
            </a:r>
            <a:endParaRPr lang="en-US" altLang="ja-JP" sz="1400" dirty="0">
              <a:solidFill>
                <a:schemeClr val="tx1"/>
              </a:solidFill>
            </a:endParaRPr>
          </a:p>
        </p:txBody>
      </p:sp>
      <p:cxnSp>
        <p:nvCxnSpPr>
          <p:cNvPr id="6" name="直線コネクタ 5"/>
          <p:cNvCxnSpPr/>
          <p:nvPr/>
        </p:nvCxnSpPr>
        <p:spPr>
          <a:xfrm>
            <a:off x="323528" y="2564904"/>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251520" y="2132856"/>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a:t>
            </a:r>
            <a:r>
              <a:rPr lang="ja-JP" altLang="en-US" sz="1600" dirty="0">
                <a:solidFill>
                  <a:schemeClr val="tx1"/>
                </a:solidFill>
              </a:rPr>
              <a:t>他</a:t>
            </a:r>
            <a:r>
              <a:rPr lang="ja-JP" altLang="en-US" sz="1600" dirty="0" smtClean="0">
                <a:solidFill>
                  <a:schemeClr val="tx1"/>
                </a:solidFill>
              </a:rPr>
              <a:t>のフィールドの値を変更する場合</a:t>
            </a:r>
            <a:endParaRPr lang="en-US" altLang="ja-JP" sz="1600" dirty="0">
              <a:solidFill>
                <a:schemeClr val="tx1"/>
              </a:solidFill>
            </a:endParaRPr>
          </a:p>
        </p:txBody>
      </p:sp>
      <p:sp>
        <p:nvSpPr>
          <p:cNvPr id="8" name="コンテンツ プレースホルダー 2"/>
          <p:cNvSpPr txBox="1">
            <a:spLocks/>
          </p:cNvSpPr>
          <p:nvPr/>
        </p:nvSpPr>
        <p:spPr>
          <a:xfrm>
            <a:off x="322137" y="2564904"/>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マトリクスウィンドウ専用コールアウトを使用して、コールアウトが呼び出されたフィールド以外のフィールドの値を変更する場合は、</a:t>
            </a:r>
            <a:r>
              <a:rPr lang="en-US" altLang="ja-JP" sz="1400" dirty="0" err="1" smtClean="0">
                <a:solidFill>
                  <a:schemeClr val="tx1"/>
                </a:solidFill>
              </a:rPr>
              <a:t>JPMatrixDataBinder.setValue</a:t>
            </a:r>
            <a:r>
              <a:rPr lang="en-US" altLang="ja-JP" sz="1400" dirty="0" smtClean="0">
                <a:solidFill>
                  <a:schemeClr val="tx1"/>
                </a:solidFill>
              </a:rPr>
              <a:t>(</a:t>
            </a:r>
            <a:r>
              <a:rPr lang="en-US" altLang="ja-JP" sz="1400" dirty="0" err="1" smtClean="0">
                <a:solidFill>
                  <a:schemeClr val="tx1"/>
                </a:solidFill>
              </a:rPr>
              <a:t>int</a:t>
            </a:r>
            <a:r>
              <a:rPr lang="en-US" altLang="ja-JP" sz="1400" dirty="0" smtClean="0">
                <a:solidFill>
                  <a:schemeClr val="tx1"/>
                </a:solidFill>
              </a:rPr>
              <a:t> x, </a:t>
            </a:r>
            <a:r>
              <a:rPr lang="en-US" altLang="ja-JP" sz="1400" dirty="0" err="1" smtClean="0">
                <a:solidFill>
                  <a:schemeClr val="tx1"/>
                </a:solidFill>
              </a:rPr>
              <a:t>int</a:t>
            </a:r>
            <a:r>
              <a:rPr lang="en-US" altLang="ja-JP" sz="1400" dirty="0" smtClean="0">
                <a:solidFill>
                  <a:schemeClr val="tx1"/>
                </a:solidFill>
              </a:rPr>
              <a:t> y, Object </a:t>
            </a:r>
            <a:r>
              <a:rPr lang="en-US" altLang="ja-JP" sz="1400" dirty="0" err="1" smtClean="0">
                <a:solidFill>
                  <a:schemeClr val="tx1"/>
                </a:solidFill>
              </a:rPr>
              <a:t>newValue</a:t>
            </a:r>
            <a:r>
              <a:rPr lang="en-US" altLang="ja-JP" sz="1400" dirty="0" smtClean="0">
                <a:solidFill>
                  <a:schemeClr val="tx1"/>
                </a:solidFill>
              </a:rPr>
              <a:t>)</a:t>
            </a:r>
            <a:r>
              <a:rPr lang="ja-JP" altLang="en-US" sz="1400" dirty="0" smtClean="0">
                <a:solidFill>
                  <a:schemeClr val="tx1"/>
                </a:solidFill>
              </a:rPr>
              <a:t>メソッドを使用して下さい。</a:t>
            </a:r>
            <a:endParaRPr lang="en-US" altLang="ja-JP" sz="1400" dirty="0">
              <a:solidFill>
                <a:schemeClr val="tx1"/>
              </a:solidFill>
            </a:endParaRPr>
          </a:p>
        </p:txBody>
      </p:sp>
      <p:cxnSp>
        <p:nvCxnSpPr>
          <p:cNvPr id="9" name="直線コネクタ 8"/>
          <p:cNvCxnSpPr/>
          <p:nvPr/>
        </p:nvCxnSpPr>
        <p:spPr>
          <a:xfrm>
            <a:off x="323528" y="4149080"/>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51520" y="3717032"/>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◆同じレコード内のフィールド</a:t>
            </a:r>
            <a:r>
              <a:rPr lang="en-US" altLang="ja-JP" sz="1600" dirty="0" smtClean="0">
                <a:solidFill>
                  <a:schemeClr val="tx1"/>
                </a:solidFill>
              </a:rPr>
              <a:t>(</a:t>
            </a:r>
            <a:r>
              <a:rPr lang="ja-JP" altLang="en-US" sz="1600" dirty="0" smtClean="0">
                <a:solidFill>
                  <a:schemeClr val="tx1"/>
                </a:solidFill>
              </a:rPr>
              <a:t>カラム</a:t>
            </a:r>
            <a:r>
              <a:rPr lang="en-US" altLang="ja-JP" sz="1600" dirty="0" smtClean="0">
                <a:solidFill>
                  <a:schemeClr val="tx1"/>
                </a:solidFill>
              </a:rPr>
              <a:t>)</a:t>
            </a:r>
            <a:r>
              <a:rPr lang="ja-JP" altLang="en-US" sz="1600" dirty="0" smtClean="0">
                <a:solidFill>
                  <a:schemeClr val="tx1"/>
                </a:solidFill>
              </a:rPr>
              <a:t>の判定</a:t>
            </a:r>
            <a:endParaRPr lang="en-US" altLang="ja-JP" sz="1600" dirty="0">
              <a:solidFill>
                <a:schemeClr val="tx1"/>
              </a:solidFill>
            </a:endParaRPr>
          </a:p>
        </p:txBody>
      </p:sp>
      <p:sp>
        <p:nvSpPr>
          <p:cNvPr id="11" name="コンテンツ プレースホルダー 2"/>
          <p:cNvSpPr txBox="1">
            <a:spLocks/>
          </p:cNvSpPr>
          <p:nvPr/>
        </p:nvSpPr>
        <p:spPr>
          <a:xfrm>
            <a:off x="322137" y="4149080"/>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マトリクスウィンドウは</a:t>
            </a:r>
            <a:r>
              <a:rPr lang="ja-JP" altLang="en-US" sz="1400" dirty="0">
                <a:solidFill>
                  <a:schemeClr val="tx1"/>
                </a:solidFill>
              </a:rPr>
              <a:t>そ</a:t>
            </a:r>
            <a:r>
              <a:rPr lang="ja-JP" altLang="en-US" sz="1400" dirty="0" smtClean="0">
                <a:solidFill>
                  <a:schemeClr val="tx1"/>
                </a:solidFill>
              </a:rPr>
              <a:t>の性格上、１つの行</a:t>
            </a:r>
            <a:r>
              <a:rPr lang="en-US" altLang="ja-JP" sz="1400" dirty="0" smtClean="0">
                <a:solidFill>
                  <a:schemeClr val="tx1"/>
                </a:solidFill>
              </a:rPr>
              <a:t>(row)</a:t>
            </a:r>
            <a:r>
              <a:rPr lang="ja-JP" altLang="en-US" sz="1400" dirty="0" smtClean="0">
                <a:solidFill>
                  <a:schemeClr val="tx1"/>
                </a:solidFill>
              </a:rPr>
              <a:t>に複数のレコードの情報があり、その分同じフィールド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名が複数存在する事になります。そのためフィールド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名だけでは、コールアウトで更新したいフィールド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を正確に判断する事ができません。</a:t>
            </a:r>
            <a:r>
              <a:rPr lang="en-US" altLang="ja-JP" sz="1400" dirty="0">
                <a:solidFill>
                  <a:schemeClr val="tx1"/>
                </a:solidFill>
              </a:rPr>
              <a:t> </a:t>
            </a:r>
            <a:endParaRPr lang="en-US" altLang="ja-JP" sz="1400" dirty="0" smtClean="0">
              <a:solidFill>
                <a:schemeClr val="tx1"/>
              </a:solidFill>
            </a:endParaRPr>
          </a:p>
          <a:p>
            <a:r>
              <a:rPr lang="ja-JP" altLang="en-US" sz="1400" dirty="0">
                <a:solidFill>
                  <a:schemeClr val="tx1"/>
                </a:solidFill>
              </a:rPr>
              <a:t>　</a:t>
            </a:r>
            <a:r>
              <a:rPr lang="ja-JP" altLang="en-US" sz="1400" dirty="0" smtClean="0">
                <a:solidFill>
                  <a:schemeClr val="tx1"/>
                </a:solidFill>
              </a:rPr>
              <a:t>同じレコードのフィールド</a:t>
            </a:r>
            <a:r>
              <a:rPr lang="en-US" altLang="ja-JP" sz="1400" dirty="0" smtClean="0">
                <a:solidFill>
                  <a:schemeClr val="tx1"/>
                </a:solidFill>
              </a:rPr>
              <a:t>(</a:t>
            </a:r>
            <a:r>
              <a:rPr lang="ja-JP" altLang="en-US" sz="1400" dirty="0" smtClean="0">
                <a:solidFill>
                  <a:schemeClr val="tx1"/>
                </a:solidFill>
              </a:rPr>
              <a:t>カラム</a:t>
            </a:r>
            <a:r>
              <a:rPr lang="en-US" altLang="ja-JP" sz="1400" dirty="0" smtClean="0">
                <a:solidFill>
                  <a:schemeClr val="tx1"/>
                </a:solidFill>
              </a:rPr>
              <a:t>)</a:t>
            </a:r>
            <a:r>
              <a:rPr lang="ja-JP" altLang="en-US" sz="1400" dirty="0" smtClean="0">
                <a:solidFill>
                  <a:schemeClr val="tx1"/>
                </a:solidFill>
              </a:rPr>
              <a:t>かどうかは、</a:t>
            </a:r>
            <a:r>
              <a:rPr lang="en-US" altLang="ja-JP" sz="1400" dirty="0" err="1" smtClean="0">
                <a:solidFill>
                  <a:schemeClr val="tx1"/>
                </a:solidFill>
              </a:rPr>
              <a:t>TabNo</a:t>
            </a:r>
            <a:r>
              <a:rPr lang="ja-JP" altLang="en-US" sz="1400" dirty="0" smtClean="0">
                <a:solidFill>
                  <a:schemeClr val="tx1"/>
                </a:solidFill>
              </a:rPr>
              <a:t>で判断する事ができます。</a:t>
            </a:r>
            <a:r>
              <a:rPr lang="en-US" altLang="ja-JP" sz="1400" dirty="0" err="1" smtClean="0">
                <a:solidFill>
                  <a:schemeClr val="tx1"/>
                </a:solidFill>
              </a:rPr>
              <a:t>TabNo</a:t>
            </a:r>
            <a:r>
              <a:rPr lang="ja-JP" altLang="en-US" sz="1400" dirty="0" smtClean="0">
                <a:solidFill>
                  <a:schemeClr val="tx1"/>
                </a:solidFill>
              </a:rPr>
              <a:t>が同じであれば同じレコードのデータになります。</a:t>
            </a:r>
            <a:r>
              <a:rPr lang="en-US" altLang="ja-JP" sz="1400" dirty="0" err="1" smtClean="0">
                <a:solidFill>
                  <a:schemeClr val="tx1"/>
                </a:solidFill>
              </a:rPr>
              <a:t>JPMatrixDataBinder.setValue</a:t>
            </a:r>
            <a:r>
              <a:rPr lang="en-US" altLang="ja-JP" sz="1400" dirty="0" smtClean="0">
                <a:solidFill>
                  <a:schemeClr val="tx1"/>
                </a:solidFill>
              </a:rPr>
              <a:t>(</a:t>
            </a:r>
            <a:r>
              <a:rPr lang="en-US" altLang="ja-JP" sz="1400" dirty="0" err="1" smtClean="0">
                <a:solidFill>
                  <a:schemeClr val="tx1"/>
                </a:solidFill>
              </a:rPr>
              <a:t>int</a:t>
            </a:r>
            <a:r>
              <a:rPr lang="en-US" altLang="ja-JP" sz="1400" dirty="0" smtClean="0">
                <a:solidFill>
                  <a:schemeClr val="tx1"/>
                </a:solidFill>
              </a:rPr>
              <a:t> </a:t>
            </a:r>
            <a:r>
              <a:rPr lang="en-US" altLang="ja-JP" sz="1400" dirty="0">
                <a:solidFill>
                  <a:schemeClr val="tx1"/>
                </a:solidFill>
              </a:rPr>
              <a:t>x, </a:t>
            </a:r>
            <a:r>
              <a:rPr lang="en-US" altLang="ja-JP" sz="1400" dirty="0" err="1">
                <a:solidFill>
                  <a:schemeClr val="tx1"/>
                </a:solidFill>
              </a:rPr>
              <a:t>int</a:t>
            </a:r>
            <a:r>
              <a:rPr lang="en-US" altLang="ja-JP" sz="1400" dirty="0">
                <a:solidFill>
                  <a:schemeClr val="tx1"/>
                </a:solidFill>
              </a:rPr>
              <a:t> y, Object </a:t>
            </a:r>
            <a:r>
              <a:rPr lang="en-US" altLang="ja-JP" sz="1400" dirty="0" err="1">
                <a:solidFill>
                  <a:schemeClr val="tx1"/>
                </a:solidFill>
              </a:rPr>
              <a:t>newValue</a:t>
            </a:r>
            <a:r>
              <a:rPr lang="en-US" altLang="ja-JP" sz="1400" dirty="0">
                <a:solidFill>
                  <a:schemeClr val="tx1"/>
                </a:solidFill>
              </a:rPr>
              <a:t>)</a:t>
            </a:r>
            <a:r>
              <a:rPr lang="ja-JP" altLang="en-US" sz="1400" dirty="0" smtClean="0">
                <a:solidFill>
                  <a:schemeClr val="tx1"/>
                </a:solidFill>
              </a:rPr>
              <a:t>メソッドを使用する前に、次の</a:t>
            </a:r>
            <a:r>
              <a:rPr lang="ja-JP" altLang="en-US" sz="1400" dirty="0">
                <a:solidFill>
                  <a:schemeClr val="tx1"/>
                </a:solidFill>
              </a:rPr>
              <a:t>ページ</a:t>
            </a:r>
            <a:r>
              <a:rPr lang="ja-JP" altLang="en-US" sz="1400" dirty="0" smtClean="0">
                <a:solidFill>
                  <a:schemeClr val="tx1"/>
                </a:solidFill>
              </a:rPr>
              <a:t>のようなロジックを記述して下さい。</a:t>
            </a:r>
            <a:endParaRPr lang="en-US" altLang="ja-JP" sz="1400" dirty="0">
              <a:solidFill>
                <a:schemeClr val="tx1"/>
              </a:solidFill>
            </a:endParaRPr>
          </a:p>
        </p:txBody>
      </p:sp>
    </p:spTree>
    <p:extLst>
      <p:ext uri="{BB962C8B-B14F-4D97-AF65-F5344CB8AC3E}">
        <p14:creationId xmlns:p14="http://schemas.microsoft.com/office/powerpoint/2010/main" val="2433418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sp>
        <p:nvSpPr>
          <p:cNvPr id="4" name="コンテンツ プレースホルダー 2"/>
          <p:cNvSpPr txBox="1">
            <a:spLocks/>
          </p:cNvSpPr>
          <p:nvPr/>
        </p:nvSpPr>
        <p:spPr>
          <a:xfrm>
            <a:off x="251520" y="548680"/>
            <a:ext cx="8642351"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defTabSz="358775">
              <a:spcBef>
                <a:spcPts val="0"/>
              </a:spcBef>
            </a:pPr>
            <a:r>
              <a:rPr lang="ja-JP" altLang="en-US" sz="1000" dirty="0" smtClean="0">
                <a:solidFill>
                  <a:schemeClr val="tx1"/>
                </a:solidFill>
              </a:rPr>
              <a:t>例</a:t>
            </a:r>
            <a:r>
              <a:rPr lang="en-US" altLang="ja-JP" sz="1000" dirty="0" smtClean="0">
                <a:solidFill>
                  <a:schemeClr val="tx1"/>
                </a:solidFill>
              </a:rPr>
              <a:t>)</a:t>
            </a:r>
          </a:p>
          <a:p>
            <a:pPr defTabSz="358775">
              <a:spcBef>
                <a:spcPts val="0"/>
              </a:spcBef>
            </a:pPr>
            <a:r>
              <a:rPr lang="en-US" altLang="ja-JP" sz="1000" dirty="0" err="1">
                <a:solidFill>
                  <a:schemeClr val="tx1"/>
                </a:solidFill>
              </a:rPr>
              <a:t>GridField</a:t>
            </a:r>
            <a:r>
              <a:rPr lang="en-US" altLang="ja-JP" sz="1000" dirty="0">
                <a:solidFill>
                  <a:schemeClr val="tx1"/>
                </a:solidFill>
              </a:rPr>
              <a:t> </a:t>
            </a:r>
            <a:r>
              <a:rPr lang="en-US" altLang="ja-JP" sz="1000" dirty="0" err="1">
                <a:solidFill>
                  <a:schemeClr val="tx1"/>
                </a:solidFill>
              </a:rPr>
              <a:t>gridField</a:t>
            </a:r>
            <a:r>
              <a:rPr lang="en-US" altLang="ja-JP" sz="1000" dirty="0">
                <a:solidFill>
                  <a:schemeClr val="tx1"/>
                </a:solidFill>
              </a:rPr>
              <a:t> = </a:t>
            </a:r>
            <a:r>
              <a:rPr lang="en-US" altLang="ja-JP" sz="1000" dirty="0" err="1">
                <a:solidFill>
                  <a:schemeClr val="tx1"/>
                </a:solidFill>
              </a:rPr>
              <a:t>dataBinder.getColumnGridFieldMap</a:t>
            </a:r>
            <a:r>
              <a:rPr lang="en-US" altLang="ja-JP" sz="1000" dirty="0">
                <a:solidFill>
                  <a:schemeClr val="tx1"/>
                </a:solidFill>
              </a:rPr>
              <a:t>().get(x);</a:t>
            </a:r>
          </a:p>
          <a:p>
            <a:pPr defTabSz="358775">
              <a:spcBef>
                <a:spcPts val="0"/>
              </a:spcBef>
            </a:pPr>
            <a:r>
              <a:rPr lang="en-US" altLang="ja-JP" sz="1000" dirty="0" err="1" smtClean="0">
                <a:solidFill>
                  <a:schemeClr val="tx1"/>
                </a:solidFill>
              </a:rPr>
              <a:t>int</a:t>
            </a:r>
            <a:r>
              <a:rPr lang="en-US" altLang="ja-JP" sz="1000" dirty="0" smtClean="0">
                <a:solidFill>
                  <a:schemeClr val="tx1"/>
                </a:solidFill>
              </a:rPr>
              <a:t> </a:t>
            </a:r>
            <a:r>
              <a:rPr lang="en-US" altLang="ja-JP" sz="1000" b="1" dirty="0" err="1">
                <a:solidFill>
                  <a:schemeClr val="tx1"/>
                </a:solidFill>
              </a:rPr>
              <a:t>tabNo</a:t>
            </a:r>
            <a:r>
              <a:rPr lang="en-US" altLang="ja-JP" sz="1000" dirty="0">
                <a:solidFill>
                  <a:schemeClr val="tx1"/>
                </a:solidFill>
              </a:rPr>
              <a:t> = </a:t>
            </a:r>
            <a:r>
              <a:rPr lang="en-US" altLang="ja-JP" sz="1000" dirty="0" err="1">
                <a:solidFill>
                  <a:schemeClr val="tx1"/>
                </a:solidFill>
              </a:rPr>
              <a:t>gridField.getGridTab</a:t>
            </a:r>
            <a:r>
              <a:rPr lang="en-US" altLang="ja-JP" sz="1000" dirty="0">
                <a:solidFill>
                  <a:schemeClr val="tx1"/>
                </a:solidFill>
              </a:rPr>
              <a:t>().</a:t>
            </a:r>
            <a:r>
              <a:rPr lang="en-US" altLang="ja-JP" sz="1000" dirty="0" err="1">
                <a:solidFill>
                  <a:schemeClr val="tx1"/>
                </a:solidFill>
              </a:rPr>
              <a:t>getTabNo</a:t>
            </a:r>
            <a:r>
              <a:rPr lang="en-US" altLang="ja-JP" sz="1000" dirty="0">
                <a:solidFill>
                  <a:schemeClr val="tx1"/>
                </a:solidFill>
              </a:rPr>
              <a:t>();</a:t>
            </a:r>
          </a:p>
          <a:p>
            <a:pPr defTabSz="358775">
              <a:spcBef>
                <a:spcPts val="0"/>
              </a:spcBef>
            </a:pPr>
            <a:endParaRPr lang="en-US" altLang="ja-JP" sz="1000" dirty="0">
              <a:solidFill>
                <a:schemeClr val="tx1"/>
              </a:solidFill>
            </a:endParaRPr>
          </a:p>
          <a:p>
            <a:pPr defTabSz="358775">
              <a:spcBef>
                <a:spcPts val="0"/>
              </a:spcBef>
            </a:pPr>
            <a:r>
              <a:rPr lang="en-US" altLang="ja-JP" sz="1000" dirty="0">
                <a:solidFill>
                  <a:schemeClr val="tx1"/>
                </a:solidFill>
              </a:rPr>
              <a:t>	for(</a:t>
            </a:r>
            <a:r>
              <a:rPr lang="en-US" altLang="ja-JP" sz="1000" dirty="0" err="1">
                <a:solidFill>
                  <a:schemeClr val="tx1"/>
                </a:solidFill>
              </a:rPr>
              <a:t>int</a:t>
            </a:r>
            <a:r>
              <a:rPr lang="en-US" altLang="ja-JP" sz="1000" dirty="0">
                <a:solidFill>
                  <a:schemeClr val="tx1"/>
                </a:solidFill>
              </a:rPr>
              <a:t> </a:t>
            </a:r>
            <a:r>
              <a:rPr lang="en-US" altLang="ja-JP" sz="1000" dirty="0" err="1">
                <a:solidFill>
                  <a:schemeClr val="tx1"/>
                </a:solidFill>
              </a:rPr>
              <a:t>i</a:t>
            </a:r>
            <a:r>
              <a:rPr lang="en-US" altLang="ja-JP" sz="1000" dirty="0">
                <a:solidFill>
                  <a:schemeClr val="tx1"/>
                </a:solidFill>
              </a:rPr>
              <a:t> = 0; </a:t>
            </a:r>
            <a:r>
              <a:rPr lang="en-US" altLang="ja-JP" sz="1000" dirty="0" err="1">
                <a:solidFill>
                  <a:schemeClr val="tx1"/>
                </a:solidFill>
              </a:rPr>
              <a:t>i</a:t>
            </a:r>
            <a:r>
              <a:rPr lang="en-US" altLang="ja-JP" sz="1000" dirty="0">
                <a:solidFill>
                  <a:schemeClr val="tx1"/>
                </a:solidFill>
              </a:rPr>
              <a:t> &lt; </a:t>
            </a:r>
            <a:r>
              <a:rPr lang="en-US" altLang="ja-JP" sz="1000" dirty="0" err="1">
                <a:solidFill>
                  <a:schemeClr val="tx1"/>
                </a:solidFill>
              </a:rPr>
              <a:t>dataBinder.getColumnGridFieldMap</a:t>
            </a:r>
            <a:r>
              <a:rPr lang="en-US" altLang="ja-JP" sz="1000" dirty="0">
                <a:solidFill>
                  <a:schemeClr val="tx1"/>
                </a:solidFill>
              </a:rPr>
              <a:t>().size(); </a:t>
            </a:r>
            <a:r>
              <a:rPr lang="en-US" altLang="ja-JP" sz="1000" dirty="0" err="1">
                <a:solidFill>
                  <a:schemeClr val="tx1"/>
                </a:solidFill>
              </a:rPr>
              <a:t>i</a:t>
            </a:r>
            <a:r>
              <a:rPr lang="en-US" altLang="ja-JP" sz="1000" dirty="0">
                <a:solidFill>
                  <a:schemeClr val="tx1"/>
                </a:solidFill>
              </a:rPr>
              <a:t>++)</a:t>
            </a:r>
          </a:p>
          <a:p>
            <a:pPr defTabSz="358775">
              <a:spcBef>
                <a:spcPts val="0"/>
              </a:spcBef>
            </a:pPr>
            <a:r>
              <a:rPr lang="en-US" altLang="ja-JP" sz="1000" dirty="0">
                <a:solidFill>
                  <a:schemeClr val="tx1"/>
                </a:solidFill>
              </a:rPr>
              <a:t>	{</a:t>
            </a:r>
          </a:p>
          <a:p>
            <a:pPr defTabSz="358775">
              <a:spcBef>
                <a:spcPts val="0"/>
              </a:spcBef>
            </a:pPr>
            <a:r>
              <a:rPr lang="en-US" altLang="ja-JP" sz="1000" dirty="0">
                <a:solidFill>
                  <a:schemeClr val="tx1"/>
                </a:solidFill>
              </a:rPr>
              <a:t>		</a:t>
            </a:r>
            <a:r>
              <a:rPr lang="en-US" altLang="ja-JP" sz="1000" dirty="0" err="1">
                <a:solidFill>
                  <a:schemeClr val="tx1"/>
                </a:solidFill>
              </a:rPr>
              <a:t>gridField</a:t>
            </a:r>
            <a:r>
              <a:rPr lang="en-US" altLang="ja-JP" sz="1000" dirty="0">
                <a:solidFill>
                  <a:schemeClr val="tx1"/>
                </a:solidFill>
              </a:rPr>
              <a:t> = </a:t>
            </a:r>
            <a:r>
              <a:rPr lang="en-US" altLang="ja-JP" sz="1000" dirty="0" err="1">
                <a:solidFill>
                  <a:schemeClr val="tx1"/>
                </a:solidFill>
              </a:rPr>
              <a:t>dataBinder.getColumnGridFieldMap</a:t>
            </a:r>
            <a:r>
              <a:rPr lang="en-US" altLang="ja-JP" sz="1000" dirty="0">
                <a:solidFill>
                  <a:schemeClr val="tx1"/>
                </a:solidFill>
              </a:rPr>
              <a:t>().get(</a:t>
            </a:r>
            <a:r>
              <a:rPr lang="en-US" altLang="ja-JP" sz="1000" dirty="0" err="1">
                <a:solidFill>
                  <a:schemeClr val="tx1"/>
                </a:solidFill>
              </a:rPr>
              <a:t>i</a:t>
            </a:r>
            <a:r>
              <a:rPr lang="en-US" altLang="ja-JP" sz="1000" dirty="0">
                <a:solidFill>
                  <a:schemeClr val="tx1"/>
                </a:solidFill>
              </a:rPr>
              <a:t>);</a:t>
            </a:r>
          </a:p>
          <a:p>
            <a:pPr defTabSz="358775">
              <a:spcBef>
                <a:spcPts val="0"/>
              </a:spcBef>
            </a:pPr>
            <a:r>
              <a:rPr lang="en-US" altLang="ja-JP" sz="1000" dirty="0">
                <a:solidFill>
                  <a:schemeClr val="tx1"/>
                </a:solidFill>
              </a:rPr>
              <a:t>		if(</a:t>
            </a:r>
            <a:r>
              <a:rPr lang="en-US" altLang="ja-JP" sz="1000" dirty="0" err="1">
                <a:solidFill>
                  <a:schemeClr val="tx1"/>
                </a:solidFill>
              </a:rPr>
              <a:t>gridField.getGridTab</a:t>
            </a:r>
            <a:r>
              <a:rPr lang="en-US" altLang="ja-JP" sz="1000" dirty="0">
                <a:solidFill>
                  <a:schemeClr val="tx1"/>
                </a:solidFill>
              </a:rPr>
              <a:t>().</a:t>
            </a:r>
            <a:r>
              <a:rPr lang="en-US" altLang="ja-JP" sz="1000" dirty="0" err="1">
                <a:solidFill>
                  <a:schemeClr val="tx1"/>
                </a:solidFill>
              </a:rPr>
              <a:t>getTabNo</a:t>
            </a:r>
            <a:r>
              <a:rPr lang="en-US" altLang="ja-JP" sz="1000" dirty="0">
                <a:solidFill>
                  <a:schemeClr val="tx1"/>
                </a:solidFill>
              </a:rPr>
              <a:t>() == </a:t>
            </a:r>
            <a:r>
              <a:rPr lang="en-US" altLang="ja-JP" sz="1000" dirty="0" err="1">
                <a:solidFill>
                  <a:schemeClr val="tx1"/>
                </a:solidFill>
              </a:rPr>
              <a:t>tabNo</a:t>
            </a:r>
            <a:r>
              <a:rPr lang="en-US" altLang="ja-JP" sz="1000" dirty="0">
                <a:solidFill>
                  <a:schemeClr val="tx1"/>
                </a:solidFill>
              </a:rPr>
              <a:t> &amp;&amp; </a:t>
            </a:r>
            <a:r>
              <a:rPr lang="en-US" altLang="ja-JP" sz="1000" dirty="0" err="1">
                <a:solidFill>
                  <a:schemeClr val="tx1"/>
                </a:solidFill>
              </a:rPr>
              <a:t>gridField.getColumnName</a:t>
            </a:r>
            <a:r>
              <a:rPr lang="en-US" altLang="ja-JP" sz="1000" dirty="0">
                <a:solidFill>
                  <a:schemeClr val="tx1"/>
                </a:solidFill>
              </a:rPr>
              <a:t>().equals("</a:t>
            </a:r>
            <a:r>
              <a:rPr lang="en-US" altLang="ja-JP" sz="1000" dirty="0" err="1">
                <a:solidFill>
                  <a:schemeClr val="tx1"/>
                </a:solidFill>
              </a:rPr>
              <a:t>C_BPartner_Location_ID</a:t>
            </a:r>
            <a:r>
              <a:rPr lang="en-US" altLang="ja-JP" sz="1000" dirty="0">
                <a:solidFill>
                  <a:schemeClr val="tx1"/>
                </a:solidFill>
              </a:rPr>
              <a:t>"))</a:t>
            </a:r>
          </a:p>
          <a:p>
            <a:pPr defTabSz="358775">
              <a:spcBef>
                <a:spcPts val="0"/>
              </a:spcBef>
            </a:pPr>
            <a:r>
              <a:rPr lang="en-US" altLang="ja-JP" sz="1000" dirty="0">
                <a:solidFill>
                  <a:schemeClr val="tx1"/>
                </a:solidFill>
              </a:rPr>
              <a:t>		</a:t>
            </a:r>
            <a:r>
              <a:rPr lang="en-US" altLang="ja-JP" sz="1000" dirty="0" smtClean="0">
                <a:solidFill>
                  <a:schemeClr val="tx1"/>
                </a:solidFill>
              </a:rPr>
              <a:t>{</a:t>
            </a:r>
          </a:p>
          <a:p>
            <a:pPr defTabSz="358775">
              <a:spcBef>
                <a:spcPts val="0"/>
              </a:spcBef>
            </a:pPr>
            <a:r>
              <a:rPr lang="en-US" altLang="ja-JP" sz="1000" dirty="0" smtClean="0">
                <a:solidFill>
                  <a:schemeClr val="tx1"/>
                </a:solidFill>
              </a:rPr>
              <a:t>			</a:t>
            </a:r>
            <a:r>
              <a:rPr lang="ja-JP" altLang="en-US" sz="1000" dirty="0" smtClean="0">
                <a:solidFill>
                  <a:schemeClr val="tx1"/>
                </a:solidFill>
              </a:rPr>
              <a:t>処理を書く；</a:t>
            </a:r>
            <a:endParaRPr lang="en-US" altLang="ja-JP" sz="1000" dirty="0" smtClean="0">
              <a:solidFill>
                <a:schemeClr val="tx1"/>
              </a:solidFill>
            </a:endParaRPr>
          </a:p>
          <a:p>
            <a:pPr defTabSz="358775">
              <a:spcBef>
                <a:spcPts val="0"/>
              </a:spcBef>
            </a:pPr>
            <a:r>
              <a:rPr lang="en-US" altLang="ja-JP" sz="1000" dirty="0">
                <a:solidFill>
                  <a:schemeClr val="tx1"/>
                </a:solidFill>
              </a:rPr>
              <a:t>	</a:t>
            </a:r>
            <a:r>
              <a:rPr lang="en-US" altLang="ja-JP" sz="1000" dirty="0" smtClean="0">
                <a:solidFill>
                  <a:schemeClr val="tx1"/>
                </a:solidFill>
              </a:rPr>
              <a:t>	}</a:t>
            </a:r>
          </a:p>
          <a:p>
            <a:pPr defTabSz="358775">
              <a:spcBef>
                <a:spcPts val="0"/>
              </a:spcBef>
            </a:pPr>
            <a:r>
              <a:rPr lang="en-US" altLang="ja-JP" sz="1000" dirty="0">
                <a:solidFill>
                  <a:schemeClr val="tx1"/>
                </a:solidFill>
              </a:rPr>
              <a:t>	</a:t>
            </a:r>
            <a:r>
              <a:rPr lang="en-US" altLang="ja-JP" sz="1000" dirty="0" smtClean="0">
                <a:solidFill>
                  <a:schemeClr val="tx1"/>
                </a:solidFill>
              </a:rPr>
              <a:t>}</a:t>
            </a:r>
            <a:endParaRPr lang="ja-JP" altLang="en-US" sz="1000" dirty="0" smtClean="0">
              <a:solidFill>
                <a:schemeClr val="tx1"/>
              </a:solidFill>
            </a:endParaRPr>
          </a:p>
        </p:txBody>
      </p:sp>
    </p:spTree>
    <p:extLst>
      <p:ext uri="{BB962C8B-B14F-4D97-AF65-F5344CB8AC3E}">
        <p14:creationId xmlns:p14="http://schemas.microsoft.com/office/powerpoint/2010/main" val="38136509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a:t>
            </a:r>
            <a:endParaRPr kumimoji="1" lang="ja-JP" altLang="en-US" dirty="0"/>
          </a:p>
        </p:txBody>
      </p:sp>
      <p:cxnSp>
        <p:nvCxnSpPr>
          <p:cNvPr id="4" name="直線コネクタ 3"/>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◆マトリクスウィンドウ専用コールアウトでのエラー処理</a:t>
            </a:r>
            <a:endParaRPr lang="en-US" altLang="ja-JP" sz="1600" dirty="0">
              <a:solidFill>
                <a:schemeClr val="tx1"/>
              </a:solidFill>
            </a:endParaRPr>
          </a:p>
        </p:txBody>
      </p:sp>
      <p:sp>
        <p:nvSpPr>
          <p:cNvPr id="6" name="コンテンツ プレースホルダー 2"/>
          <p:cNvSpPr txBox="1">
            <a:spLocks/>
          </p:cNvSpPr>
          <p:nvPr/>
        </p:nvSpPr>
        <p:spPr>
          <a:xfrm>
            <a:off x="322137" y="980728"/>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　マトリクスウィンドウ専用コールアウト内での処理でエラー等のメッセージを画面に表示したい場合は、戻り値として画面に表示させたいメッセージを</a:t>
            </a:r>
            <a:r>
              <a:rPr lang="en-US" altLang="ja-JP" sz="1400" dirty="0" smtClean="0">
                <a:solidFill>
                  <a:schemeClr val="tx1"/>
                </a:solidFill>
              </a:rPr>
              <a:t>String</a:t>
            </a:r>
            <a:r>
              <a:rPr lang="ja-JP" altLang="en-US" sz="1400" dirty="0" smtClean="0">
                <a:solidFill>
                  <a:schemeClr val="tx1"/>
                </a:solidFill>
              </a:rPr>
              <a:t>型で返して下さい。</a:t>
            </a:r>
            <a:endParaRPr lang="en-US" altLang="ja-JP" sz="1400" dirty="0">
              <a:solidFill>
                <a:schemeClr val="tx1"/>
              </a:solidFill>
            </a:endParaRPr>
          </a:p>
        </p:txBody>
      </p:sp>
      <p:pic>
        <p:nvPicPr>
          <p:cNvPr id="7" name="図 6"/>
          <p:cNvPicPr>
            <a:picLocks noChangeAspect="1"/>
          </p:cNvPicPr>
          <p:nvPr/>
        </p:nvPicPr>
        <p:blipFill>
          <a:blip r:embed="rId2"/>
          <a:stretch>
            <a:fillRect/>
          </a:stretch>
        </p:blipFill>
        <p:spPr>
          <a:xfrm>
            <a:off x="1619672" y="1700808"/>
            <a:ext cx="5203287" cy="3024336"/>
          </a:xfrm>
          <a:prstGeom prst="rect">
            <a:avLst/>
          </a:prstGeom>
          <a:ln>
            <a:solidFill>
              <a:schemeClr val="accent1"/>
            </a:solidFill>
          </a:ln>
        </p:spPr>
      </p:pic>
      <p:cxnSp>
        <p:nvCxnSpPr>
          <p:cNvPr id="8" name="直線コネクタ 7"/>
          <p:cNvCxnSpPr/>
          <p:nvPr/>
        </p:nvCxnSpPr>
        <p:spPr>
          <a:xfrm>
            <a:off x="323528" y="5517232"/>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5085184"/>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◆その他</a:t>
            </a:r>
            <a:endParaRPr lang="en-US" altLang="ja-JP" sz="1600" dirty="0">
              <a:solidFill>
                <a:schemeClr val="tx1"/>
              </a:solidFill>
            </a:endParaRPr>
          </a:p>
        </p:txBody>
      </p:sp>
      <p:sp>
        <p:nvSpPr>
          <p:cNvPr id="10" name="コンテンツ プレースホルダー 2"/>
          <p:cNvSpPr txBox="1">
            <a:spLocks/>
          </p:cNvSpPr>
          <p:nvPr/>
        </p:nvSpPr>
        <p:spPr>
          <a:xfrm>
            <a:off x="322137" y="5517232"/>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マトリクスウィンドウ専用コールアウトの実装例として、</a:t>
            </a:r>
            <a:r>
              <a:rPr lang="en-US" altLang="ja-JP" sz="1400" dirty="0" err="1" smtClean="0">
                <a:solidFill>
                  <a:schemeClr val="tx1"/>
                </a:solidFill>
              </a:rPr>
              <a:t>jpiere.plugin.matrixwindow.callout</a:t>
            </a:r>
            <a:r>
              <a:rPr lang="en-US" altLang="ja-JP" sz="1400" dirty="0">
                <a:solidFill>
                  <a:schemeClr val="tx1"/>
                </a:solidFill>
              </a:rPr>
              <a:t>. </a:t>
            </a:r>
            <a:r>
              <a:rPr lang="en-US" altLang="ja-JP" sz="1400" dirty="0" err="1" smtClean="0">
                <a:solidFill>
                  <a:schemeClr val="tx1"/>
                </a:solidFill>
              </a:rPr>
              <a:t>MatrixWindowSampleCallout</a:t>
            </a:r>
            <a:r>
              <a:rPr lang="ja-JP" altLang="en-US" sz="1400" dirty="0" smtClean="0">
                <a:solidFill>
                  <a:schemeClr val="tx1"/>
                </a:solidFill>
              </a:rPr>
              <a:t>クラスを用意しています。</a:t>
            </a:r>
            <a:endParaRPr lang="en-US" altLang="ja-JP" sz="1400" dirty="0">
              <a:solidFill>
                <a:schemeClr val="tx1"/>
              </a:solidFill>
            </a:endParaRPr>
          </a:p>
        </p:txBody>
      </p:sp>
    </p:spTree>
    <p:extLst>
      <p:ext uri="{BB962C8B-B14F-4D97-AF65-F5344CB8AC3E}">
        <p14:creationId xmlns:p14="http://schemas.microsoft.com/office/powerpoint/2010/main" val="3268631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9762" y="2127126"/>
            <a:ext cx="5324475" cy="1085850"/>
          </a:xfrm>
          <a:prstGeom prst="rect">
            <a:avLst/>
          </a:prstGeom>
        </p:spPr>
      </p:pic>
      <p:sp>
        <p:nvSpPr>
          <p:cNvPr id="6" name="Rectangle 17" descr="横線 (反転)"/>
          <p:cNvSpPr>
            <a:spLocks noChangeArrowheads="1"/>
          </p:cNvSpPr>
          <p:nvPr/>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pic>
        <p:nvPicPr>
          <p:cNvPr id="7" name="Picture 2" descr="Compier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7" y="5927580"/>
            <a:ext cx="2376264" cy="6697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Dempiere logo アイデンピエレ　ロゴ"/>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570" y="4425486"/>
            <a:ext cx="2665078" cy="2132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ADempiere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30" y="5301208"/>
            <a:ext cx="2634258" cy="5349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u.jimdo.com/www56/o/sfe3be30db12270da/img/ib8ba5530b96dd1d3/1371291492/std/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8713" y="5832075"/>
            <a:ext cx="2955287" cy="7200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74121" y="5053888"/>
            <a:ext cx="2554263" cy="535352"/>
          </a:xfrm>
          <a:prstGeom prst="rect">
            <a:avLst/>
          </a:prstGeom>
        </p:spPr>
      </p:pic>
      <p:sp>
        <p:nvSpPr>
          <p:cNvPr id="12" name="正方形/長方形 11"/>
          <p:cNvSpPr/>
          <p:nvPr/>
        </p:nvSpPr>
        <p:spPr>
          <a:xfrm>
            <a:off x="1115616" y="3356992"/>
            <a:ext cx="6912768"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8"/>
              </a:rPr>
              <a:t>http://www.oss-erp.co.jp/</a:t>
            </a:r>
            <a:endParaRPr kumimoji="1" lang="ja-JP" altLang="en-US" sz="28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AutoShape 88"/>
          <p:cNvSpPr>
            <a:spLocks noChangeArrowheads="1"/>
          </p:cNvSpPr>
          <p:nvPr/>
        </p:nvSpPr>
        <p:spPr bwMode="auto">
          <a:xfrm>
            <a:off x="972400" y="642294"/>
            <a:ext cx="7200000" cy="1471102"/>
          </a:xfrm>
          <a:prstGeom prst="roundRect">
            <a:avLst>
              <a:gd name="adj" fmla="val 16667"/>
            </a:avLst>
          </a:prstGeom>
          <a:noFill/>
          <a:ln w="25400">
            <a:noFill/>
            <a:round/>
            <a:headEnd/>
            <a:tailEnd/>
          </a:ln>
          <a:effectLst/>
        </p:spPr>
        <p:txBody>
          <a:bodyPr wrap="none" anchor="ctr"/>
          <a:lstStyle/>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ERP</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を活用し、</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企業が抱えている課題を</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素早く低コスト</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で解決します</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9811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p:cNvSpPr/>
          <p:nvPr/>
        </p:nvSpPr>
        <p:spPr>
          <a:xfrm>
            <a:off x="3563888" y="2276872"/>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lstStyle/>
          <a:p>
            <a:r>
              <a:rPr kumimoji="1" lang="en-US" altLang="ja-JP" dirty="0" smtClean="0"/>
              <a:t>About Matrix Window</a:t>
            </a:r>
            <a:endParaRPr kumimoji="1" lang="ja-JP" altLang="en-US" dirty="0"/>
          </a:p>
        </p:txBody>
      </p:sp>
      <p:sp>
        <p:nvSpPr>
          <p:cNvPr id="59" name="正方形/長方形 58"/>
          <p:cNvSpPr/>
          <p:nvPr/>
        </p:nvSpPr>
        <p:spPr>
          <a:xfrm>
            <a:off x="3636144" y="3717032"/>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363589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3635896" y="429309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2" name="正方形/長方形 61"/>
          <p:cNvSpPr/>
          <p:nvPr/>
        </p:nvSpPr>
        <p:spPr>
          <a:xfrm>
            <a:off x="3636144" y="458053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3" name="正方形/長方形 62"/>
          <p:cNvSpPr/>
          <p:nvPr/>
        </p:nvSpPr>
        <p:spPr>
          <a:xfrm>
            <a:off x="3636144" y="4869160"/>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4" name="正方形/長方形 63"/>
          <p:cNvSpPr/>
          <p:nvPr/>
        </p:nvSpPr>
        <p:spPr>
          <a:xfrm>
            <a:off x="3636144" y="515659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5" name="正方形/長方形 64"/>
          <p:cNvSpPr/>
          <p:nvPr/>
        </p:nvSpPr>
        <p:spPr>
          <a:xfrm>
            <a:off x="3636393" y="5445224"/>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8" name="正方形/長方形 67"/>
          <p:cNvSpPr/>
          <p:nvPr/>
        </p:nvSpPr>
        <p:spPr>
          <a:xfrm>
            <a:off x="4500240" y="342781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4500488" y="400625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4500488" y="371762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5220400" y="371703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5220400" y="40068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594064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594089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594089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666080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666080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738080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738105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738105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810096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810096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4999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5219904" y="429369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5940400" y="42942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66602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73803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81003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449999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522007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594015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665998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738006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810014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449999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522007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594015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66599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738006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810014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449999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522007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594015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66599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738006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810014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449999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522007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5940152" y="544403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665998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738006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810014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564048" y="198887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6" name="正方形/長方形 135"/>
          <p:cNvSpPr/>
          <p:nvPr/>
        </p:nvSpPr>
        <p:spPr>
          <a:xfrm>
            <a:off x="3635896" y="2505577"/>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7" name="正方形/長方形 136"/>
          <p:cNvSpPr/>
          <p:nvPr/>
        </p:nvSpPr>
        <p:spPr>
          <a:xfrm>
            <a:off x="4291884"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8" name="正方形/長方形 137"/>
          <p:cNvSpPr/>
          <p:nvPr/>
        </p:nvSpPr>
        <p:spPr>
          <a:xfrm>
            <a:off x="3635449" y="2638412"/>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
        <p:nvSpPr>
          <p:cNvPr id="139" name="正方形/長方形 138"/>
          <p:cNvSpPr/>
          <p:nvPr/>
        </p:nvSpPr>
        <p:spPr>
          <a:xfrm>
            <a:off x="5515438" y="263933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40" name="正方形/長方形 139"/>
          <p:cNvSpPr/>
          <p:nvPr/>
        </p:nvSpPr>
        <p:spPr>
          <a:xfrm>
            <a:off x="7020432"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41" name="正方形/長方形 140"/>
          <p:cNvSpPr/>
          <p:nvPr/>
        </p:nvSpPr>
        <p:spPr>
          <a:xfrm>
            <a:off x="5932396" y="263931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43" name="角丸四角形 142"/>
          <p:cNvSpPr/>
          <p:nvPr/>
        </p:nvSpPr>
        <p:spPr>
          <a:xfrm>
            <a:off x="3651821" y="30840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44" name="角丸四角形 143"/>
          <p:cNvSpPr/>
          <p:nvPr/>
        </p:nvSpPr>
        <p:spPr>
          <a:xfrm>
            <a:off x="4299893" y="307136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46" name="図 1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8592" y="2652806"/>
            <a:ext cx="209550" cy="209550"/>
          </a:xfrm>
          <a:prstGeom prst="rect">
            <a:avLst/>
          </a:prstGeom>
        </p:spPr>
      </p:pic>
      <p:sp>
        <p:nvSpPr>
          <p:cNvPr id="147" name="コンテンツ プレースホルダー 2"/>
          <p:cNvSpPr txBox="1">
            <a:spLocks/>
          </p:cNvSpPr>
          <p:nvPr/>
        </p:nvSpPr>
        <p:spPr>
          <a:xfrm>
            <a:off x="250129" y="47667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dirty="0" smtClean="0">
                <a:solidFill>
                  <a:schemeClr val="tx1"/>
                </a:solidFill>
              </a:rPr>
              <a:t>Matrix Window can create a </a:t>
            </a:r>
            <a:r>
              <a:rPr lang="en-US" altLang="ja-JP" dirty="0" err="1" smtClean="0">
                <a:solidFill>
                  <a:schemeClr val="tx1"/>
                </a:solidFill>
              </a:rPr>
              <a:t>denormalization</a:t>
            </a:r>
            <a:r>
              <a:rPr lang="en-US" altLang="ja-JP" dirty="0" smtClean="0">
                <a:solidFill>
                  <a:schemeClr val="tx1"/>
                </a:solidFill>
              </a:rPr>
              <a:t> window</a:t>
            </a:r>
            <a:r>
              <a:rPr lang="ja-JP" altLang="en-US" dirty="0">
                <a:solidFill>
                  <a:schemeClr val="tx1"/>
                </a:solidFill>
              </a:rPr>
              <a:t> </a:t>
            </a:r>
            <a:r>
              <a:rPr lang="en-US" altLang="ja-JP" dirty="0" smtClean="0">
                <a:solidFill>
                  <a:schemeClr val="tx1"/>
                </a:solidFill>
              </a:rPr>
              <a:t>from normalization table.</a:t>
            </a:r>
          </a:p>
          <a:p>
            <a:r>
              <a:rPr lang="en-US" altLang="ja-JP" dirty="0" smtClean="0">
                <a:solidFill>
                  <a:schemeClr val="tx1"/>
                </a:solidFill>
              </a:rPr>
              <a:t>Matrix Window can create by parameter setting only.</a:t>
            </a:r>
          </a:p>
        </p:txBody>
      </p:sp>
      <p:sp>
        <p:nvSpPr>
          <p:cNvPr id="103" name="正方形/長方形 102"/>
          <p:cNvSpPr/>
          <p:nvPr/>
        </p:nvSpPr>
        <p:spPr>
          <a:xfrm>
            <a:off x="3995936" y="2420888"/>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32" name="角丸四角形 131"/>
          <p:cNvSpPr/>
          <p:nvPr/>
        </p:nvSpPr>
        <p:spPr>
          <a:xfrm>
            <a:off x="4947965"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5580112"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148" name="角丸四角形 147"/>
          <p:cNvSpPr/>
          <p:nvPr/>
        </p:nvSpPr>
        <p:spPr>
          <a:xfrm>
            <a:off x="3491880" y="3645024"/>
            <a:ext cx="1007536" cy="2159050"/>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07752" y="4940572"/>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107752" y="5228009"/>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1000002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07752" y="5516636"/>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07752" y="5804668"/>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971848" y="4939978"/>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971848" y="5227415"/>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971848" y="5516042"/>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971848" y="5804074"/>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691928" y="494116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20XX/4/1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691928" y="522860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691928" y="551723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691928" y="580526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07752" y="4651945"/>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ID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971848" y="4651351"/>
            <a:ext cx="720080" cy="2892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Product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1691928" y="465254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556024" y="494057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556024" y="522800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556024" y="55166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2556024" y="58046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556024" y="465194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メイリオ" panose="020B0604030504040204" pitchFamily="50" charset="-128"/>
                <a:ea typeface="メイリオ" panose="020B0604030504040204" pitchFamily="50" charset="-128"/>
              </a:rPr>
              <a:t>Delivery </a:t>
            </a:r>
            <a:r>
              <a:rPr kumimoji="1" lang="en-US" altLang="ja-JP" sz="800" dirty="0" err="1" smtClean="0">
                <a:solidFill>
                  <a:schemeClr val="tx1"/>
                </a:solidFill>
                <a:latin typeface="メイリオ" panose="020B0604030504040204" pitchFamily="50" charset="-128"/>
                <a:ea typeface="メイリオ" panose="020B0604030504040204" pitchFamily="50" charset="-128"/>
              </a:rPr>
              <a:t>Qty</a:t>
            </a:r>
            <a:endParaRPr kumimoji="1"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107504" y="6092698"/>
            <a:ext cx="864343" cy="432645"/>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971848" y="6093296"/>
            <a:ext cx="719831"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691928" y="6093295"/>
            <a:ext cx="863847"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556274" y="6093295"/>
            <a:ext cx="719334"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3275936" y="465135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メイリオ" panose="020B0604030504040204" pitchFamily="50" charset="-128"/>
                <a:ea typeface="メイリオ" panose="020B0604030504040204" pitchFamily="50" charset="-128"/>
              </a:rPr>
              <a:t>Return</a:t>
            </a:r>
          </a:p>
          <a:p>
            <a:pPr algn="ctr"/>
            <a:r>
              <a:rPr lang="en-US" altLang="ja-JP" sz="800" dirty="0" err="1" smtClean="0">
                <a:solidFill>
                  <a:schemeClr val="tx1"/>
                </a:solidFill>
                <a:latin typeface="メイリオ" panose="020B0604030504040204" pitchFamily="50" charset="-128"/>
                <a:ea typeface="メイリオ" panose="020B0604030504040204" pitchFamily="50" charset="-128"/>
              </a:rPr>
              <a:t>Qty</a:t>
            </a:r>
            <a:endParaRPr kumimoji="1"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275936" y="49411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275936" y="522860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275936" y="55172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275936" y="58052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276186" y="6093891"/>
            <a:ext cx="719750" cy="43145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07999" y="4365136"/>
            <a:ext cx="3887937" cy="288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DB Table(Normalized)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上矢印吹き出し 132"/>
          <p:cNvSpPr/>
          <p:nvPr/>
        </p:nvSpPr>
        <p:spPr>
          <a:xfrm>
            <a:off x="1043688" y="5994805"/>
            <a:ext cx="576152" cy="487105"/>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X-Axis</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4" name="上矢印吹き出し 133"/>
          <p:cNvSpPr/>
          <p:nvPr/>
        </p:nvSpPr>
        <p:spPr>
          <a:xfrm>
            <a:off x="1763271" y="6003884"/>
            <a:ext cx="720665"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Y-Axis</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5" name="上矢印吹き出し 134"/>
          <p:cNvSpPr/>
          <p:nvPr/>
        </p:nvSpPr>
        <p:spPr>
          <a:xfrm>
            <a:off x="2700120" y="5998551"/>
            <a:ext cx="115180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Edit Field</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5" name="下カーブ矢印 144"/>
          <p:cNvSpPr/>
          <p:nvPr/>
        </p:nvSpPr>
        <p:spPr>
          <a:xfrm rot="18961664">
            <a:off x="2388355" y="3303217"/>
            <a:ext cx="1297463" cy="794886"/>
          </a:xfrm>
          <a:prstGeom prst="curved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
              <a:solidFill>
                <a:schemeClr val="tx1"/>
              </a:solidFill>
              <a:latin typeface="メイリオ" panose="020B0604030504040204" pitchFamily="50" charset="-128"/>
              <a:ea typeface="メイリオ" panose="020B0604030504040204" pitchFamily="50" charset="-128"/>
            </a:endParaRPr>
          </a:p>
        </p:txBody>
      </p:sp>
      <p:sp>
        <p:nvSpPr>
          <p:cNvPr id="149" name="角丸四角形 148"/>
          <p:cNvSpPr/>
          <p:nvPr/>
        </p:nvSpPr>
        <p:spPr>
          <a:xfrm>
            <a:off x="4509706" y="3356993"/>
            <a:ext cx="4453822" cy="361225"/>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角丸四角形吹き出し 149"/>
          <p:cNvSpPr/>
          <p:nvPr/>
        </p:nvSpPr>
        <p:spPr>
          <a:xfrm>
            <a:off x="4067944" y="5868161"/>
            <a:ext cx="874440"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800" dirty="0" smtClean="0"/>
              <a:t>Y-Axis</a:t>
            </a:r>
            <a:endParaRPr kumimoji="1" lang="ja-JP" altLang="en-US" sz="1800" dirty="0"/>
          </a:p>
        </p:txBody>
      </p:sp>
      <p:sp>
        <p:nvSpPr>
          <p:cNvPr id="151" name="角丸四角形吹き出し 150"/>
          <p:cNvSpPr/>
          <p:nvPr/>
        </p:nvSpPr>
        <p:spPr>
          <a:xfrm>
            <a:off x="8028384" y="2854411"/>
            <a:ext cx="1109476" cy="508409"/>
          </a:xfrm>
          <a:prstGeom prst="wedgeRoundRectCallout">
            <a:avLst>
              <a:gd name="adj1" fmla="val -17541"/>
              <a:gd name="adj2" fmla="val 745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smtClean="0"/>
              <a:t>X-Axis</a:t>
            </a:r>
            <a:endParaRPr kumimoji="1" lang="ja-JP" altLang="en-US" sz="1800" dirty="0"/>
          </a:p>
        </p:txBody>
      </p:sp>
      <p:sp>
        <p:nvSpPr>
          <p:cNvPr id="152" name="角丸四角形 151"/>
          <p:cNvSpPr/>
          <p:nvPr/>
        </p:nvSpPr>
        <p:spPr>
          <a:xfrm>
            <a:off x="4509706" y="3717032"/>
            <a:ext cx="4453821" cy="2094294"/>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角丸四角形吹き出し 152"/>
          <p:cNvSpPr/>
          <p:nvPr/>
        </p:nvSpPr>
        <p:spPr>
          <a:xfrm>
            <a:off x="6228184" y="5877272"/>
            <a:ext cx="145050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smtClean="0"/>
              <a:t>Edit Field</a:t>
            </a:r>
            <a:endParaRPr kumimoji="1" lang="ja-JP" altLang="en-US" sz="1800" dirty="0"/>
          </a:p>
        </p:txBody>
      </p:sp>
    </p:spTree>
    <p:extLst>
      <p:ext uri="{BB962C8B-B14F-4D97-AF65-F5344CB8AC3E}">
        <p14:creationId xmlns:p14="http://schemas.microsoft.com/office/powerpoint/2010/main" val="161045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正方形/長方形 77"/>
          <p:cNvSpPr/>
          <p:nvPr/>
        </p:nvSpPr>
        <p:spPr>
          <a:xfrm>
            <a:off x="323528" y="1916800"/>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95784" y="342900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95536" y="371703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9553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95784" y="429250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95784" y="458112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395784" y="486856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396033" y="515719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1259880" y="313977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1260128" y="371822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1260128" y="342959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1980040" y="342900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1980040" y="37188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270028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270053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270053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342044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342044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414044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414069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14069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486060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486060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1" name="正方形/長方形 100"/>
          <p:cNvSpPr/>
          <p:nvPr/>
        </p:nvSpPr>
        <p:spPr>
          <a:xfrm>
            <a:off x="12596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2" name="正方形/長方形 101"/>
          <p:cNvSpPr/>
          <p:nvPr/>
        </p:nvSpPr>
        <p:spPr>
          <a:xfrm>
            <a:off x="1979544" y="400566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3" name="正方形/長方形 102"/>
          <p:cNvSpPr/>
          <p:nvPr/>
        </p:nvSpPr>
        <p:spPr>
          <a:xfrm>
            <a:off x="2700040" y="40062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341987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413995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48600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12596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19797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2699792" y="429250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341962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413970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485978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125963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197971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2699792" y="45799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341962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413970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485978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125963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197971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269979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341962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413970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48597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125963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197971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269979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341962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413970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48597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23688"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2" name="正方形/長方形 131"/>
          <p:cNvSpPr/>
          <p:nvPr/>
        </p:nvSpPr>
        <p:spPr>
          <a:xfrm>
            <a:off x="395536" y="2145505"/>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正方形/長方形 132"/>
          <p:cNvSpPr/>
          <p:nvPr/>
        </p:nvSpPr>
        <p:spPr>
          <a:xfrm>
            <a:off x="1051524" y="227924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4" name="正方形/長方形 133"/>
          <p:cNvSpPr/>
          <p:nvPr/>
        </p:nvSpPr>
        <p:spPr>
          <a:xfrm>
            <a:off x="2275078" y="227926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35" name="正方形/長方形 134"/>
          <p:cNvSpPr/>
          <p:nvPr/>
        </p:nvSpPr>
        <p:spPr>
          <a:xfrm>
            <a:off x="3780072" y="227924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6" name="正方形/長方形 135"/>
          <p:cNvSpPr/>
          <p:nvPr/>
        </p:nvSpPr>
        <p:spPr>
          <a:xfrm>
            <a:off x="2692036" y="227924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37" name="角丸四角形 136"/>
          <p:cNvSpPr/>
          <p:nvPr/>
        </p:nvSpPr>
        <p:spPr>
          <a:xfrm>
            <a:off x="411461" y="272395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38" name="角丸四角形 137"/>
          <p:cNvSpPr/>
          <p:nvPr/>
        </p:nvSpPr>
        <p:spPr>
          <a:xfrm>
            <a:off x="1059533" y="271129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39" name="図 1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8232" y="2292734"/>
            <a:ext cx="209550" cy="209550"/>
          </a:xfrm>
          <a:prstGeom prst="rect">
            <a:avLst/>
          </a:prstGeom>
        </p:spPr>
      </p:pic>
      <p:sp>
        <p:nvSpPr>
          <p:cNvPr id="140" name="正方形/長方形 139"/>
          <p:cNvSpPr/>
          <p:nvPr/>
        </p:nvSpPr>
        <p:spPr>
          <a:xfrm>
            <a:off x="755576" y="2060816"/>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41" name="角丸四角形 140"/>
          <p:cNvSpPr/>
          <p:nvPr/>
        </p:nvSpPr>
        <p:spPr>
          <a:xfrm>
            <a:off x="1707604" y="2708888"/>
            <a:ext cx="864000"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 Record</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2715717" y="270888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pPr>
              <a:defRPr/>
            </a:pPr>
            <a:r>
              <a:rPr lang="en-US" altLang="ja-JP" dirty="0">
                <a:solidFill>
                  <a:schemeClr val="tx2">
                    <a:lumMod val="75000"/>
                  </a:schemeClr>
                </a:solidFill>
              </a:rPr>
              <a:t>Basic operations</a:t>
            </a:r>
            <a:endParaRPr lang="ja-JP" altLang="en-US" dirty="0">
              <a:solidFill>
                <a:schemeClr val="tx2">
                  <a:lumMod val="75000"/>
                </a:schemeClr>
              </a:solidFill>
            </a:endParaRPr>
          </a:p>
        </p:txBody>
      </p:sp>
      <p:sp>
        <p:nvSpPr>
          <p:cNvPr id="70" name="角丸四角形 69"/>
          <p:cNvSpPr/>
          <p:nvPr/>
        </p:nvSpPr>
        <p:spPr>
          <a:xfrm>
            <a:off x="251520" y="2001469"/>
            <a:ext cx="5472608" cy="566408"/>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51520" y="2633908"/>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3050947"/>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強調線吹き出し 1 (枠付き) 72"/>
          <p:cNvSpPr/>
          <p:nvPr/>
        </p:nvSpPr>
        <p:spPr>
          <a:xfrm>
            <a:off x="6156176" y="1412776"/>
            <a:ext cx="2880320" cy="732729"/>
          </a:xfrm>
          <a:prstGeom prst="accentBorderCallout1">
            <a:avLst>
              <a:gd name="adj1" fmla="val 18750"/>
              <a:gd name="adj2" fmla="val -8333"/>
              <a:gd name="adj3" fmla="val 93265"/>
              <a:gd name="adj4" fmla="val -15379"/>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b="1" u="sng" dirty="0" smtClean="0">
                <a:solidFill>
                  <a:schemeClr val="tx1"/>
                </a:solidFill>
              </a:rPr>
              <a:t>Search Fields Area</a:t>
            </a:r>
          </a:p>
          <a:p>
            <a:pPr marL="171450" indent="-171450" algn="just">
              <a:buFont typeface="Arial" panose="020B0604020202020204" pitchFamily="34" charset="0"/>
              <a:buChar char="•"/>
            </a:pPr>
            <a:r>
              <a:rPr lang="en-US" altLang="ja-JP" sz="1200" dirty="0" smtClean="0">
                <a:solidFill>
                  <a:schemeClr val="tx1"/>
                </a:solidFill>
              </a:rPr>
              <a:t>Value of  fields in this area is used as a condition of the data search.</a:t>
            </a:r>
          </a:p>
          <a:p>
            <a:pPr algn="just"/>
            <a:endParaRPr lang="en-US" altLang="ja-JP" sz="1200" dirty="0" smtClean="0">
              <a:solidFill>
                <a:schemeClr val="tx1"/>
              </a:solidFill>
            </a:endParaRPr>
          </a:p>
        </p:txBody>
      </p:sp>
      <p:sp>
        <p:nvSpPr>
          <p:cNvPr id="74" name="強調線吹き出し 1 (枠付き) 73"/>
          <p:cNvSpPr/>
          <p:nvPr/>
        </p:nvSpPr>
        <p:spPr>
          <a:xfrm>
            <a:off x="6156176" y="2292734"/>
            <a:ext cx="2880320" cy="2504418"/>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200" b="1" u="sng" dirty="0" smtClean="0">
                <a:solidFill>
                  <a:schemeClr val="tx1"/>
                </a:solidFill>
              </a:rPr>
              <a:t>Buttons Area</a:t>
            </a:r>
            <a:endParaRPr kumimoji="1" lang="en-US" altLang="ja-JP" sz="1200" b="1" u="sng" dirty="0" smtClean="0">
              <a:solidFill>
                <a:schemeClr val="tx1"/>
              </a:solidFill>
            </a:endParaRPr>
          </a:p>
          <a:p>
            <a:pPr marL="171450" indent="-171450" algn="just">
              <a:buFont typeface="Arial" panose="020B0604020202020204" pitchFamily="34" charset="0"/>
              <a:buChar char="•"/>
            </a:pPr>
            <a:r>
              <a:rPr lang="en-US" altLang="ja-JP" sz="1200" b="1" u="sng" dirty="0">
                <a:solidFill>
                  <a:schemeClr val="tx1"/>
                </a:solidFill>
              </a:rPr>
              <a:t>S</a:t>
            </a:r>
            <a:r>
              <a:rPr kumimoji="1" lang="en-US" altLang="ja-JP" sz="1200" b="1" u="sng" dirty="0" smtClean="0">
                <a:solidFill>
                  <a:schemeClr val="tx1"/>
                </a:solidFill>
              </a:rPr>
              <a:t>earch</a:t>
            </a:r>
            <a:r>
              <a:rPr lang="ja-JP" altLang="en-US" sz="1200" dirty="0" smtClean="0">
                <a:solidFill>
                  <a:schemeClr val="tx1"/>
                </a:solidFill>
              </a:rPr>
              <a:t>・・・</a:t>
            </a:r>
            <a:r>
              <a:rPr lang="en-US" altLang="ja-JP" sz="1200" dirty="0" smtClean="0">
                <a:solidFill>
                  <a:schemeClr val="tx1"/>
                </a:solidFill>
              </a:rPr>
              <a:t>Search data based on “Search Fields” and display it in “Edit Fields Area”.</a:t>
            </a:r>
          </a:p>
          <a:p>
            <a:pPr marL="171450" indent="-171450" algn="just">
              <a:buFont typeface="Arial" panose="020B0604020202020204" pitchFamily="34" charset="0"/>
              <a:buChar char="•"/>
            </a:pPr>
            <a:r>
              <a:rPr lang="en-US" altLang="ja-JP" sz="1200" b="1" u="sng" dirty="0" smtClean="0">
                <a:solidFill>
                  <a:schemeClr val="tx1"/>
                </a:solidFill>
              </a:rPr>
              <a:t>Save</a:t>
            </a:r>
            <a:r>
              <a:rPr lang="ja-JP" altLang="en-US" sz="1200" dirty="0" smtClean="0">
                <a:solidFill>
                  <a:schemeClr val="tx1"/>
                </a:solidFill>
              </a:rPr>
              <a:t>・・・</a:t>
            </a:r>
            <a:r>
              <a:rPr lang="en-US" altLang="ja-JP" sz="1200" dirty="0" smtClean="0">
                <a:solidFill>
                  <a:schemeClr val="tx1"/>
                </a:solidFill>
              </a:rPr>
              <a:t>Save data in </a:t>
            </a:r>
            <a:r>
              <a:rPr lang="en-US" altLang="ja-JP" sz="1200" dirty="0">
                <a:solidFill>
                  <a:schemeClr val="tx1"/>
                </a:solidFill>
              </a:rPr>
              <a:t>“Edit Fields Area</a:t>
            </a:r>
            <a:r>
              <a:rPr lang="en-US" altLang="ja-JP" sz="1200" dirty="0" smtClean="0">
                <a:solidFill>
                  <a:schemeClr val="tx1"/>
                </a:solidFill>
              </a:rPr>
              <a:t>”.</a:t>
            </a:r>
          </a:p>
          <a:p>
            <a:pPr marL="171450" indent="-171450" algn="just">
              <a:buFont typeface="Arial" panose="020B0604020202020204" pitchFamily="34" charset="0"/>
              <a:buChar char="•"/>
            </a:pPr>
            <a:r>
              <a:rPr kumimoji="1" lang="en-US" altLang="ja-JP" sz="1200" b="1" u="sng" dirty="0" smtClean="0">
                <a:solidFill>
                  <a:schemeClr val="tx1"/>
                </a:solidFill>
              </a:rPr>
              <a:t>New Record</a:t>
            </a:r>
            <a:r>
              <a:rPr kumimoji="1" lang="ja-JP" altLang="en-US" sz="1200" dirty="0" smtClean="0">
                <a:solidFill>
                  <a:schemeClr val="tx1"/>
                </a:solidFill>
              </a:rPr>
              <a:t>・・・</a:t>
            </a:r>
            <a:r>
              <a:rPr kumimoji="1" lang="en-US" altLang="ja-JP" sz="1200" dirty="0" smtClean="0">
                <a:solidFill>
                  <a:schemeClr val="tx1"/>
                </a:solidFill>
              </a:rPr>
              <a:t>Display Popup Quick Entry window and can create new record.</a:t>
            </a:r>
            <a:endParaRPr lang="en-US" altLang="ja-JP" sz="1200" dirty="0" smtClean="0">
              <a:solidFill>
                <a:schemeClr val="tx1"/>
              </a:solidFill>
            </a:endParaRPr>
          </a:p>
          <a:p>
            <a:pPr marL="171450" indent="-171450" algn="just">
              <a:buFont typeface="Arial" panose="020B0604020202020204" pitchFamily="34" charset="0"/>
              <a:buChar char="•"/>
            </a:pPr>
            <a:r>
              <a:rPr lang="en-US" altLang="ja-JP" sz="1200" b="1" u="sng" dirty="0" smtClean="0">
                <a:solidFill>
                  <a:schemeClr val="tx1"/>
                </a:solidFill>
              </a:rPr>
              <a:t>process</a:t>
            </a:r>
            <a:r>
              <a:rPr lang="ja-JP" altLang="en-US" sz="1200" dirty="0" smtClean="0">
                <a:solidFill>
                  <a:schemeClr val="tx1"/>
                </a:solidFill>
              </a:rPr>
              <a:t>・・・</a:t>
            </a:r>
            <a:r>
              <a:rPr lang="en-US" altLang="ja-JP" sz="1200" dirty="0" smtClean="0">
                <a:solidFill>
                  <a:schemeClr val="tx1"/>
                </a:solidFill>
              </a:rPr>
              <a:t>Start process. Process is need to set at “Toolbar Button” tab of “Window, Tab Field” window</a:t>
            </a:r>
            <a:endParaRPr kumimoji="1" lang="en-US" altLang="ja-JP" sz="1200" dirty="0" smtClean="0">
              <a:solidFill>
                <a:schemeClr val="tx1"/>
              </a:solidFill>
            </a:endParaRPr>
          </a:p>
        </p:txBody>
      </p:sp>
      <p:sp>
        <p:nvSpPr>
          <p:cNvPr id="75" name="強調線吹き出し 1 (枠付き) 74"/>
          <p:cNvSpPr/>
          <p:nvPr/>
        </p:nvSpPr>
        <p:spPr>
          <a:xfrm>
            <a:off x="6156176" y="5021671"/>
            <a:ext cx="2880320" cy="1071625"/>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200" b="1" u="sng" dirty="0">
                <a:solidFill>
                  <a:schemeClr val="tx1"/>
                </a:solidFill>
              </a:rPr>
              <a:t>E</a:t>
            </a:r>
            <a:r>
              <a:rPr lang="en-US" altLang="ja-JP" sz="1200" b="1" u="sng" dirty="0" smtClean="0">
                <a:solidFill>
                  <a:schemeClr val="tx1"/>
                </a:solidFill>
              </a:rPr>
              <a:t>dit Fields Area</a:t>
            </a:r>
            <a:endParaRPr kumimoji="1" lang="en-US" altLang="ja-JP" sz="1200" b="1" u="sng" dirty="0" smtClean="0">
              <a:solidFill>
                <a:schemeClr val="tx1"/>
              </a:solidFill>
            </a:endParaRPr>
          </a:p>
          <a:p>
            <a:pPr marL="171450" indent="-171450" algn="just">
              <a:buFont typeface="Arial" panose="020B0604020202020204" pitchFamily="34" charset="0"/>
              <a:buChar char="•"/>
            </a:pPr>
            <a:r>
              <a:rPr lang="en-US" altLang="ja-JP" sz="1200" dirty="0" smtClean="0">
                <a:solidFill>
                  <a:schemeClr val="tx1"/>
                </a:solidFill>
              </a:rPr>
              <a:t>You c</a:t>
            </a:r>
            <a:r>
              <a:rPr kumimoji="1" lang="en-US" altLang="ja-JP" sz="1200" dirty="0" smtClean="0">
                <a:solidFill>
                  <a:schemeClr val="tx1"/>
                </a:solidFill>
              </a:rPr>
              <a:t>an edit Data.</a:t>
            </a:r>
          </a:p>
          <a:p>
            <a:pPr marL="171450" indent="-171450" algn="just">
              <a:buFont typeface="Arial" panose="020B0604020202020204" pitchFamily="34" charset="0"/>
              <a:buChar char="•"/>
            </a:pPr>
            <a:r>
              <a:rPr lang="en-US" altLang="ja-JP" sz="1200" dirty="0">
                <a:solidFill>
                  <a:schemeClr val="tx1"/>
                </a:solidFill>
              </a:rPr>
              <a:t>If many row, You can set paging.</a:t>
            </a:r>
            <a:endParaRPr kumimoji="1" lang="en-US" altLang="ja-JP" sz="1200" dirty="0" smtClean="0">
              <a:solidFill>
                <a:schemeClr val="tx1"/>
              </a:solidFill>
            </a:endParaRPr>
          </a:p>
        </p:txBody>
      </p:sp>
      <p:sp>
        <p:nvSpPr>
          <p:cNvPr id="76" name="角丸四角形 75"/>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444500" algn="l"/>
            <a:r>
              <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rPr>
              <a:t>Constitutions </a:t>
            </a:r>
            <a:r>
              <a:rPr lang="en-US" altLang="ja-JP" sz="1800" b="1" dirty="0">
                <a:latin typeface="メイリオ" panose="020B0604030504040204" pitchFamily="50" charset="-128"/>
                <a:ea typeface="メイリオ" panose="020B0604030504040204" pitchFamily="50" charset="-128"/>
                <a:cs typeface="メイリオ" panose="020B0604030504040204" pitchFamily="50" charset="-128"/>
              </a:rPr>
              <a:t>of Matrix Window</a:t>
            </a:r>
          </a:p>
        </p:txBody>
      </p:sp>
      <p:pic>
        <p:nvPicPr>
          <p:cNvPr id="77" name="図 76"/>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147" name="正方形/長方形 146"/>
          <p:cNvSpPr/>
          <p:nvPr/>
        </p:nvSpPr>
        <p:spPr>
          <a:xfrm>
            <a:off x="350849" y="2285418"/>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Tree>
    <p:extLst>
      <p:ext uri="{BB962C8B-B14F-4D97-AF65-F5344CB8AC3E}">
        <p14:creationId xmlns:p14="http://schemas.microsoft.com/office/powerpoint/2010/main" val="183346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正方形/長方形 76"/>
          <p:cNvSpPr/>
          <p:nvPr/>
        </p:nvSpPr>
        <p:spPr>
          <a:xfrm>
            <a:off x="1836656" y="2190820"/>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1908912" y="370302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1908664" y="399105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1908664" y="427908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1908912" y="456652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1908912" y="48551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1908912" y="51425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1909161" y="543121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2773008" y="341379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2773256" y="3992240"/>
            <a:ext cx="720000" cy="28862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2773256" y="370361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3493168" y="370302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3493168" y="39928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4213416" y="341498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4213664" y="399343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4213664" y="370480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4933576" y="370421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4933576" y="399402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5653576" y="341498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5653824" y="399343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5653824" y="370480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6373736" y="370421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6373736" y="399402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277276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1" name="正方形/長方形 100"/>
          <p:cNvSpPr/>
          <p:nvPr/>
        </p:nvSpPr>
        <p:spPr>
          <a:xfrm>
            <a:off x="3492672" y="42796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2" name="正方形/長方形 101"/>
          <p:cNvSpPr/>
          <p:nvPr/>
        </p:nvSpPr>
        <p:spPr>
          <a:xfrm>
            <a:off x="4213168" y="428027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3" name="正方形/長方形 102"/>
          <p:cNvSpPr/>
          <p:nvPr/>
        </p:nvSpPr>
        <p:spPr>
          <a:xfrm>
            <a:off x="493300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565308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637316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2772760" y="45671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3492840" y="45671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4212920" y="456652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493275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565283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637291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2772760" y="485455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3492840" y="485455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4212920" y="485395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493275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565283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637291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2772760" y="51425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3492840" y="51425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4212920" y="5141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493275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565283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637291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2772760" y="54306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3492840" y="54306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4212920" y="54300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493275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565283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637291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1 つの角を丸めた四角形 129"/>
          <p:cNvSpPr/>
          <p:nvPr/>
        </p:nvSpPr>
        <p:spPr>
          <a:xfrm>
            <a:off x="1836816" y="190282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1" name="正方形/長方形 130"/>
          <p:cNvSpPr/>
          <p:nvPr/>
        </p:nvSpPr>
        <p:spPr>
          <a:xfrm>
            <a:off x="1908664" y="2419525"/>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2" name="正方形/長方形 131"/>
          <p:cNvSpPr/>
          <p:nvPr/>
        </p:nvSpPr>
        <p:spPr>
          <a:xfrm>
            <a:off x="2564652" y="255326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3" name="正方形/長方形 132"/>
          <p:cNvSpPr/>
          <p:nvPr/>
        </p:nvSpPr>
        <p:spPr>
          <a:xfrm>
            <a:off x="3788206" y="255328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34" name="正方形/長方形 133"/>
          <p:cNvSpPr/>
          <p:nvPr/>
        </p:nvSpPr>
        <p:spPr>
          <a:xfrm>
            <a:off x="5293200" y="255326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5" name="正方形/長方形 134"/>
          <p:cNvSpPr/>
          <p:nvPr/>
        </p:nvSpPr>
        <p:spPr>
          <a:xfrm>
            <a:off x="4205164" y="255326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36" name="角丸四角形 135"/>
          <p:cNvSpPr/>
          <p:nvPr/>
        </p:nvSpPr>
        <p:spPr>
          <a:xfrm>
            <a:off x="1924589" y="299797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37" name="角丸四角形 136"/>
          <p:cNvSpPr/>
          <p:nvPr/>
        </p:nvSpPr>
        <p:spPr>
          <a:xfrm>
            <a:off x="2572661" y="298531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38" name="図 1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1360" y="2566754"/>
            <a:ext cx="209550" cy="209550"/>
          </a:xfrm>
          <a:prstGeom prst="rect">
            <a:avLst/>
          </a:prstGeom>
        </p:spPr>
      </p:pic>
      <p:sp>
        <p:nvSpPr>
          <p:cNvPr id="139" name="正方形/長方形 138"/>
          <p:cNvSpPr/>
          <p:nvPr/>
        </p:nvSpPr>
        <p:spPr>
          <a:xfrm>
            <a:off x="2268704" y="2334836"/>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40" name="角丸四角形 139"/>
          <p:cNvSpPr/>
          <p:nvPr/>
        </p:nvSpPr>
        <p:spPr>
          <a:xfrm>
            <a:off x="3220733" y="298290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a:t>
            </a:r>
            <a:endParaRPr kumimoji="1" lang="ja-JP" altLang="en-US" sz="800" dirty="0">
              <a:solidFill>
                <a:schemeClr val="tx1"/>
              </a:solidFill>
              <a:latin typeface="HGPｺﾞｼｯｸM" pitchFamily="50" charset="-128"/>
              <a:ea typeface="HGPｺﾞｼｯｸM" pitchFamily="50" charset="-128"/>
            </a:endParaRPr>
          </a:p>
        </p:txBody>
      </p:sp>
      <p:sp>
        <p:nvSpPr>
          <p:cNvPr id="141" name="角丸四角形 140"/>
          <p:cNvSpPr/>
          <p:nvPr/>
        </p:nvSpPr>
        <p:spPr>
          <a:xfrm>
            <a:off x="3852880" y="298290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en-US" altLang="ja-JP" dirty="0">
                <a:solidFill>
                  <a:schemeClr val="tx2">
                    <a:lumMod val="75000"/>
                  </a:schemeClr>
                </a:solidFill>
              </a:rPr>
              <a:t>Basic operations</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Keyboard operation</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71" name="コンテンツ プレースホルダー 2"/>
          <p:cNvSpPr txBox="1">
            <a:spLocks/>
          </p:cNvSpPr>
          <p:nvPr/>
        </p:nvSpPr>
        <p:spPr>
          <a:xfrm>
            <a:off x="250129" y="112115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a:solidFill>
                  <a:schemeClr val="tx1"/>
                </a:solidFill>
              </a:rPr>
              <a:t>Cursor </a:t>
            </a:r>
            <a:r>
              <a:rPr lang="en-US" altLang="ja-JP" sz="1600" dirty="0" smtClean="0">
                <a:solidFill>
                  <a:schemeClr val="tx1"/>
                </a:solidFill>
              </a:rPr>
              <a:t>that Edit Fields </a:t>
            </a:r>
            <a:r>
              <a:rPr lang="en-US" altLang="ja-JP" sz="1600" dirty="0">
                <a:solidFill>
                  <a:schemeClr val="tx1"/>
                </a:solidFill>
              </a:rPr>
              <a:t>A</a:t>
            </a:r>
            <a:r>
              <a:rPr lang="en-US" altLang="ja-JP" sz="1600" dirty="0" smtClean="0">
                <a:solidFill>
                  <a:schemeClr val="tx1"/>
                </a:solidFill>
              </a:rPr>
              <a:t>rea of matrix Window</a:t>
            </a:r>
            <a:r>
              <a:rPr lang="ja-JP" altLang="en-US" sz="1600" dirty="0">
                <a:solidFill>
                  <a:schemeClr val="tx1"/>
                </a:solidFill>
              </a:rPr>
              <a:t>　</a:t>
            </a:r>
            <a:r>
              <a:rPr lang="en-US" altLang="ja-JP" sz="1600" dirty="0" smtClean="0">
                <a:solidFill>
                  <a:schemeClr val="tx1"/>
                </a:solidFill>
              </a:rPr>
              <a:t>can move horizontally by Tab key and can move vertically by Enter key.</a:t>
            </a:r>
          </a:p>
        </p:txBody>
      </p:sp>
      <p:sp>
        <p:nvSpPr>
          <p:cNvPr id="72" name="角丸四角形 71"/>
          <p:cNvSpPr/>
          <p:nvPr/>
        </p:nvSpPr>
        <p:spPr>
          <a:xfrm>
            <a:off x="2699792" y="3944302"/>
            <a:ext cx="864096" cy="386973"/>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右矢印 72"/>
          <p:cNvSpPr/>
          <p:nvPr/>
        </p:nvSpPr>
        <p:spPr>
          <a:xfrm>
            <a:off x="3563888" y="3742208"/>
            <a:ext cx="4104456" cy="790383"/>
          </a:xfrm>
          <a:prstGeom prst="right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4" name="下矢印 73"/>
          <p:cNvSpPr/>
          <p:nvPr/>
        </p:nvSpPr>
        <p:spPr>
          <a:xfrm>
            <a:off x="2307218" y="4332174"/>
            <a:ext cx="1663494" cy="2049154"/>
          </a:xfrm>
          <a:prstGeom prst="down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5" name="角丸四角形吹き出し 74"/>
          <p:cNvSpPr/>
          <p:nvPr/>
        </p:nvSpPr>
        <p:spPr>
          <a:xfrm>
            <a:off x="7379600" y="2876224"/>
            <a:ext cx="1440160" cy="853484"/>
          </a:xfrm>
          <a:prstGeom prst="wedgeRoundRectCallout">
            <a:avLst>
              <a:gd name="adj1" fmla="val -40538"/>
              <a:gd name="adj2" fmla="val 846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smtClean="0"/>
              <a:t>Tab</a:t>
            </a:r>
            <a:endParaRPr kumimoji="1" lang="ja-JP" altLang="en-US" sz="3600" dirty="0"/>
          </a:p>
        </p:txBody>
      </p:sp>
      <p:sp>
        <p:nvSpPr>
          <p:cNvPr id="76" name="角丸四角形吹き出し 75"/>
          <p:cNvSpPr/>
          <p:nvPr/>
        </p:nvSpPr>
        <p:spPr>
          <a:xfrm>
            <a:off x="647496" y="5503220"/>
            <a:ext cx="1440160" cy="853484"/>
          </a:xfrm>
          <a:prstGeom prst="wedgeRoundRectCallout">
            <a:avLst>
              <a:gd name="adj1" fmla="val 88637"/>
              <a:gd name="adj2" fmla="val -291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smtClean="0"/>
              <a:t>Enter</a:t>
            </a:r>
            <a:endParaRPr kumimoji="1" lang="ja-JP" altLang="en-US" sz="3600" dirty="0"/>
          </a:p>
        </p:txBody>
      </p:sp>
      <p:sp>
        <p:nvSpPr>
          <p:cNvPr id="142" name="正方形/長方形 141"/>
          <p:cNvSpPr/>
          <p:nvPr/>
        </p:nvSpPr>
        <p:spPr>
          <a:xfrm>
            <a:off x="1863017" y="2570988"/>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Tree>
    <p:extLst>
      <p:ext uri="{BB962C8B-B14F-4D97-AF65-F5344CB8AC3E}">
        <p14:creationId xmlns:p14="http://schemas.microsoft.com/office/powerpoint/2010/main" val="119724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2">
                    <a:lumMod val="75000"/>
                  </a:schemeClr>
                </a:solidFill>
              </a:rPr>
              <a:t>Basic operations</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Restriction of Matrix Window</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115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Matrix window has restrictions now.</a:t>
            </a:r>
          </a:p>
        </p:txBody>
      </p:sp>
      <p:sp>
        <p:nvSpPr>
          <p:cNvPr id="7" name="正方形/長方形 6"/>
          <p:cNvSpPr/>
          <p:nvPr/>
        </p:nvSpPr>
        <p:spPr>
          <a:xfrm>
            <a:off x="251520" y="162880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Can't use Callout</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コンテンツ プレースホルダー 2"/>
          <p:cNvSpPr txBox="1">
            <a:spLocks/>
          </p:cNvSpPr>
          <p:nvPr/>
        </p:nvSpPr>
        <p:spPr>
          <a:xfrm>
            <a:off x="251520" y="1985248"/>
            <a:ext cx="8642351" cy="21638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Now, Matrix window can not use Callout. Please use </a:t>
            </a:r>
            <a:r>
              <a:rPr lang="en-US" altLang="ja-JP" sz="1600" dirty="0" err="1" smtClean="0">
                <a:solidFill>
                  <a:schemeClr val="tx1"/>
                </a:solidFill>
              </a:rPr>
              <a:t>beforeSave</a:t>
            </a:r>
            <a:r>
              <a:rPr lang="en-US" altLang="ja-JP" sz="1600" dirty="0" smtClean="0">
                <a:solidFill>
                  <a:schemeClr val="tx1"/>
                </a:solidFill>
              </a:rPr>
              <a:t>() method in Model class instead of Callout.</a:t>
            </a:r>
          </a:p>
          <a:p>
            <a:r>
              <a:rPr lang="en-US" altLang="ja-JP" sz="1600" dirty="0" smtClean="0">
                <a:solidFill>
                  <a:schemeClr val="tx1"/>
                </a:solidFill>
              </a:rPr>
              <a:t>But I think that I can develop similar to</a:t>
            </a:r>
            <a:r>
              <a:rPr lang="ja-JP" altLang="en-US" sz="1600" dirty="0" smtClean="0">
                <a:solidFill>
                  <a:schemeClr val="tx1"/>
                </a:solidFill>
              </a:rPr>
              <a:t> </a:t>
            </a:r>
            <a:r>
              <a:rPr lang="en-US" altLang="ja-JP" sz="1600" dirty="0" smtClean="0">
                <a:solidFill>
                  <a:schemeClr val="tx1"/>
                </a:solidFill>
              </a:rPr>
              <a:t>the Callout in Matrix Window.</a:t>
            </a:r>
            <a:endParaRPr lang="en-US" altLang="ja-JP" sz="1600" dirty="0">
              <a:solidFill>
                <a:schemeClr val="tx1"/>
              </a:solidFill>
            </a:endParaRPr>
          </a:p>
        </p:txBody>
      </p:sp>
    </p:spTree>
    <p:extLst>
      <p:ext uri="{BB962C8B-B14F-4D97-AF65-F5344CB8AC3E}">
        <p14:creationId xmlns:p14="http://schemas.microsoft.com/office/powerpoint/2010/main" val="845589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16" name="コンテンツ プレースホルダー 2"/>
          <p:cNvSpPr txBox="1">
            <a:spLocks/>
          </p:cNvSpPr>
          <p:nvPr/>
        </p:nvSpPr>
        <p:spPr>
          <a:xfrm>
            <a:off x="250129" y="548681"/>
            <a:ext cx="8642351"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Matrix </a:t>
            </a:r>
            <a:r>
              <a:rPr lang="en-US" altLang="ja-JP" sz="1600" dirty="0">
                <a:solidFill>
                  <a:schemeClr val="tx1"/>
                </a:solidFill>
              </a:rPr>
              <a:t>Window can create by parameter setting only</a:t>
            </a:r>
            <a:r>
              <a:rPr lang="en-US" altLang="ja-JP" sz="1600" dirty="0" smtClean="0">
                <a:solidFill>
                  <a:schemeClr val="tx1"/>
                </a:solidFill>
              </a:rPr>
              <a:t>.</a:t>
            </a:r>
            <a:endParaRPr lang="en-US" altLang="ja-JP" sz="1600" dirty="0">
              <a:solidFill>
                <a:schemeClr val="tx1"/>
              </a:solidFill>
            </a:endParaRPr>
          </a:p>
        </p:txBody>
      </p:sp>
      <p:sp>
        <p:nvSpPr>
          <p:cNvPr id="26" name="コンテンツ プレースホルダー 2"/>
          <p:cNvSpPr txBox="1">
            <a:spLocks/>
          </p:cNvSpPr>
          <p:nvPr/>
        </p:nvSpPr>
        <p:spPr>
          <a:xfrm>
            <a:off x="251520" y="1772817"/>
            <a:ext cx="8642351"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To create Matrix Window, you need to preparations is advance.</a:t>
            </a:r>
          </a:p>
        </p:txBody>
      </p:sp>
      <p:sp>
        <p:nvSpPr>
          <p:cNvPr id="27" name="角丸四角形 26"/>
          <p:cNvSpPr/>
          <p:nvPr/>
        </p:nvSpPr>
        <p:spPr bwMode="auto">
          <a:xfrm>
            <a:off x="251520" y="1196752"/>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Preparations in advance</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8" name="図 27"/>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1241786"/>
            <a:ext cx="433195" cy="479334"/>
          </a:xfrm>
          <a:prstGeom prst="rect">
            <a:avLst/>
          </a:prstGeom>
        </p:spPr>
      </p:pic>
      <p:sp>
        <p:nvSpPr>
          <p:cNvPr id="30" name="コンテンツ プレースホルダー 2"/>
          <p:cNvSpPr txBox="1">
            <a:spLocks/>
          </p:cNvSpPr>
          <p:nvPr/>
        </p:nvSpPr>
        <p:spPr>
          <a:xfrm>
            <a:off x="251520" y="2636912"/>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sz="1400" dirty="0" smtClean="0">
                <a:solidFill>
                  <a:schemeClr val="tx1"/>
                </a:solidFill>
              </a:rPr>
              <a:t>You must create normal window in advance. Matrix window is need the window setting.</a:t>
            </a:r>
          </a:p>
          <a:p>
            <a:pPr marL="285750" indent="-285750">
              <a:buFont typeface="Arial" panose="020B0604020202020204" pitchFamily="34" charset="0"/>
              <a:buChar char="•"/>
            </a:pPr>
            <a:r>
              <a:rPr lang="en-US" altLang="ja-JP" sz="1400" dirty="0" smtClean="0">
                <a:solidFill>
                  <a:schemeClr val="tx1"/>
                </a:solidFill>
              </a:rPr>
              <a:t>Table </a:t>
            </a:r>
            <a:r>
              <a:rPr lang="en-US" altLang="ja-JP" sz="1400" dirty="0">
                <a:solidFill>
                  <a:schemeClr val="tx1"/>
                </a:solidFill>
              </a:rPr>
              <a:t>that is setting a tab must have </a:t>
            </a:r>
            <a:r>
              <a:rPr lang="en-US" altLang="ja-JP" sz="1400" dirty="0" smtClean="0">
                <a:solidFill>
                  <a:schemeClr val="tx1"/>
                </a:solidFill>
              </a:rPr>
              <a:t>“Table name </a:t>
            </a:r>
            <a:r>
              <a:rPr lang="en-US" altLang="ja-JP" sz="1400" dirty="0">
                <a:solidFill>
                  <a:schemeClr val="tx1"/>
                </a:solidFill>
              </a:rPr>
              <a:t>+ </a:t>
            </a:r>
            <a:r>
              <a:rPr lang="en-US" altLang="ja-JP" sz="1400" dirty="0" smtClean="0">
                <a:solidFill>
                  <a:schemeClr val="tx1"/>
                </a:solidFill>
              </a:rPr>
              <a:t>_ID" Column. And </a:t>
            </a:r>
            <a:r>
              <a:rPr lang="en-US" altLang="ja-JP" sz="1400" dirty="0">
                <a:solidFill>
                  <a:schemeClr val="tx1"/>
                </a:solidFill>
              </a:rPr>
              <a:t>the reference(Display Type) of the column need to "ID"</a:t>
            </a:r>
          </a:p>
        </p:txBody>
      </p:sp>
      <p:sp>
        <p:nvSpPr>
          <p:cNvPr id="31" name="正方形/長方形 30"/>
          <p:cNvSpPr/>
          <p:nvPr/>
        </p:nvSpPr>
        <p:spPr>
          <a:xfrm>
            <a:off x="251520" y="2276871"/>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Create the Window</a:t>
            </a:r>
          </a:p>
        </p:txBody>
      </p:sp>
    </p:spTree>
    <p:extLst>
      <p:ext uri="{BB962C8B-B14F-4D97-AF65-F5344CB8AC3E}">
        <p14:creationId xmlns:p14="http://schemas.microsoft.com/office/powerpoint/2010/main" val="3086986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Appropriate unique constraint</a:t>
            </a:r>
          </a:p>
        </p:txBody>
      </p:sp>
      <p:sp>
        <p:nvSpPr>
          <p:cNvPr id="5" name="コンテンツ プレースホルダー 2"/>
          <p:cNvSpPr txBox="1">
            <a:spLocks/>
          </p:cNvSpPr>
          <p:nvPr/>
        </p:nvSpPr>
        <p:spPr>
          <a:xfrm>
            <a:off x="251520" y="908680"/>
            <a:ext cx="8642351" cy="295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マトリクスウィンドウで編集するデータが格納されているテーブルには、適切にユニーク制約が定義されている必要があります。マトリクスウィンドウの設定が画面では、適切</a:t>
            </a:r>
            <a:r>
              <a:rPr lang="ja-JP" altLang="en-US" sz="1400" dirty="0">
                <a:solidFill>
                  <a:schemeClr val="tx1"/>
                </a:solidFill>
              </a:rPr>
              <a:t>な</a:t>
            </a:r>
            <a:r>
              <a:rPr lang="ja-JP" altLang="en-US" sz="1400" dirty="0" smtClean="0">
                <a:solidFill>
                  <a:schemeClr val="tx1"/>
                </a:solidFill>
              </a:rPr>
              <a:t>ユニーク制約が設定されているかどうかチェックしています。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すくなくとも、</a:t>
            </a:r>
            <a:r>
              <a:rPr lang="ja-JP" altLang="en-US" sz="1400" b="1" u="sng" dirty="0" smtClean="0">
                <a:solidFill>
                  <a:schemeClr val="tx1"/>
                </a:solidFill>
              </a:rPr>
              <a:t>縦軸となる項目</a:t>
            </a:r>
            <a:r>
              <a:rPr lang="ja-JP" altLang="en-US" sz="1400" dirty="0" smtClean="0">
                <a:solidFill>
                  <a:schemeClr val="tx1"/>
                </a:solidFill>
              </a:rPr>
              <a:t>、</a:t>
            </a:r>
            <a:r>
              <a:rPr lang="ja-JP" altLang="en-US" sz="1400" b="1" u="sng" dirty="0" smtClean="0">
                <a:solidFill>
                  <a:schemeClr val="tx1"/>
                </a:solidFill>
              </a:rPr>
              <a:t>横軸となる項目</a:t>
            </a:r>
            <a:r>
              <a:rPr lang="ja-JP" altLang="en-US" sz="1400" dirty="0" smtClean="0">
                <a:solidFill>
                  <a:schemeClr val="tx1"/>
                </a:solidFill>
              </a:rPr>
              <a:t>、</a:t>
            </a:r>
            <a:r>
              <a:rPr lang="ja-JP" altLang="en-US" sz="1400" b="1" u="sng" dirty="0" smtClean="0">
                <a:solidFill>
                  <a:schemeClr val="tx1"/>
                </a:solidFill>
              </a:rPr>
              <a:t>検索フィールドで必須入力とする項目</a:t>
            </a:r>
            <a:r>
              <a:rPr lang="ja-JP" altLang="en-US" sz="1400" dirty="0" smtClean="0">
                <a:solidFill>
                  <a:schemeClr val="tx1"/>
                </a:solidFill>
              </a:rPr>
              <a:t>に対しては複合ユニーク制約</a:t>
            </a:r>
            <a:r>
              <a:rPr lang="en-US" altLang="ja-JP" sz="1400" dirty="0" smtClean="0">
                <a:solidFill>
                  <a:schemeClr val="tx1"/>
                </a:solidFill>
              </a:rPr>
              <a:t>(</a:t>
            </a:r>
            <a:r>
              <a:rPr lang="ja-JP" altLang="en-US" sz="1400" dirty="0" smtClean="0">
                <a:solidFill>
                  <a:schemeClr val="tx1"/>
                </a:solidFill>
              </a:rPr>
              <a:t>以下、ユニークインデックス</a:t>
            </a:r>
            <a:r>
              <a:rPr lang="en-US" altLang="ja-JP" sz="1400" dirty="0" smtClean="0">
                <a:solidFill>
                  <a:schemeClr val="tx1"/>
                </a:solidFill>
              </a:rPr>
              <a:t>)</a:t>
            </a:r>
            <a:r>
              <a:rPr lang="ja-JP" altLang="en-US" sz="1400" dirty="0" smtClean="0">
                <a:solidFill>
                  <a:schemeClr val="tx1"/>
                </a:solidFill>
              </a:rPr>
              <a:t>を設定する必要があります。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適切なユニークインデックスが設定されていないとマトリクスウィンドウは正しく動作しませんので注意して下さい。マトリクスウィンドウの設定時にエラーが表示されなかったからといって、制約が正しく設定されている事を保証しているわけではありません。マトリクスウィンドウを正しく使用したい場合は、</a:t>
            </a:r>
            <a:r>
              <a:rPr lang="ja-JP" altLang="en-US" sz="1400" b="1" u="sng" dirty="0">
                <a:solidFill>
                  <a:schemeClr val="tx1"/>
                </a:solidFill>
              </a:rPr>
              <a:t>縦軸となる項目</a:t>
            </a:r>
            <a:r>
              <a:rPr lang="ja-JP" altLang="en-US" sz="1400" dirty="0">
                <a:solidFill>
                  <a:schemeClr val="tx1"/>
                </a:solidFill>
              </a:rPr>
              <a:t>、</a:t>
            </a:r>
            <a:r>
              <a:rPr lang="ja-JP" altLang="en-US" sz="1400" b="1" u="sng" dirty="0">
                <a:solidFill>
                  <a:schemeClr val="tx1"/>
                </a:solidFill>
              </a:rPr>
              <a:t>横軸となる項目</a:t>
            </a:r>
            <a:r>
              <a:rPr lang="ja-JP" altLang="en-US" sz="1400" dirty="0">
                <a:solidFill>
                  <a:schemeClr val="tx1"/>
                </a:solidFill>
              </a:rPr>
              <a:t>、</a:t>
            </a:r>
            <a:r>
              <a:rPr lang="ja-JP" altLang="en-US" sz="1400" b="1" u="sng" dirty="0">
                <a:solidFill>
                  <a:schemeClr val="tx1"/>
                </a:solidFill>
              </a:rPr>
              <a:t>検索フィールドで必須入力とする</a:t>
            </a:r>
            <a:r>
              <a:rPr lang="ja-JP" altLang="en-US" sz="1400" b="1" u="sng" dirty="0" smtClean="0">
                <a:solidFill>
                  <a:schemeClr val="tx1"/>
                </a:solidFill>
              </a:rPr>
              <a:t>項目</a:t>
            </a:r>
            <a:r>
              <a:rPr lang="ja-JP" altLang="en-US" sz="1400" b="1" dirty="0" smtClean="0">
                <a:solidFill>
                  <a:srgbClr val="FF0000"/>
                </a:solidFill>
              </a:rPr>
              <a:t>だけ</a:t>
            </a:r>
            <a:r>
              <a:rPr lang="ja-JP" altLang="en-US" sz="1400" dirty="0" smtClean="0">
                <a:solidFill>
                  <a:schemeClr val="tx1"/>
                </a:solidFill>
              </a:rPr>
              <a:t>のユニークインデックスを作成する事を推奨します。</a:t>
            </a:r>
            <a:endParaRPr lang="en-US" altLang="ja-JP" sz="1400" dirty="0" smtClean="0">
              <a:solidFill>
                <a:schemeClr val="tx1"/>
              </a:solidFill>
            </a:endParaRPr>
          </a:p>
        </p:txBody>
      </p:sp>
    </p:spTree>
    <p:extLst>
      <p:ext uri="{BB962C8B-B14F-4D97-AF65-F5344CB8AC3E}">
        <p14:creationId xmlns:p14="http://schemas.microsoft.com/office/powerpoint/2010/main" val="4094341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コンテンツ プレースホルダー 2"/>
          <p:cNvSpPr txBox="1">
            <a:spLocks/>
          </p:cNvSpPr>
          <p:nvPr/>
        </p:nvSpPr>
        <p:spPr>
          <a:xfrm>
            <a:off x="251520" y="476672"/>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ユニークインデックスは、テーブルとカラムウィンドウのテーブルインデックスタブで設定して下さい。テーブルインデックスタブのデータをもとに、ユニークインデックスが適切に設定されているかどうか、最低限のエラーチェックを行っています。</a:t>
            </a:r>
            <a:endParaRPr lang="en-US" altLang="ja-JP" sz="1600" dirty="0">
              <a:solidFill>
                <a:schemeClr val="tx1"/>
              </a:solidFill>
            </a:endParaRPr>
          </a:p>
        </p:txBody>
      </p:sp>
      <p:pic>
        <p:nvPicPr>
          <p:cNvPr id="5" name="図 4"/>
          <p:cNvPicPr>
            <a:picLocks noChangeAspect="1"/>
          </p:cNvPicPr>
          <p:nvPr/>
        </p:nvPicPr>
        <p:blipFill>
          <a:blip r:embed="rId2"/>
          <a:stretch>
            <a:fillRect/>
          </a:stretch>
        </p:blipFill>
        <p:spPr>
          <a:xfrm>
            <a:off x="1547664" y="1556792"/>
            <a:ext cx="6168659" cy="4177655"/>
          </a:xfrm>
          <a:prstGeom prst="rect">
            <a:avLst/>
          </a:prstGeom>
          <a:ln>
            <a:solidFill>
              <a:schemeClr val="accent1"/>
            </a:solidFill>
          </a:ln>
        </p:spPr>
      </p:pic>
    </p:spTree>
    <p:extLst>
      <p:ext uri="{BB962C8B-B14F-4D97-AF65-F5344CB8AC3E}">
        <p14:creationId xmlns:p14="http://schemas.microsoft.com/office/powerpoint/2010/main" val="19053799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23065</TotalTime>
  <Words>2790</Words>
  <Application>Microsoft Office PowerPoint</Application>
  <PresentationFormat>画面に合わせる (4:3)</PresentationFormat>
  <Paragraphs>723</Paragraphs>
  <Slides>29</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29</vt:i4>
      </vt:variant>
    </vt:vector>
  </HeadingPairs>
  <TitlesOfParts>
    <vt:vector size="38" baseType="lpstr">
      <vt:lpstr>HGPｺﾞｼｯｸM</vt:lpstr>
      <vt:lpstr>HG丸ｺﾞｼｯｸM-PRO</vt:lpstr>
      <vt:lpstr>Meiryo UI</vt:lpstr>
      <vt:lpstr>ＭＳ Ｐゴシック</vt:lpstr>
      <vt:lpstr>メイリオ</vt:lpstr>
      <vt:lpstr>Arial</vt:lpstr>
      <vt:lpstr>Calibri</vt:lpstr>
      <vt:lpstr>Wingdings</vt:lpstr>
      <vt:lpstr>Office ​​テーマ</vt:lpstr>
      <vt:lpstr>PowerPoint プレゼンテーション</vt:lpstr>
      <vt:lpstr>Contents:JPIERE-0098:Matrix Window</vt:lpstr>
      <vt:lpstr>About Matrix Window</vt:lpstr>
      <vt:lpstr>Basic operations</vt:lpstr>
      <vt:lpstr>Basic operations</vt:lpstr>
      <vt:lpstr>Basic operations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vt:lpstr>
      <vt:lpstr>【概要設計】マトリクスウィンドウ</vt:lpstr>
      <vt:lpstr>【概要設計】マトリクスウィンドウ</vt:lpstr>
      <vt:lpstr>【概要設計】マトリクスウィンドウ</vt:lpstr>
      <vt:lpstr>【概要設計】マトリクスウィンドウ</vt:lpstr>
      <vt:lpstr>PowerPoint プレゼンテーション</vt:lpstr>
    </vt:vector>
  </TitlesOfParts>
  <Company>Murakami Takanori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Murakami Takanori</dc:creator>
  <cp:lastModifiedBy>萩原秀明</cp:lastModifiedBy>
  <cp:revision>3283</cp:revision>
  <cp:lastPrinted>2013-06-11T01:49:54Z</cp:lastPrinted>
  <dcterms:created xsi:type="dcterms:W3CDTF">2008-04-08T09:41:37Z</dcterms:created>
  <dcterms:modified xsi:type="dcterms:W3CDTF">2015-08-13T10:04:10Z</dcterms:modified>
</cp:coreProperties>
</file>